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CB_17B81990.xml" ContentType="application/vnd.ms-powerpoint.comments+xml"/>
  <Override PartName="/ppt/comments/modernComment_1CC_6C1970E.xml" ContentType="application/vnd.ms-powerpoint.comment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7" r:id="rId6"/>
    <p:sldMasterId id="2147483679" r:id="rId7"/>
  </p:sldMasterIdLst>
  <p:notesMasterIdLst>
    <p:notesMasterId r:id="rId42"/>
  </p:notesMasterIdLst>
  <p:handoutMasterIdLst>
    <p:handoutMasterId r:id="rId43"/>
  </p:handoutMasterIdLst>
  <p:sldIdLst>
    <p:sldId id="428" r:id="rId8"/>
    <p:sldId id="259" r:id="rId9"/>
    <p:sldId id="441" r:id="rId10"/>
    <p:sldId id="418" r:id="rId11"/>
    <p:sldId id="343" r:id="rId12"/>
    <p:sldId id="423" r:id="rId13"/>
    <p:sldId id="399" r:id="rId14"/>
    <p:sldId id="404" r:id="rId15"/>
    <p:sldId id="459" r:id="rId16"/>
    <p:sldId id="444" r:id="rId17"/>
    <p:sldId id="450" r:id="rId18"/>
    <p:sldId id="417" r:id="rId19"/>
    <p:sldId id="407" r:id="rId20"/>
    <p:sldId id="452" r:id="rId21"/>
    <p:sldId id="453" r:id="rId22"/>
    <p:sldId id="449" r:id="rId23"/>
    <p:sldId id="443" r:id="rId24"/>
    <p:sldId id="436" r:id="rId25"/>
    <p:sldId id="455" r:id="rId26"/>
    <p:sldId id="446" r:id="rId27"/>
    <p:sldId id="440" r:id="rId28"/>
    <p:sldId id="454" r:id="rId29"/>
    <p:sldId id="448" r:id="rId30"/>
    <p:sldId id="433" r:id="rId31"/>
    <p:sldId id="429" r:id="rId32"/>
    <p:sldId id="456" r:id="rId33"/>
    <p:sldId id="437" r:id="rId34"/>
    <p:sldId id="457" r:id="rId35"/>
    <p:sldId id="432" r:id="rId36"/>
    <p:sldId id="438" r:id="rId37"/>
    <p:sldId id="431" r:id="rId38"/>
    <p:sldId id="460" r:id="rId39"/>
    <p:sldId id="310" r:id="rId40"/>
    <p:sldId id="426" r:id="rId4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CA82EC-78DC-B535-8143-090BC80B8F7D}" name="Payne, Sheila" initials="SP" userId="S::paynesa@lancaster.ac.uk::8a145523-0b7b-4d6b-8c8f-c2fba9e2ce5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121B"/>
    <a:srgbClr val="666666"/>
    <a:srgbClr val="D52B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8E9ED1-69B6-4D80-95A8-2E168F26164A}" v="4" dt="2026-10-14T10:43:51.8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820" autoAdjust="0"/>
  </p:normalViewPr>
  <p:slideViewPr>
    <p:cSldViewPr>
      <p:cViewPr varScale="1">
        <p:scale>
          <a:sx n="82" d="100"/>
          <a:sy n="82" d="100"/>
        </p:scale>
        <p:origin x="136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50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Clare" userId="83677db9-9f7d-4aa0-b3cd-cd09f4d13a24" providerId="ADAL" clId="{50B1FC40-6E18-4341-972E-35B5B1D35069}"/>
    <pc:docChg chg="undo custSel addSld modSld">
      <pc:chgData name="Jane Clare" userId="83677db9-9f7d-4aa0-b3cd-cd09f4d13a24" providerId="ADAL" clId="{50B1FC40-6E18-4341-972E-35B5B1D35069}" dt="2026-10-14T10:43:51.859" v="99"/>
      <pc:docMkLst>
        <pc:docMk/>
      </pc:docMkLst>
      <pc:sldChg chg="add">
        <pc:chgData name="Jane Clare" userId="83677db9-9f7d-4aa0-b3cd-cd09f4d13a24" providerId="ADAL" clId="{50B1FC40-6E18-4341-972E-35B5B1D35069}" dt="2026-10-14T10:43:51.859" v="99"/>
        <pc:sldMkLst>
          <pc:docMk/>
          <pc:sldMk cId="2662141688" sldId="426"/>
        </pc:sldMkLst>
      </pc:sldChg>
      <pc:sldChg chg="modSp add mod">
        <pc:chgData name="Jane Clare" userId="83677db9-9f7d-4aa0-b3cd-cd09f4d13a24" providerId="ADAL" clId="{50B1FC40-6E18-4341-972E-35B5B1D35069}" dt="2026-10-14T10:43:20.075" v="98" actId="20577"/>
        <pc:sldMkLst>
          <pc:docMk/>
          <pc:sldMk cId="2801221360" sldId="428"/>
        </pc:sldMkLst>
        <pc:spChg chg="mod">
          <ac:chgData name="Jane Clare" userId="83677db9-9f7d-4aa0-b3cd-cd09f4d13a24" providerId="ADAL" clId="{50B1FC40-6E18-4341-972E-35B5B1D35069}" dt="2026-10-14T10:42:58.385" v="6" actId="27636"/>
          <ac:spMkLst>
            <pc:docMk/>
            <pc:sldMk cId="2801221360" sldId="428"/>
            <ac:spMk id="4" creationId="{CFDBA86C-0D03-7773-07D2-5BAD694B7586}"/>
          </ac:spMkLst>
        </pc:spChg>
        <pc:spChg chg="mod">
          <ac:chgData name="Jane Clare" userId="83677db9-9f7d-4aa0-b3cd-cd09f4d13a24" providerId="ADAL" clId="{50B1FC40-6E18-4341-972E-35B5B1D35069}" dt="2026-10-14T10:43:20.075" v="98" actId="20577"/>
          <ac:spMkLst>
            <pc:docMk/>
            <pc:sldMk cId="2801221360" sldId="428"/>
            <ac:spMk id="6" creationId="{522A817C-6D85-4734-1B5C-4AD5611302EB}"/>
          </ac:spMkLst>
        </pc:spChg>
      </pc:sldChg>
    </pc:docChg>
  </pc:docChgLst>
</pc:chgInfo>
</file>

<file path=ppt/comments/modernComment_1CB_17B8199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DAD645B-0F13-4012-BB49-376F406C079A}" authorId="{DBCA82EC-78DC-B535-8143-090BC80B8F7D}" created="2026-09-29T15:27:21.38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7941136" sldId="459"/>
      <ac:spMk id="3" creationId="{431678AF-4F0C-166E-5D5E-E409E43A1BEF}"/>
    </ac:deMkLst>
    <p188:txBody>
      <a:bodyPr/>
      <a:lstStyle/>
      <a:p>
        <a:r>
          <a:rPr lang="en-GB"/>
          <a:t>Nancy - in our book AI is referenced on pages 67 and 114 and I have drawn upon this for this slide but I think AI has moved on since our book has been published so you might want to add more here</a:t>
        </a:r>
      </a:p>
    </p188:txBody>
  </p188:cm>
</p188:cmLst>
</file>

<file path=ppt/comments/modernComment_1CC_6C1970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4E27787-10C0-45E0-BCA5-0967266D32BD}" authorId="{DBCA82EC-78DC-B535-8143-090BC80B8F7D}" created="2026-09-29T15:17:17.07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13350414" sldId="460"/>
      <ac:spMk id="2" creationId="{2A703B90-6969-4EA5-8CF8-E9088E4FDE84}"/>
    </ac:deMkLst>
    <p188:txBody>
      <a:bodyPr/>
      <a:lstStyle/>
      <a:p>
        <a:r>
          <a:rPr lang="en-GB"/>
          <a:t>I have inserted a range of recent reviews using different methods mostly from Palliative Methods. There may be some recent reviews from your PhD students that you want to insert instead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E7BC7D-C7E3-4735-882E-862C419FAFCD}" type="doc">
      <dgm:prSet loTypeId="urn:microsoft.com/office/officeart/2005/8/layout/arrow6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1F58C24A-B7F0-479C-919A-C81AF0255E20}">
      <dgm:prSet phldrT="[Text]"/>
      <dgm:spPr/>
      <dgm:t>
        <a:bodyPr/>
        <a:lstStyle/>
        <a:p>
          <a:r>
            <a:rPr lang="en-GB" dirty="0"/>
            <a:t>Quantitative Metanalysis</a:t>
          </a:r>
        </a:p>
      </dgm:t>
    </dgm:pt>
    <dgm:pt modelId="{C47AFCD2-398C-4356-94E3-7111676646AB}" type="parTrans" cxnId="{FB5C5B26-E0BF-4758-97A3-FDD3A61F78AD}">
      <dgm:prSet/>
      <dgm:spPr/>
      <dgm:t>
        <a:bodyPr/>
        <a:lstStyle/>
        <a:p>
          <a:endParaRPr lang="en-GB"/>
        </a:p>
      </dgm:t>
    </dgm:pt>
    <dgm:pt modelId="{9AB1F999-87DF-4A88-8233-0BB30EAB2D54}" type="sibTrans" cxnId="{FB5C5B26-E0BF-4758-97A3-FDD3A61F78AD}">
      <dgm:prSet/>
      <dgm:spPr/>
      <dgm:t>
        <a:bodyPr/>
        <a:lstStyle/>
        <a:p>
          <a:endParaRPr lang="en-GB"/>
        </a:p>
      </dgm:t>
    </dgm:pt>
    <dgm:pt modelId="{77FBA35F-4049-4886-B662-D8243048A676}">
      <dgm:prSet phldrT="[Text]"/>
      <dgm:spPr/>
      <dgm:t>
        <a:bodyPr/>
        <a:lstStyle/>
        <a:p>
          <a:r>
            <a:rPr lang="en-GB" dirty="0"/>
            <a:t>Qualitative Evidence Synthesis</a:t>
          </a:r>
        </a:p>
      </dgm:t>
    </dgm:pt>
    <dgm:pt modelId="{EFCD8B71-72A4-4B02-B1A8-2AE470C4257B}" type="parTrans" cxnId="{6627080F-AD4C-4C97-B0C7-327EFE5F5E7D}">
      <dgm:prSet/>
      <dgm:spPr/>
      <dgm:t>
        <a:bodyPr/>
        <a:lstStyle/>
        <a:p>
          <a:endParaRPr lang="en-GB"/>
        </a:p>
      </dgm:t>
    </dgm:pt>
    <dgm:pt modelId="{84731F38-4FC7-4579-8BA5-6400581DD1CB}" type="sibTrans" cxnId="{6627080F-AD4C-4C97-B0C7-327EFE5F5E7D}">
      <dgm:prSet/>
      <dgm:spPr/>
      <dgm:t>
        <a:bodyPr/>
        <a:lstStyle/>
        <a:p>
          <a:endParaRPr lang="en-GB"/>
        </a:p>
      </dgm:t>
    </dgm:pt>
    <dgm:pt modelId="{E3E3747B-B417-4004-9C67-722C7B76DC9A}" type="pres">
      <dgm:prSet presAssocID="{74E7BC7D-C7E3-4735-882E-862C419FAFCD}" presName="compositeShape" presStyleCnt="0">
        <dgm:presLayoutVars>
          <dgm:chMax val="2"/>
          <dgm:dir/>
          <dgm:resizeHandles val="exact"/>
        </dgm:presLayoutVars>
      </dgm:prSet>
      <dgm:spPr/>
    </dgm:pt>
    <dgm:pt modelId="{CF17CE34-80F7-40B0-9F23-25BF4361FBD5}" type="pres">
      <dgm:prSet presAssocID="{74E7BC7D-C7E3-4735-882E-862C419FAFCD}" presName="ribbon" presStyleLbl="node1" presStyleIdx="0" presStyleCnt="1"/>
      <dgm:spPr/>
    </dgm:pt>
    <dgm:pt modelId="{121DD6C7-85E5-4D07-ACBB-EFD610F4DBCB}" type="pres">
      <dgm:prSet presAssocID="{74E7BC7D-C7E3-4735-882E-862C419FAFCD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4063B8A3-5BE0-43CD-BF2E-06A5DC569607}" type="pres">
      <dgm:prSet presAssocID="{74E7BC7D-C7E3-4735-882E-862C419FAFCD}" presName="rightArrowText" presStyleLbl="node1" presStyleIdx="0" presStyleCnt="1" custLinFactNeighborX="-3295" custLinFactNeighborY="2084">
        <dgm:presLayoutVars>
          <dgm:chMax val="0"/>
          <dgm:bulletEnabled val="1"/>
        </dgm:presLayoutVars>
      </dgm:prSet>
      <dgm:spPr/>
    </dgm:pt>
  </dgm:ptLst>
  <dgm:cxnLst>
    <dgm:cxn modelId="{6627080F-AD4C-4C97-B0C7-327EFE5F5E7D}" srcId="{74E7BC7D-C7E3-4735-882E-862C419FAFCD}" destId="{77FBA35F-4049-4886-B662-D8243048A676}" srcOrd="1" destOrd="0" parTransId="{EFCD8B71-72A4-4B02-B1A8-2AE470C4257B}" sibTransId="{84731F38-4FC7-4579-8BA5-6400581DD1CB}"/>
    <dgm:cxn modelId="{FB5C5B26-E0BF-4758-97A3-FDD3A61F78AD}" srcId="{74E7BC7D-C7E3-4735-882E-862C419FAFCD}" destId="{1F58C24A-B7F0-479C-919A-C81AF0255E20}" srcOrd="0" destOrd="0" parTransId="{C47AFCD2-398C-4356-94E3-7111676646AB}" sibTransId="{9AB1F999-87DF-4A88-8233-0BB30EAB2D54}"/>
    <dgm:cxn modelId="{82A8D24C-BD5F-433B-A707-9B0DCFC0BF27}" type="presOf" srcId="{74E7BC7D-C7E3-4735-882E-862C419FAFCD}" destId="{E3E3747B-B417-4004-9C67-722C7B76DC9A}" srcOrd="0" destOrd="0" presId="urn:microsoft.com/office/officeart/2005/8/layout/arrow6"/>
    <dgm:cxn modelId="{35443F9B-FA54-4FA5-8EEA-A325B66B6D1C}" type="presOf" srcId="{77FBA35F-4049-4886-B662-D8243048A676}" destId="{4063B8A3-5BE0-43CD-BF2E-06A5DC569607}" srcOrd="0" destOrd="0" presId="urn:microsoft.com/office/officeart/2005/8/layout/arrow6"/>
    <dgm:cxn modelId="{E00E37F2-4B9C-4F9E-85E5-B376C78F2355}" type="presOf" srcId="{1F58C24A-B7F0-479C-919A-C81AF0255E20}" destId="{121DD6C7-85E5-4D07-ACBB-EFD610F4DBCB}" srcOrd="0" destOrd="0" presId="urn:microsoft.com/office/officeart/2005/8/layout/arrow6"/>
    <dgm:cxn modelId="{A16FE847-C0E2-4E60-8B76-3E114070282D}" type="presParOf" srcId="{E3E3747B-B417-4004-9C67-722C7B76DC9A}" destId="{CF17CE34-80F7-40B0-9F23-25BF4361FBD5}" srcOrd="0" destOrd="0" presId="urn:microsoft.com/office/officeart/2005/8/layout/arrow6"/>
    <dgm:cxn modelId="{7FA1BF9E-E4C6-492A-822C-83F1561941CB}" type="presParOf" srcId="{E3E3747B-B417-4004-9C67-722C7B76DC9A}" destId="{121DD6C7-85E5-4D07-ACBB-EFD610F4DBCB}" srcOrd="1" destOrd="0" presId="urn:microsoft.com/office/officeart/2005/8/layout/arrow6"/>
    <dgm:cxn modelId="{114388B9-9338-48C3-B090-662F22E32B2A}" type="presParOf" srcId="{E3E3747B-B417-4004-9C67-722C7B76DC9A}" destId="{4063B8A3-5BE0-43CD-BF2E-06A5DC569607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17CE34-80F7-40B0-9F23-25BF4361FBD5}">
      <dsp:nvSpPr>
        <dsp:cNvPr id="0" name=""/>
        <dsp:cNvSpPr/>
      </dsp:nvSpPr>
      <dsp:spPr>
        <a:xfrm>
          <a:off x="0" y="812799"/>
          <a:ext cx="6096000" cy="2438400"/>
        </a:xfrm>
        <a:prstGeom prst="leftRightRibb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DD6C7-85E5-4D07-ACBB-EFD610F4DBCB}">
      <dsp:nvSpPr>
        <dsp:cNvPr id="0" name=""/>
        <dsp:cNvSpPr/>
      </dsp:nvSpPr>
      <dsp:spPr>
        <a:xfrm>
          <a:off x="731520" y="1239519"/>
          <a:ext cx="2011680" cy="119481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Quantitative Metanalysis</a:t>
          </a:r>
        </a:p>
      </dsp:txBody>
      <dsp:txXfrm>
        <a:off x="731520" y="1239519"/>
        <a:ext cx="2011680" cy="1194816"/>
      </dsp:txXfrm>
    </dsp:sp>
    <dsp:sp modelId="{4063B8A3-5BE0-43CD-BF2E-06A5DC569607}">
      <dsp:nvSpPr>
        <dsp:cNvPr id="0" name=""/>
        <dsp:cNvSpPr/>
      </dsp:nvSpPr>
      <dsp:spPr>
        <a:xfrm>
          <a:off x="2969663" y="1654563"/>
          <a:ext cx="2377440" cy="1194816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344" rIns="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Qualitative Evidence Synthesis</a:t>
          </a:r>
        </a:p>
      </dsp:txBody>
      <dsp:txXfrm>
        <a:off x="2969663" y="1654563"/>
        <a:ext cx="2377440" cy="11948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BB6B1-C8FE-4D0F-9CB4-F55B11FF0D1A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6B8DB-B949-48B1-B831-A126C28C5B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1760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CDB6F-9360-4AC5-A1A4-B746F8B27D7E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C8AF62-0413-459D-A055-9BD345497D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1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n-US" sz="1200" kern="1200" dirty="0">
              <a:solidFill>
                <a:srgbClr val="731F43"/>
              </a:solidFill>
              <a:latin typeface="Lucida Grande" pitchFamily="80" charset="0"/>
              <a:ea typeface="ＭＳ Ｐゴシック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8AF62-0413-459D-A055-9BD345497D1F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518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92808E3-1A40-4277-BAD6-F85BF2F3BBA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8426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14/10/2026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96532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14/10/2026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9202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14/10/2026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931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4D2A8C0-182F-4A87-8574-FC192FAE27B9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943D0F-1966-46E4-8C8B-D006F3498B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11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448" y="1844824"/>
            <a:ext cx="8345016" cy="47525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4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403448" y="1844824"/>
            <a:ext cx="8345016" cy="4752528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403448" y="1844824"/>
            <a:ext cx="8345016" cy="4752528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13"/>
          </p:nvPr>
        </p:nvSpPr>
        <p:spPr>
          <a:xfrm>
            <a:off x="403448" y="1844824"/>
            <a:ext cx="5392688" cy="4752528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>
            <a:spLocks noGrp="1"/>
          </p:cNvSpPr>
          <p:nvPr>
            <p:ph type="subTitle" idx="13"/>
          </p:nvPr>
        </p:nvSpPr>
        <p:spPr>
          <a:xfrm>
            <a:off x="403448" y="1844824"/>
            <a:ext cx="5392688" cy="4752528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E067D7-ADF1-487D-96F4-82F714E5AC3C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163403-4085-4A9C-A831-B30008F49F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439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E067D7-ADF1-487D-96F4-82F714E5AC3C}" type="datetimeFigureOut">
              <a:rPr lang="en-GB" smtClean="0"/>
              <a:pPr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163403-4085-4A9C-A831-B30008F49F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529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944EA-7DDE-6E02-27AB-3C6F7950A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BD01C4-6D84-4E65-59D6-9DF915E10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A0F4D-2492-6B8C-89BE-A70DD370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5D194-6370-4816-8F72-68DF4AC3B35A}" type="datetimeFigureOut">
              <a:rPr lang="en-IE" smtClean="0"/>
              <a:t>14/10/2026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1D27D-C06D-D407-31DD-3E6F283EC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E2600-A4FC-9A71-B0F8-BBFBB99CC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154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B27-E677-2DD9-AD5F-43F479AB5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AAE03-C2AC-E9B5-1A44-5706588B2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DB9F9-3023-A6CB-4A00-FE5C02F4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4AA2F-5AC0-9A43-AC81-520A2D9C26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EF1AA-8625-84C2-BEFE-6075C873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2B5C3-ACF1-CABD-6725-3D477FFA3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1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  <p:sldLayoutId id="2147483670" r:id="rId4"/>
    <p:sldLayoutId id="2147483671" r:id="rId5"/>
    <p:sldLayoutId id="2147483673" r:id="rId6"/>
    <p:sldLayoutId id="2147483674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3879"/>
            <a:ext cx="9143998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358E1-2399-E557-8D02-2D38E048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A6B531-A7C4-69A8-D1E2-0B3A1F69D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19005-9E33-CD8A-5D63-542DA00D38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E5D194-6370-4816-8F72-68DF4AC3B35A}" type="datetimeFigureOut">
              <a:rPr lang="en-IE" smtClean="0"/>
              <a:t>14/10/2026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9A303-E1DA-E9E7-B5D7-287E4505FC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FDC62-6933-8A9E-0C14-25168CC9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60A46-4942-4A0E-A19C-51A11203807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637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A5998-1497-9403-AFAC-ECCEC16D6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71F70-875B-C7D5-2D43-952754471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F97F2-6A3B-C366-182A-2CA209123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4AA2F-5AC0-9A43-AC81-520A2D9C26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B8A65-407C-0B07-D376-21352F908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5135C-C4B2-D121-1F23-F5D260E2C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92E2D-BE4D-D142-BE8C-DB8C1CBEF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6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CB_17B81990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journals.sagepub.com/doi/pdf/10.1177/09697330261428626" TargetMode="External"/><Relationship Id="rId3" Type="http://schemas.openxmlformats.org/officeDocument/2006/relationships/hyperlink" Target="https://journals.sagepub.com/doi/pdf/10.1177/02692163251403395" TargetMode="External"/><Relationship Id="rId7" Type="http://schemas.openxmlformats.org/officeDocument/2006/relationships/hyperlink" Target="https://journals.sagepub.com/doi/pdf/10.1177/02692163261478454" TargetMode="External"/><Relationship Id="rId2" Type="http://schemas.microsoft.com/office/2018/10/relationships/comments" Target="../comments/modernComment_1CC_6C1970E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journals.sagepub.com/doi/pdf/10.1177/02692163241269796" TargetMode="External"/><Relationship Id="rId5" Type="http://schemas.openxmlformats.org/officeDocument/2006/relationships/hyperlink" Target="https://journals.sagepub.com/doi/pdf/10.1177/02692163241248324" TargetMode="External"/><Relationship Id="rId10" Type="http://schemas.openxmlformats.org/officeDocument/2006/relationships/hyperlink" Target="https://journals.sagepub.com/doi/pdf/10.1177/26323524261466691" TargetMode="External"/><Relationship Id="rId4" Type="http://schemas.openxmlformats.org/officeDocument/2006/relationships/hyperlink" Target="https://journals.sagepub.com/doi/pdf/10.1177/02692163261418625" TargetMode="External"/><Relationship Id="rId9" Type="http://schemas.openxmlformats.org/officeDocument/2006/relationships/hyperlink" Target="https://onlinelibrary.wiley.com/doi/pdf/10.1111/jocn.17160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palliativehub.com/events/past-events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jpg"/><Relationship Id="rId4" Type="http://schemas.openxmlformats.org/officeDocument/2006/relationships/hyperlink" Target="https://professionalpalliativehub.com/research/special-interest-group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857250"/>
            <a:ext cx="3897863" cy="51435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00">
              <a:defRPr/>
            </a:pPr>
            <a:endParaRPr lang="en-IE" sz="1350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718" y="1025202"/>
            <a:ext cx="3626427" cy="3560231"/>
          </a:xfrm>
        </p:spPr>
        <p:txBody>
          <a:bodyPr anchor="b">
            <a:normAutofit/>
          </a:bodyPr>
          <a:lstStyle/>
          <a:p>
            <a:pPr algn="r"/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br>
              <a:rPr lang="en-GB" sz="2100" b="1" dirty="0">
                <a:solidFill>
                  <a:schemeClr val="bg1"/>
                </a:solidFill>
              </a:rPr>
            </a:br>
            <a:endParaRPr lang="en-GB" sz="2100" dirty="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19" y="5359039"/>
            <a:ext cx="3626427" cy="242573"/>
          </a:xfrm>
        </p:spPr>
        <p:txBody>
          <a:bodyPr anchor="t">
            <a:noAutofit/>
          </a:bodyPr>
          <a:lstStyle/>
          <a:p>
            <a:pPr algn="r"/>
            <a:r>
              <a:rPr lang="en-GB" sz="1688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35718" y="4760378"/>
            <a:ext cx="362642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logo for a medical research network&#10;&#10;Description automatically generated">
            <a:extLst>
              <a:ext uri="{FF2B5EF4-FFF2-40B4-BE49-F238E27FC236}">
                <a16:creationId xmlns:a16="http://schemas.microsoft.com/office/drawing/2014/main" id="{37F58477-3690-2467-F45E-9B746B23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862" y="2330702"/>
            <a:ext cx="5189990" cy="3670049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CFDBA86C-0D03-7773-07D2-5BAD694B7586}"/>
              </a:ext>
            </a:extLst>
          </p:cNvPr>
          <p:cNvSpPr>
            <a:spLocks noGrp="1"/>
          </p:cNvSpPr>
          <p:nvPr/>
        </p:nvSpPr>
        <p:spPr>
          <a:xfrm>
            <a:off x="135718" y="1324443"/>
            <a:ext cx="3626427" cy="2370085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pPr algn="l" defTabSz="685800">
              <a:buClr>
                <a:prstClr val="black"/>
              </a:buClr>
              <a:defRPr/>
            </a:pPr>
            <a:r>
              <a:rPr lang="en-GB" sz="3600" dirty="0">
                <a:solidFill>
                  <a:srgbClr val="FFFFFF"/>
                </a:solidFill>
              </a:rPr>
              <a:t>Methods for Literature Reviewing and evidence synthesis</a:t>
            </a:r>
            <a:endParaRPr lang="en-IE" sz="3600" dirty="0">
              <a:solidFill>
                <a:srgbClr val="FFFFFF"/>
              </a:solidFill>
            </a:endParaRPr>
          </a:p>
        </p:txBody>
      </p:sp>
      <p:sp>
        <p:nvSpPr>
          <p:cNvPr id="6" name="Subtitle 6">
            <a:extLst>
              <a:ext uri="{FF2B5EF4-FFF2-40B4-BE49-F238E27FC236}">
                <a16:creationId xmlns:a16="http://schemas.microsoft.com/office/drawing/2014/main" id="{522A817C-6D85-4734-1B5C-4AD5611302EB}"/>
              </a:ext>
            </a:extLst>
          </p:cNvPr>
          <p:cNvSpPr>
            <a:spLocks noGrp="1"/>
          </p:cNvSpPr>
          <p:nvPr/>
        </p:nvSpPr>
        <p:spPr>
          <a:xfrm>
            <a:off x="135718" y="3864917"/>
            <a:ext cx="3691490" cy="1668641"/>
          </a:xfrm>
          <a:prstGeom prst="rect">
            <a:avLst/>
          </a:prstGeom>
          <a:noFill/>
          <a:ln>
            <a:noFill/>
          </a:ln>
        </p:spPr>
        <p:txBody>
          <a:bodyPr wrap="square" lIns="68569" tIns="68569" rIns="68569" bIns="68569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 defTabSz="685800">
              <a:spcBef>
                <a:spcPts val="563"/>
              </a:spcBef>
              <a:buClr>
                <a:prstClr val="black"/>
              </a:buClr>
              <a:defRPr/>
            </a:pPr>
            <a:r>
              <a:rPr lang="en-US" sz="1350" b="1" dirty="0">
                <a:solidFill>
                  <a:srgbClr val="FFFFFF"/>
                </a:solidFill>
              </a:rPr>
              <a:t>Professor Sheila Payne</a:t>
            </a:r>
          </a:p>
          <a:p>
            <a:pPr algn="l" defTabSz="685800">
              <a:spcBef>
                <a:spcPts val="563"/>
              </a:spcBef>
              <a:buClr>
                <a:prstClr val="black"/>
              </a:buClr>
              <a:defRPr/>
            </a:pPr>
            <a:r>
              <a:rPr lang="en-US" sz="1350" b="1" dirty="0">
                <a:solidFill>
                  <a:srgbClr val="FFFFFF"/>
                </a:solidFill>
              </a:rPr>
              <a:t>Professor Nancy Preston</a:t>
            </a:r>
          </a:p>
        </p:txBody>
      </p:sp>
    </p:spTree>
    <p:extLst>
      <p:ext uri="{BB962C8B-B14F-4D97-AF65-F5344CB8AC3E}">
        <p14:creationId xmlns:p14="http://schemas.microsoft.com/office/powerpoint/2010/main" val="280122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Methods for Literature Reviewing and evidence synthesis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dirty="0"/>
              <a:t>Nancy Preston and Sheila Payne</a:t>
            </a:r>
          </a:p>
          <a:p>
            <a:pPr>
              <a:spcBef>
                <a:spcPts val="0"/>
              </a:spcBef>
            </a:pPr>
            <a:r>
              <a:rPr lang="en-GB" dirty="0"/>
              <a:t>International Observatory on End of Life Care, Lancaster University, United Kingdom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343599-9CF8-B2C4-0890-064DB4A63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8625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F4E0B-8C27-F85A-585D-BC35334980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00" r="2945"/>
          <a:stretch>
            <a:fillRect/>
          </a:stretch>
        </p:blipFill>
        <p:spPr>
          <a:xfrm rot="16200000">
            <a:off x="4543357" y="2257357"/>
            <a:ext cx="3811206" cy="539007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16840FB-FF0A-2D66-A487-2ACF3C09A13F}"/>
              </a:ext>
            </a:extLst>
          </p:cNvPr>
          <p:cNvSpPr/>
          <p:nvPr/>
        </p:nvSpPr>
        <p:spPr>
          <a:xfrm>
            <a:off x="6948264" y="5733256"/>
            <a:ext cx="1944216" cy="10081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2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E77D4A-C587-4A94-8FDE-D47163CFF9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is this?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9459EF-7588-4F9E-BC2B-88E18A531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667961"/>
            <a:ext cx="6192688" cy="41425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1A18A4-F631-447A-B3CC-D9CBB05BD67B}"/>
              </a:ext>
            </a:extLst>
          </p:cNvPr>
          <p:cNvSpPr/>
          <p:nvPr/>
        </p:nvSpPr>
        <p:spPr>
          <a:xfrm>
            <a:off x="425658" y="5847655"/>
            <a:ext cx="72426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“those who do not learn from the past are condemned to repeat it.” (</a:t>
            </a:r>
            <a:r>
              <a:rPr lang="en-GB" dirty="0" err="1"/>
              <a:t>Petticrew</a:t>
            </a:r>
            <a:r>
              <a:rPr lang="en-GB" dirty="0"/>
              <a:t> and Roberts, 2006 p270)</a:t>
            </a:r>
          </a:p>
        </p:txBody>
      </p:sp>
    </p:spTree>
    <p:extLst>
      <p:ext uri="{BB962C8B-B14F-4D97-AF65-F5344CB8AC3E}">
        <p14:creationId xmlns:p14="http://schemas.microsoft.com/office/powerpoint/2010/main" val="172518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>
                <a:solidFill>
                  <a:srgbClr val="B5121B"/>
                </a:solidFill>
              </a:rPr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Why is a systematic review important</a:t>
            </a:r>
          </a:p>
          <a:p>
            <a:r>
              <a:rPr lang="en-GB" dirty="0"/>
              <a:t>What is a systematic approach to literature?</a:t>
            </a:r>
          </a:p>
          <a:p>
            <a:r>
              <a:rPr lang="en-GB" dirty="0"/>
              <a:t>How to get the question right</a:t>
            </a:r>
          </a:p>
          <a:p>
            <a:r>
              <a:rPr lang="en-GB" dirty="0"/>
              <a:t>Tips on searching</a:t>
            </a:r>
          </a:p>
          <a:p>
            <a:r>
              <a:rPr lang="en-GB" dirty="0"/>
              <a:t>How to synthesise your findings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2493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1B3C4C-28E6-4987-9B1E-CA617F58E7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Health – passive smoking and lung cancer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11E038-0484-4D2E-989F-D7C877F888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91" t="18182" r="27272"/>
          <a:stretch/>
        </p:blipFill>
        <p:spPr>
          <a:xfrm>
            <a:off x="109064" y="1916832"/>
            <a:ext cx="4320480" cy="42124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30A53-EED4-46D5-8ABE-243CD427C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544" y="2492896"/>
            <a:ext cx="4439025" cy="177432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E0D8681-CEC4-488F-B02E-A656B4EC28B7}"/>
              </a:ext>
            </a:extLst>
          </p:cNvPr>
          <p:cNvSpPr/>
          <p:nvPr/>
        </p:nvSpPr>
        <p:spPr>
          <a:xfrm>
            <a:off x="4355976" y="3140968"/>
            <a:ext cx="2232248" cy="36004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432D6D7-AADF-444E-0851-D501E12289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449488"/>
              </p:ext>
            </p:extLst>
          </p:nvPr>
        </p:nvGraphicFramePr>
        <p:xfrm>
          <a:off x="2261005" y="288192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7222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8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280988"/>
            <a:ext cx="8620125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164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 descr="Differences described in audio" title="Differences between literature reviews and systematic review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101023"/>
              </p:ext>
            </p:extLst>
          </p:nvPr>
        </p:nvGraphicFramePr>
        <p:xfrm>
          <a:off x="251520" y="1416669"/>
          <a:ext cx="8640960" cy="53222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96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9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14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4916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/>
                        <a:t>Feature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/>
                        <a:t>Liter</a:t>
                      </a:r>
                      <a:r>
                        <a:rPr lang="en-GB" sz="2400" b="1" baseline="0" dirty="0"/>
                        <a:t>ature Review</a:t>
                      </a:r>
                      <a:endParaRPr lang="en-GB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/>
                        <a:t>Systematic Review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896">
                <a:tc>
                  <a:txBody>
                    <a:bodyPr/>
                    <a:lstStyle/>
                    <a:p>
                      <a:r>
                        <a:rPr lang="en-GB" sz="2400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Often broad in scope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Often focussed question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896">
                <a:tc>
                  <a:txBody>
                    <a:bodyPr/>
                    <a:lstStyle/>
                    <a:p>
                      <a:r>
                        <a:rPr lang="en-GB" sz="2400" dirty="0"/>
                        <a:t>Sources and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Not usually specified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Comprehensive &amp; explicit 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8423">
                <a:tc>
                  <a:txBody>
                    <a:bodyPr/>
                    <a:lstStyle/>
                    <a:p>
                      <a:r>
                        <a:rPr lang="en-GB" sz="2400" dirty="0"/>
                        <a:t>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Not usually specified &amp; potentially</a:t>
                      </a:r>
                      <a:r>
                        <a:rPr lang="en-GB" sz="2400" baseline="0" dirty="0"/>
                        <a:t> biased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Criterion based selection</a:t>
                      </a:r>
                      <a:r>
                        <a:rPr lang="en-GB" sz="2400" baseline="0" dirty="0"/>
                        <a:t> uniformly applied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896">
                <a:tc>
                  <a:txBody>
                    <a:bodyPr/>
                    <a:lstStyle/>
                    <a:p>
                      <a:r>
                        <a:rPr lang="en-GB" sz="2400" dirty="0"/>
                        <a:t>Appraisal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Rigorous</a:t>
                      </a:r>
                      <a:r>
                        <a:rPr lang="en-GB" sz="2400" baseline="0" dirty="0"/>
                        <a:t> critical appraisal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896">
                <a:tc>
                  <a:txBody>
                    <a:bodyPr/>
                    <a:lstStyle/>
                    <a:p>
                      <a:r>
                        <a:rPr lang="en-GB" sz="2400" dirty="0"/>
                        <a:t>Synthesis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Qualitative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Quantitate or qualitative synthesis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8896">
                <a:tc>
                  <a:txBody>
                    <a:bodyPr/>
                    <a:lstStyle/>
                    <a:p>
                      <a:r>
                        <a:rPr lang="en-GB" sz="2400" dirty="0"/>
                        <a:t>Inferences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Sometimes evidence 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Should</a:t>
                      </a:r>
                      <a:r>
                        <a:rPr lang="en-GB" sz="2400" baseline="0" dirty="0"/>
                        <a:t> be </a:t>
                      </a:r>
                      <a:r>
                        <a:rPr lang="en-GB" sz="2400" dirty="0"/>
                        <a:t>evidence based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540" y="260648"/>
            <a:ext cx="6768752" cy="1008112"/>
          </a:xfrm>
        </p:spPr>
        <p:txBody>
          <a:bodyPr/>
          <a:lstStyle/>
          <a:p>
            <a:r>
              <a:rPr lang="en-GB" dirty="0"/>
              <a:t>Differences between literature reviews and systematic reviews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181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57B67CB-80FE-6C67-38D3-D534D0DDF97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AI cannot replicate a comprehensive search</a:t>
            </a:r>
          </a:p>
          <a:p>
            <a:r>
              <a:rPr lang="en-GB" dirty="0"/>
              <a:t>AI may help provide a summary of specific areas of research but critical appraisal still needs to be undertaken</a:t>
            </a:r>
          </a:p>
          <a:p>
            <a:r>
              <a:rPr lang="en-GB" dirty="0"/>
              <a:t>If you use AI, 1) important that you understand the strength and weakness of each included study, and 2) reflect on whether the study is relevant to your review question</a:t>
            </a:r>
          </a:p>
          <a:p>
            <a:r>
              <a:rPr lang="en-GB" dirty="0"/>
              <a:t>Be aware of your institutional requirements on the use of AI</a:t>
            </a:r>
          </a:p>
          <a:p>
            <a:r>
              <a:rPr lang="en-GB" dirty="0"/>
              <a:t>When writing up your review for publication, be aware of journal requirements on the use of AI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1678AF-4F0C-166E-5D5E-E409E43A1B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548680"/>
            <a:ext cx="7272808" cy="1152128"/>
          </a:xfrm>
        </p:spPr>
        <p:txBody>
          <a:bodyPr/>
          <a:lstStyle/>
          <a:p>
            <a:r>
              <a:rPr lang="en-GB" dirty="0"/>
              <a:t>Artificial Intelligence (AI) – how does this influence literature reviewing?</a:t>
            </a:r>
          </a:p>
        </p:txBody>
      </p:sp>
    </p:spTree>
    <p:extLst>
      <p:ext uri="{BB962C8B-B14F-4D97-AF65-F5344CB8AC3E}">
        <p14:creationId xmlns:p14="http://schemas.microsoft.com/office/powerpoint/2010/main" val="3979411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EEC4EF-477A-D311-00CE-88A79D032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1: the review question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BBEE6-3887-2CB2-478A-32D56594F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700808"/>
            <a:ext cx="6876256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0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D9627F-8B1B-B5B7-44AD-28F903B5DA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Worked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3530D-CF1A-3369-885C-94CCDEDCA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78" y="1340768"/>
            <a:ext cx="6496050" cy="3962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C11DB9-F655-49CD-253D-7AC610F9E397}"/>
              </a:ext>
            </a:extLst>
          </p:cNvPr>
          <p:cNvSpPr txBox="1"/>
          <p:nvPr/>
        </p:nvSpPr>
        <p:spPr>
          <a:xfrm>
            <a:off x="539552" y="5733256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What can be learnt from synthesising qualitative research findings on the lived experiences of nurses when involved with acts that may be perceived as death hastening?</a:t>
            </a:r>
          </a:p>
        </p:txBody>
      </p:sp>
    </p:spTree>
    <p:extLst>
      <p:ext uri="{BB962C8B-B14F-4D97-AF65-F5344CB8AC3E}">
        <p14:creationId xmlns:p14="http://schemas.microsoft.com/office/powerpoint/2010/main" val="304733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8DAFAA7-5738-4F94-8774-778C3D9E951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01724" y="1850304"/>
            <a:ext cx="8740552" cy="4752528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Objectives</a:t>
            </a:r>
            <a:r>
              <a:rPr lang="en-GB" dirty="0"/>
              <a:t>:</a:t>
            </a:r>
          </a:p>
          <a:p>
            <a:r>
              <a:rPr lang="en-GB" dirty="0"/>
              <a:t>What are the experiences of caregivers of patients at the end of life? (preliminary synthesis)</a:t>
            </a:r>
          </a:p>
          <a:p>
            <a:r>
              <a:rPr lang="en-GB" dirty="0"/>
              <a:t>What are the experiences of caregivers of patients electing hastened death? (preliminary synthesis)</a:t>
            </a:r>
          </a:p>
          <a:p>
            <a:r>
              <a:rPr lang="en-GB" dirty="0"/>
              <a:t>In what ways are caregivers’ experiences similar or different at end of life vs hastened death? (exploring relationships in the data)</a:t>
            </a:r>
          </a:p>
          <a:p>
            <a:r>
              <a:rPr lang="en-GB" dirty="0"/>
              <a:t>In what ways does the qualitative literature on end-of-life and hastened death caregiving support or refute Hudson’s model of caregiving experience? (assessing the robustness of the synthesis)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69537F-1A30-4CD8-9762-F1E9A3549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900" y="721423"/>
            <a:ext cx="8352928" cy="1152128"/>
          </a:xfrm>
        </p:spPr>
        <p:txBody>
          <a:bodyPr/>
          <a:lstStyle/>
          <a:p>
            <a:r>
              <a:rPr lang="en-GB" sz="2000" b="1" dirty="0"/>
              <a:t>What are the experiences of family and friends providing care at home for a person at the end of life or in the context of the patient’s hastened death?</a:t>
            </a:r>
          </a:p>
        </p:txBody>
      </p:sp>
    </p:spTree>
    <p:extLst>
      <p:ext uri="{BB962C8B-B14F-4D97-AF65-F5344CB8AC3E}">
        <p14:creationId xmlns:p14="http://schemas.microsoft.com/office/powerpoint/2010/main" val="2607488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Different tools to help you formulate the review question but more importantly search for the literature</a:t>
            </a:r>
          </a:p>
          <a:p>
            <a:r>
              <a:rPr lang="en-GB" dirty="0"/>
              <a:t>http://www.docs.is.ed.ac.uk/docs/Libraries/PDF/PICOS.pdf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PICO </a:t>
            </a:r>
            <a:r>
              <a:rPr lang="en-GB" dirty="0" err="1"/>
              <a:t>etc</a:t>
            </a:r>
            <a:endParaRPr lang="en-GB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5CE11E1-C4DD-4150-9FA1-73A8AEECDC05}"/>
              </a:ext>
            </a:extLst>
          </p:cNvPr>
          <p:cNvGraphicFramePr>
            <a:graphicFrameLocks noGrp="1"/>
          </p:cNvGraphicFramePr>
          <p:nvPr/>
        </p:nvGraphicFramePr>
        <p:xfrm>
          <a:off x="827584" y="3383280"/>
          <a:ext cx="7416825" cy="2860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372781191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61862316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243606864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413753997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4291362067"/>
                    </a:ext>
                  </a:extLst>
                </a:gridCol>
              </a:tblGrid>
              <a:tr h="266432">
                <a:tc>
                  <a:txBody>
                    <a:bodyPr/>
                    <a:lstStyle/>
                    <a:p>
                      <a:r>
                        <a:rPr lang="en-GB" dirty="0"/>
                        <a:t>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ECLIPSe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69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Sample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Expectation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45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Phenomena of 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Perspective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Phenomenon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Client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4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Comparison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Comparison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Impact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2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Evaluation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Research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Professionals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65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Service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043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50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5D94-5D3C-1E4F-952D-0C224C8E6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476EBA-6DA0-8C8F-8A5C-4E495C275C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Worked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22467-5348-C95D-1174-5FA119B849A2}"/>
              </a:ext>
            </a:extLst>
          </p:cNvPr>
          <p:cNvSpPr txBox="1"/>
          <p:nvPr/>
        </p:nvSpPr>
        <p:spPr>
          <a:xfrm>
            <a:off x="251520" y="980728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What can be learnt from synthesising qualitative research findings on the lived experiences of nurses when involved with acts that may be perceived as death hastening?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B0D4C9-1115-7A20-3DF6-785F051415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401" b="32150"/>
          <a:stretch>
            <a:fillRect/>
          </a:stretch>
        </p:blipFill>
        <p:spPr>
          <a:xfrm>
            <a:off x="755576" y="1988839"/>
            <a:ext cx="6624736" cy="481696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362391A-8C0C-2698-5271-0EC52FC200C8}"/>
              </a:ext>
            </a:extLst>
          </p:cNvPr>
          <p:cNvSpPr/>
          <p:nvPr/>
        </p:nvSpPr>
        <p:spPr>
          <a:xfrm>
            <a:off x="6732240" y="5229200"/>
            <a:ext cx="648072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174288C-DAB6-23A9-2265-59A1B9EB6BC5}"/>
              </a:ext>
            </a:extLst>
          </p:cNvPr>
          <p:cNvSpPr/>
          <p:nvPr/>
        </p:nvSpPr>
        <p:spPr>
          <a:xfrm>
            <a:off x="35496" y="1844824"/>
            <a:ext cx="3456384" cy="216024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68A2AB-FE6D-98F4-1760-B7F1119291F1}"/>
              </a:ext>
            </a:extLst>
          </p:cNvPr>
          <p:cNvSpPr txBox="1"/>
          <p:nvPr/>
        </p:nvSpPr>
        <p:spPr>
          <a:xfrm>
            <a:off x="71500" y="2463279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Drove search</a:t>
            </a:r>
          </a:p>
        </p:txBody>
      </p:sp>
    </p:spTree>
    <p:extLst>
      <p:ext uri="{BB962C8B-B14F-4D97-AF65-F5344CB8AC3E}">
        <p14:creationId xmlns:p14="http://schemas.microsoft.com/office/powerpoint/2010/main" val="58092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7F6CF-2E1D-5C85-CCFB-FEE8550F6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806E04-B626-F7FB-41F2-FC33278334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Worked 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ADAE31-9642-CDAB-4DD3-C21E4CCED4BA}"/>
              </a:ext>
            </a:extLst>
          </p:cNvPr>
          <p:cNvSpPr txBox="1"/>
          <p:nvPr/>
        </p:nvSpPr>
        <p:spPr>
          <a:xfrm>
            <a:off x="251520" y="980728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What can be learnt from synthesising qualitative research findings on the lived experiences of nurses when involved with acts that may be perceived as death hastening?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D3C0C-E0BD-6A2B-6B06-C6A98E5805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401" b="32150"/>
          <a:stretch>
            <a:fillRect/>
          </a:stretch>
        </p:blipFill>
        <p:spPr>
          <a:xfrm>
            <a:off x="755576" y="1988839"/>
            <a:ext cx="6624736" cy="481696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DAFED5-5E66-0E68-BD88-29ECFFE0D3C1}"/>
              </a:ext>
            </a:extLst>
          </p:cNvPr>
          <p:cNvSpPr/>
          <p:nvPr/>
        </p:nvSpPr>
        <p:spPr>
          <a:xfrm>
            <a:off x="3419872" y="1844824"/>
            <a:ext cx="5472608" cy="216024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016936-058E-903B-3E02-D7F712D6779C}"/>
              </a:ext>
            </a:extLst>
          </p:cNvPr>
          <p:cNvSpPr txBox="1"/>
          <p:nvPr/>
        </p:nvSpPr>
        <p:spPr>
          <a:xfrm>
            <a:off x="7452320" y="2348880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Helped determine eligibility</a:t>
            </a:r>
          </a:p>
        </p:txBody>
      </p:sp>
    </p:spTree>
    <p:extLst>
      <p:ext uri="{BB962C8B-B14F-4D97-AF65-F5344CB8AC3E}">
        <p14:creationId xmlns:p14="http://schemas.microsoft.com/office/powerpoint/2010/main" val="198159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3F1C70-8FBC-9D62-36B5-8AEDAB6B4D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2: Inclusion criteria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7C86DE-2FB7-7979-5F50-8B2BA13E8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695693"/>
            <a:ext cx="6876884" cy="5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97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079DC1-715E-2330-7A88-0B6C0CC1C9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2: inclusion criteria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B7B0B9-EBD9-369C-252E-70EB9682A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9" y="1793658"/>
            <a:ext cx="9144000" cy="504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48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78D96E5-6A85-4F8A-9436-478282D9B5D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2617" y="1772816"/>
            <a:ext cx="8345016" cy="1584176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How have others done this? Or planning..</a:t>
            </a:r>
          </a:p>
          <a:p>
            <a:r>
              <a:rPr lang="en-GB" dirty="0">
                <a:solidFill>
                  <a:schemeClr val="tx1"/>
                </a:solidFill>
              </a:rPr>
              <a:t>Key words from potential papers</a:t>
            </a:r>
          </a:p>
          <a:p>
            <a:r>
              <a:rPr lang="en-GB" dirty="0" err="1"/>
              <a:t>MeSH</a:t>
            </a:r>
            <a:r>
              <a:rPr lang="en-GB" dirty="0"/>
              <a:t> terms</a:t>
            </a:r>
          </a:p>
          <a:p>
            <a:r>
              <a:rPr lang="en-GB" dirty="0"/>
              <a:t>Limiters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F71E4C-A218-47ED-A0EB-82CF223F91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3: developing search strategy is an iterative process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E0B956-76D2-A000-04AD-0A1E586B6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717032"/>
            <a:ext cx="4608512" cy="284576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C81157-AC38-6B6B-815E-43C26398E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2729358"/>
            <a:ext cx="4482690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05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D2B48-4DA9-40CE-746D-319BB2FCC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E611C0E-A5CB-4BD3-177F-6CADCC35F95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2617" y="1772816"/>
            <a:ext cx="8345016" cy="1584176"/>
          </a:xfrm>
        </p:spPr>
        <p:txBody>
          <a:bodyPr/>
          <a:lstStyle/>
          <a:p>
            <a:r>
              <a:rPr lang="en-GB" dirty="0"/>
              <a:t>How have others done this? Or planning..</a:t>
            </a:r>
          </a:p>
          <a:p>
            <a:r>
              <a:rPr lang="en-GB" dirty="0"/>
              <a:t>Key words from potential papers</a:t>
            </a:r>
          </a:p>
          <a:p>
            <a:r>
              <a:rPr lang="en-GB" dirty="0" err="1">
                <a:solidFill>
                  <a:schemeClr val="tx1"/>
                </a:solidFill>
              </a:rPr>
              <a:t>MeSH</a:t>
            </a:r>
            <a:r>
              <a:rPr lang="en-GB" dirty="0">
                <a:solidFill>
                  <a:schemeClr val="tx1"/>
                </a:solidFill>
              </a:rPr>
              <a:t> terms</a:t>
            </a:r>
          </a:p>
          <a:p>
            <a:r>
              <a:rPr lang="en-GB" dirty="0">
                <a:solidFill>
                  <a:schemeClr val="tx1"/>
                </a:solidFill>
              </a:rPr>
              <a:t>Filters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6D0234-4D02-23C9-2121-5D4FB760DA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3: developing search strategy is an iterative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2E69A1-7C39-7970-4C5E-2E4248708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2432553"/>
            <a:ext cx="3937157" cy="442544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3793D4A-8BAB-530F-0AEE-858EA7BC182B}"/>
              </a:ext>
            </a:extLst>
          </p:cNvPr>
          <p:cNvSpPr/>
          <p:nvPr/>
        </p:nvSpPr>
        <p:spPr>
          <a:xfrm>
            <a:off x="5705407" y="2839923"/>
            <a:ext cx="1008112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84A535D-9491-0891-B789-9762DBD7CC0B}"/>
              </a:ext>
            </a:extLst>
          </p:cNvPr>
          <p:cNvSpPr/>
          <p:nvPr/>
        </p:nvSpPr>
        <p:spPr>
          <a:xfrm>
            <a:off x="4932040" y="3429000"/>
            <a:ext cx="1152128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76BD08-E082-3916-784D-35983D2C0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669" y="2714752"/>
            <a:ext cx="1399695" cy="386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57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FFF76-3016-0C07-3C12-C22A36EC7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137B8F-9CDC-9215-4EF1-DDF358275D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3: other sources</a:t>
            </a:r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78C95374-9003-C74A-019E-B64800B390D4}"/>
              </a:ext>
            </a:extLst>
          </p:cNvPr>
          <p:cNvSpPr txBox="1">
            <a:spLocks/>
          </p:cNvSpPr>
          <p:nvPr/>
        </p:nvSpPr>
        <p:spPr>
          <a:xfrm>
            <a:off x="395536" y="1885873"/>
            <a:ext cx="8345016" cy="1584176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Reference lists of included studies</a:t>
            </a:r>
          </a:p>
          <a:p>
            <a:r>
              <a:rPr lang="en-GB" dirty="0"/>
              <a:t>Citation tracking</a:t>
            </a:r>
          </a:p>
          <a:p>
            <a:r>
              <a:rPr lang="en-GB" dirty="0"/>
              <a:t>Test against known papers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0FA318-D58A-ECBB-8E06-CD4DAD90F1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625"/>
          <a:stretch/>
        </p:blipFill>
        <p:spPr>
          <a:xfrm>
            <a:off x="557808" y="3542173"/>
            <a:ext cx="6444208" cy="1254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7FA462-799E-3B45-4A09-4F978C198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3607525"/>
            <a:ext cx="2103302" cy="5974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9E9E8B-D082-639C-78D8-3A0A1B69C8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4334490"/>
            <a:ext cx="890093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5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2000 not too bad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many papers?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636912"/>
            <a:ext cx="6537255" cy="362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57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E97C73-352B-E5A5-3F26-243DEFE24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5542"/>
            <a:ext cx="9144000" cy="515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72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D8ED6-CDF6-2264-1BE7-1F2F53EDE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3B79B70-5F56-4946-38AE-5EE46519394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2000 not too bad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77F35B-C5C4-2BD7-8DC5-BAF24BF790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many papers?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730328-72A1-93BB-BC59-C2B259C55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636912"/>
            <a:ext cx="6537255" cy="36252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194A85-BB5F-DF49-4343-2E6EB32CC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720" y="4283682"/>
            <a:ext cx="5340559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80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3CA3E7-4658-4BE8-B6AE-F514744233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3 </a:t>
            </a:r>
            <a:r>
              <a:rPr lang="en-GB" dirty="0" err="1"/>
              <a:t>cont</a:t>
            </a:r>
            <a:r>
              <a:rPr lang="en-GB" dirty="0"/>
              <a:t>: replicable, publishable search strategy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B4A144-46DA-EA93-FAF3-8094D56AC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9951"/>
            <a:ext cx="9144000" cy="317809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47B9E9-F666-D046-181B-2E830C14CFE1}"/>
              </a:ext>
            </a:extLst>
          </p:cNvPr>
          <p:cNvSpPr/>
          <p:nvPr/>
        </p:nvSpPr>
        <p:spPr>
          <a:xfrm>
            <a:off x="4211960" y="2420888"/>
            <a:ext cx="504056" cy="288032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C2B692-E963-E591-91E2-20EF59202AC3}"/>
              </a:ext>
            </a:extLst>
          </p:cNvPr>
          <p:cNvSpPr/>
          <p:nvPr/>
        </p:nvSpPr>
        <p:spPr>
          <a:xfrm>
            <a:off x="1331640" y="4509120"/>
            <a:ext cx="2016224" cy="508929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4529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A1FF7E3-9F07-427B-B357-8F9DD3F76FAD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Title checking for inclusion</a:t>
            </a:r>
          </a:p>
          <a:p>
            <a:r>
              <a:rPr lang="en-GB" dirty="0"/>
              <a:t>Then check abstracts</a:t>
            </a:r>
          </a:p>
          <a:p>
            <a:r>
              <a:rPr lang="en-GB" dirty="0"/>
              <a:t>Then full paper 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36FF93-DB57-4102-AD5B-B126928F5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4: Selecting the papers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0112" y="1700808"/>
            <a:ext cx="27512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>
                    <a:lumMod val="50000"/>
                  </a:schemeClr>
                </a:solidFill>
              </a:rPr>
              <a:t>Grey Literature</a:t>
            </a:r>
            <a:endParaRPr lang="en-GB" dirty="0"/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Conference abstracts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Unpublished literature</a:t>
            </a: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Good quality</a:t>
            </a:r>
          </a:p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17CBC43-2796-E36E-4070-414C51FFE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75322"/>
            <a:ext cx="6359785" cy="358267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35B4CEA-6C31-6D3D-A4FD-76F5A8C9DFF2}"/>
              </a:ext>
            </a:extLst>
          </p:cNvPr>
          <p:cNvSpPr/>
          <p:nvPr/>
        </p:nvSpPr>
        <p:spPr>
          <a:xfrm>
            <a:off x="1475656" y="4725144"/>
            <a:ext cx="864096" cy="21602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500662-210C-C926-2939-E46EC6FDB2CC}"/>
              </a:ext>
            </a:extLst>
          </p:cNvPr>
          <p:cNvCxnSpPr>
            <a:stCxn id="13" idx="1"/>
          </p:cNvCxnSpPr>
          <p:nvPr/>
        </p:nvCxnSpPr>
        <p:spPr>
          <a:xfrm flipH="1" flipV="1">
            <a:off x="755576" y="4149080"/>
            <a:ext cx="720080" cy="68407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C4C5C20-FED5-30E0-D97F-E6715CF00295}"/>
              </a:ext>
            </a:extLst>
          </p:cNvPr>
          <p:cNvSpPr/>
          <p:nvPr/>
        </p:nvSpPr>
        <p:spPr>
          <a:xfrm>
            <a:off x="35496" y="3717032"/>
            <a:ext cx="864096" cy="43204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B5121B"/>
                </a:solidFill>
              </a:rPr>
              <a:t>4384</a:t>
            </a:r>
          </a:p>
        </p:txBody>
      </p:sp>
    </p:spTree>
    <p:extLst>
      <p:ext uri="{BB962C8B-B14F-4D97-AF65-F5344CB8AC3E}">
        <p14:creationId xmlns:p14="http://schemas.microsoft.com/office/powerpoint/2010/main" val="45526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9E91DFF-2195-581F-9AF6-0D594235C8E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Single reviewer?</a:t>
            </a:r>
          </a:p>
          <a:p>
            <a:r>
              <a:rPr lang="en-GB" dirty="0"/>
              <a:t>Two reviewers each paper?</a:t>
            </a:r>
          </a:p>
          <a:p>
            <a:r>
              <a:rPr lang="en-GB" dirty="0"/>
              <a:t>Second reviewer for a proportion – 10%</a:t>
            </a:r>
          </a:p>
          <a:p>
            <a:r>
              <a:rPr lang="en-GB" dirty="0"/>
              <a:t>Team?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Worked example: A second reviewer screened 10% papers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7B32D4-1029-32CA-0227-D7F402AE46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Who selects – rigour and publishability </a:t>
            </a:r>
          </a:p>
        </p:txBody>
      </p:sp>
    </p:spTree>
    <p:extLst>
      <p:ext uri="{BB962C8B-B14F-4D97-AF65-F5344CB8AC3E}">
        <p14:creationId xmlns:p14="http://schemas.microsoft.com/office/powerpoint/2010/main" val="4234100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3C3D060-E17C-4E8F-9F63-D996DA7ABB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03448" y="1844824"/>
            <a:ext cx="8345016" cy="1008112"/>
          </a:xfrm>
        </p:spPr>
        <p:txBody>
          <a:bodyPr/>
          <a:lstStyle/>
          <a:p>
            <a:r>
              <a:rPr lang="en-GB" dirty="0"/>
              <a:t>Journals like this</a:t>
            </a:r>
          </a:p>
          <a:p>
            <a:r>
              <a:rPr lang="en-GB" dirty="0"/>
              <a:t>Can use a tool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1DFD75-CB93-4DDC-A2B6-53D8ECAD16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5: Quality appraisal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3DD603-A1C9-4288-8102-D97FDFE952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33"/>
          <a:stretch>
            <a:fillRect/>
          </a:stretch>
        </p:blipFill>
        <p:spPr>
          <a:xfrm>
            <a:off x="323528" y="3429001"/>
            <a:ext cx="4401693" cy="2376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529659-E65B-46BA-8D77-C0257E479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354" y="897788"/>
            <a:ext cx="3602548" cy="5411532"/>
          </a:xfrm>
          <a:prstGeom prst="rect">
            <a:avLst/>
          </a:prstGeom>
        </p:spPr>
      </p:pic>
      <p:sp>
        <p:nvSpPr>
          <p:cNvPr id="6" name="Subtitle 1">
            <a:extLst>
              <a:ext uri="{FF2B5EF4-FFF2-40B4-BE49-F238E27FC236}">
                <a16:creationId xmlns:a16="http://schemas.microsoft.com/office/drawing/2014/main" id="{2F91839B-A573-443F-B26F-091C2081180B}"/>
              </a:ext>
            </a:extLst>
          </p:cNvPr>
          <p:cNvSpPr txBox="1">
            <a:spLocks/>
          </p:cNvSpPr>
          <p:nvPr/>
        </p:nvSpPr>
        <p:spPr>
          <a:xfrm>
            <a:off x="395536" y="2642378"/>
            <a:ext cx="8345016" cy="1008112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will you do with the results?</a:t>
            </a:r>
          </a:p>
          <a:p>
            <a:r>
              <a:rPr lang="en-GB" dirty="0">
                <a:latin typeface="+mj-lt"/>
              </a:rPr>
              <a:t>Inclusion</a:t>
            </a:r>
            <a:r>
              <a:rPr lang="en-GB" dirty="0"/>
              <a:t> criteria or critique?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A81104-E07C-73A8-EE3F-0AE0C60DAE72}"/>
              </a:ext>
            </a:extLst>
          </p:cNvPr>
          <p:cNvSpPr txBox="1"/>
          <p:nvPr/>
        </p:nvSpPr>
        <p:spPr>
          <a:xfrm>
            <a:off x="3098" y="5757918"/>
            <a:ext cx="58817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Hawker, S., Payne, S., Kerr, C., Hardey, M., &amp; Powell, J. (2002). Appraising the evidence: reviewing disparate data systematically. Qualitative health research, 12(9), 1284-1299.</a:t>
            </a:r>
          </a:p>
        </p:txBody>
      </p:sp>
    </p:spTree>
    <p:extLst>
      <p:ext uri="{BB962C8B-B14F-4D97-AF65-F5344CB8AC3E}">
        <p14:creationId xmlns:p14="http://schemas.microsoft.com/office/powerpoint/2010/main" val="411072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6C994-244F-08D3-B8B7-CB8606D0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0D1B336-5FC1-1837-EB4F-A8A68C5CC0B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03448" y="1844824"/>
            <a:ext cx="8345016" cy="1008112"/>
          </a:xfrm>
        </p:spPr>
        <p:txBody>
          <a:bodyPr/>
          <a:lstStyle/>
          <a:p>
            <a:r>
              <a:rPr lang="en-GB" dirty="0"/>
              <a:t>Journals like this – </a:t>
            </a:r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conducted quality appraisal </a:t>
            </a:r>
          </a:p>
          <a:p>
            <a:r>
              <a:rPr lang="en-GB" dirty="0"/>
              <a:t>Can use a tool – </a:t>
            </a:r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used Joanne Briggs Institute quality tool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FC503C-1E3E-9AEA-FE40-C6942AFEAF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5: worked example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D0D299B7-7229-278D-87BA-B9CA146666BB}"/>
              </a:ext>
            </a:extLst>
          </p:cNvPr>
          <p:cNvSpPr txBox="1">
            <a:spLocks/>
          </p:cNvSpPr>
          <p:nvPr/>
        </p:nvSpPr>
        <p:spPr>
          <a:xfrm>
            <a:off x="395536" y="2642378"/>
            <a:ext cx="8345016" cy="1008112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What will you do with the results? - </a:t>
            </a:r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considered reflexively</a:t>
            </a:r>
          </a:p>
          <a:p>
            <a:r>
              <a:rPr lang="en-GB" dirty="0">
                <a:latin typeface="+mj-lt"/>
              </a:rPr>
              <a:t>Inclusion</a:t>
            </a:r>
            <a:r>
              <a:rPr lang="en-GB" dirty="0"/>
              <a:t> criteria or critique? – </a:t>
            </a:r>
            <a:r>
              <a:rPr lang="en-GB" dirty="0">
                <a:solidFill>
                  <a:schemeClr val="accent3">
                    <a:lumMod val="50000"/>
                  </a:schemeClr>
                </a:solidFill>
              </a:rPr>
              <a:t>no papers excluded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7485D5-A26E-615A-BC68-C574D04CCB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851"/>
          <a:stretch>
            <a:fillRect/>
          </a:stretch>
        </p:blipFill>
        <p:spPr>
          <a:xfrm>
            <a:off x="467544" y="3573016"/>
            <a:ext cx="531870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681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F4A12EA-57FE-446A-945C-4BAAE5A5EA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GB" dirty="0"/>
              <a:t>Adapt  existing one or from scratch</a:t>
            </a:r>
          </a:p>
          <a:p>
            <a:r>
              <a:rPr lang="en-GB" dirty="0"/>
              <a:t>Create Data extraction form – pilot</a:t>
            </a:r>
          </a:p>
          <a:p>
            <a:r>
              <a:rPr lang="en-GB" dirty="0"/>
              <a:t>Turn data into tables and/or ‘themes’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51DE68-B5ED-49E6-9D04-43E7D053F0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6: data extraction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517F46-52F2-AA74-29DF-C3C2460D8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3356992"/>
            <a:ext cx="4896544" cy="2555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6BA2EC-4EB8-8E98-A28C-12A5EE842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926" y="3327890"/>
            <a:ext cx="3287755" cy="328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537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72F641-5C45-45C0-9292-23C7B97E1D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Worked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31D809-AF1E-884C-EAE3-6ABF02CF5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243624" y="-503999"/>
            <a:ext cx="4724969" cy="91897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B4FD7C-49EA-1D49-3C96-70D4540C20A3}"/>
              </a:ext>
            </a:extLst>
          </p:cNvPr>
          <p:cNvSpPr/>
          <p:nvPr/>
        </p:nvSpPr>
        <p:spPr>
          <a:xfrm>
            <a:off x="7092280" y="1728366"/>
            <a:ext cx="2040462" cy="508501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503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76A346E-C8FE-43B9-9845-88C0363F37D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03448" y="1844824"/>
            <a:ext cx="3376464" cy="936104"/>
          </a:xfrm>
        </p:spPr>
        <p:txBody>
          <a:bodyPr/>
          <a:lstStyle/>
          <a:p>
            <a:r>
              <a:rPr lang="en-GB" dirty="0"/>
              <a:t>Metanalysis or network analysis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1C8B85-2B39-4338-9774-48AA7B0470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Stage 6: Synthesis </a:t>
            </a: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9F7DF359-8443-4BF3-94A9-1B117EBF986A}"/>
              </a:ext>
            </a:extLst>
          </p:cNvPr>
          <p:cNvSpPr txBox="1">
            <a:spLocks/>
          </p:cNvSpPr>
          <p:nvPr/>
        </p:nvSpPr>
        <p:spPr>
          <a:xfrm>
            <a:off x="4427984" y="1844824"/>
            <a:ext cx="4312568" cy="936104"/>
          </a:xfrm>
          <a:prstGeom prst="rect">
            <a:avLst/>
          </a:prstGeom>
        </p:spPr>
        <p:txBody>
          <a:bodyPr/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2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Summary/model theory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294DF5-DA87-4FCB-8BC0-5D84B573A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4880" y="2301729"/>
            <a:ext cx="4202895" cy="3600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670537-820E-4F27-97F3-D7456BC743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91"/>
          <a:stretch/>
        </p:blipFill>
        <p:spPr>
          <a:xfrm>
            <a:off x="251520" y="2636912"/>
            <a:ext cx="3684780" cy="42563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FCB539-A5C7-71A0-4F9E-CE57807C622D}"/>
              </a:ext>
            </a:extLst>
          </p:cNvPr>
          <p:cNvSpPr txBox="1"/>
          <p:nvPr/>
        </p:nvSpPr>
        <p:spPr>
          <a:xfrm>
            <a:off x="4283968" y="616530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3">
                    <a:lumMod val="50000"/>
                  </a:schemeClr>
                </a:solidFill>
              </a:rPr>
              <a:t>Worked example: narrative summary</a:t>
            </a:r>
          </a:p>
        </p:txBody>
      </p:sp>
    </p:spTree>
    <p:extLst>
      <p:ext uri="{BB962C8B-B14F-4D97-AF65-F5344CB8AC3E}">
        <p14:creationId xmlns:p14="http://schemas.microsoft.com/office/powerpoint/2010/main" val="3582291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618181"/>
              </p:ext>
            </p:extLst>
          </p:nvPr>
        </p:nvGraphicFramePr>
        <p:xfrm>
          <a:off x="395536" y="1412776"/>
          <a:ext cx="8208912" cy="658822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eaLnBrk="1" fontAlgn="auto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GB" altLang="en-US" sz="2000" kern="1200" dirty="0">
                          <a:effectLst/>
                        </a:rPr>
                        <a:t>Meta-analysis</a:t>
                      </a:r>
                      <a:r>
                        <a:rPr lang="en-GB" altLang="en-US" sz="2000" b="0" dirty="0"/>
                        <a:t>: </a:t>
                      </a:r>
                      <a:r>
                        <a:rPr lang="en-GB" sz="2000" dirty="0">
                          <a:hlinkClick r:id="rId3"/>
                        </a:rPr>
                        <a:t>Effectiveness of and implementation requirements for telehealth in palliative care patients with advanced cancer: A systematic review and meta-analysis</a:t>
                      </a:r>
                      <a:r>
                        <a:rPr lang="en-GB" sz="2000" dirty="0"/>
                        <a:t> (2026) </a:t>
                      </a:r>
                      <a:r>
                        <a:rPr lang="en-GB" sz="2000" i="1" dirty="0"/>
                        <a:t>Palliative Medicine</a:t>
                      </a:r>
                      <a:endParaRPr lang="en-GB" sz="2000" b="0" i="1" dirty="0">
                        <a:solidFill>
                          <a:schemeClr val="tx1"/>
                        </a:solidFill>
                      </a:endParaRP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0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Meta-ethnography</a:t>
                      </a:r>
                      <a:r>
                        <a:rPr lang="en-GB" altLang="en-US" sz="2000" dirty="0" err="1"/>
                        <a:t>:</a:t>
                      </a:r>
                      <a:r>
                        <a:rPr lang="en-GB" sz="2000" dirty="0" err="1">
                          <a:hlinkClick r:id="rId4"/>
                        </a:rPr>
                        <a:t>Reasons</a:t>
                      </a:r>
                      <a:r>
                        <a:rPr lang="en-GB" sz="2000" dirty="0">
                          <a:hlinkClick r:id="rId4"/>
                        </a:rPr>
                        <a:t> for patients in high income countries accessing hospital care while receiving specialist community palliative care: A systematic review and meta-ethnography</a:t>
                      </a:r>
                      <a:r>
                        <a:rPr lang="en-GB" sz="2000" dirty="0"/>
                        <a:t> (2026) </a:t>
                      </a:r>
                      <a:r>
                        <a:rPr lang="en-GB" sz="2000" i="1" dirty="0"/>
                        <a:t>Palliative Medicine</a:t>
                      </a:r>
                      <a:endParaRPr lang="en-GB" sz="20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Thematic synthesis</a:t>
                      </a:r>
                      <a:r>
                        <a:rPr lang="en-GB" altLang="en-US" sz="2000" dirty="0"/>
                        <a:t>: </a:t>
                      </a:r>
                      <a:r>
                        <a:rPr lang="en-GB" sz="2000" dirty="0">
                          <a:hlinkClick r:id="rId5"/>
                        </a:rPr>
                        <a:t>Primary palliative care in low- and middle-income countries: A systematic review and thematic synthesis of the evidence for models and outcomes</a:t>
                      </a:r>
                      <a:r>
                        <a:rPr lang="en-GB" sz="2000" dirty="0"/>
                        <a:t> (2024) </a:t>
                      </a:r>
                      <a:r>
                        <a:rPr lang="en-GB" sz="2000" i="1" dirty="0"/>
                        <a:t>Palliative Medicine</a:t>
                      </a:r>
                      <a:endParaRPr lang="en-GB" altLang="en-US" sz="2000" i="1" dirty="0">
                        <a:ea typeface="+mn-ea"/>
                        <a:cs typeface="+mn-cs"/>
                      </a:endParaRP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Meta-synthesis</a:t>
                      </a:r>
                      <a:r>
                        <a:rPr lang="en-GB" altLang="en-US" sz="2000" dirty="0"/>
                        <a:t>: </a:t>
                      </a:r>
                      <a:r>
                        <a:rPr lang="en-GB" sz="2000" dirty="0">
                          <a:hlinkClick r:id="rId6"/>
                        </a:rPr>
                        <a:t>Patient and family perspectives on rural palliative care models: A systematic review and meta-synthesis</a:t>
                      </a:r>
                      <a:r>
                        <a:rPr lang="en-GB" sz="2000" dirty="0"/>
                        <a:t> (2024) </a:t>
                      </a:r>
                      <a:r>
                        <a:rPr lang="en-GB" sz="2000" i="1" dirty="0"/>
                        <a:t>Palliative Medicine</a:t>
                      </a:r>
                      <a:endParaRPr lang="en-GB" sz="20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Integrative</a:t>
                      </a:r>
                      <a:r>
                        <a:rPr lang="en-GB" altLang="en-US" sz="2000" kern="1200" dirty="0">
                          <a:effectLst/>
                        </a:rPr>
                        <a:t> </a:t>
                      </a:r>
                      <a:r>
                        <a:rPr lang="en-GB" alt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</a:t>
                      </a:r>
                      <a:r>
                        <a:rPr lang="en-GB" altLang="en-US" sz="2000" dirty="0"/>
                        <a:t>: </a:t>
                      </a:r>
                      <a:r>
                        <a:rPr lang="en-GB" sz="2000" dirty="0">
                          <a:hlinkClick r:id="rId7"/>
                        </a:rPr>
                        <a:t>Identity and equity in palliative care: An integrative review of intersectional research</a:t>
                      </a:r>
                      <a:r>
                        <a:rPr lang="en-GB" sz="2000" dirty="0"/>
                        <a:t> (2026) </a:t>
                      </a:r>
                      <a:r>
                        <a:rPr lang="en-GB" sz="2000" i="1" dirty="0"/>
                        <a:t>Palliative Medicine</a:t>
                      </a:r>
                      <a:endParaRPr lang="en-GB" sz="20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Hermeneutic</a:t>
                      </a:r>
                      <a:r>
                        <a:rPr lang="en-GB" sz="2000" kern="1200" dirty="0">
                          <a:effectLst/>
                        </a:rPr>
                        <a:t> </a:t>
                      </a:r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analysis</a:t>
                      </a:r>
                      <a:r>
                        <a:rPr lang="en-GB" sz="2000" dirty="0">
                          <a:effectLst/>
                        </a:rPr>
                        <a:t>: </a:t>
                      </a:r>
                      <a:r>
                        <a:rPr lang="en-GB" sz="2000" dirty="0">
                          <a:hlinkClick r:id="rId8"/>
                        </a:rPr>
                        <a:t>Dignity of the nurse: A hermeneutic literature review</a:t>
                      </a:r>
                      <a:endParaRPr lang="en-GB" sz="2000" dirty="0"/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(2026) </a:t>
                      </a:r>
                      <a:r>
                        <a:rPr lang="en-GB" sz="2000" b="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Nursing ethics</a:t>
                      </a: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Grounded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</a:t>
                      </a:r>
                      <a:r>
                        <a:rPr lang="en-GB" sz="2000" dirty="0">
                          <a:effectLst/>
                        </a:rPr>
                        <a:t>: </a:t>
                      </a:r>
                      <a:r>
                        <a:rPr lang="en-GB" sz="2000" dirty="0">
                          <a:hlinkClick r:id="rId9"/>
                        </a:rPr>
                        <a:t>Healthcare providers' attitudes and associated factors on palliative care referral: A qualitative systematic review and meta‐aggregation - Zhang - 2024 - Journal of Clinical Nursing - Wiley Online Library</a:t>
                      </a:r>
                      <a:endParaRPr lang="en-GB" sz="2000" dirty="0">
                        <a:effectLst/>
                      </a:endParaRP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Realist</a:t>
                      </a:r>
                      <a:r>
                        <a:rPr lang="en-GB" sz="2000" dirty="0">
                          <a:effectLst/>
                        </a:rPr>
                        <a:t> </a:t>
                      </a:r>
                      <a:r>
                        <a:rPr lang="en-GB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Review</a:t>
                      </a:r>
                      <a:r>
                        <a:rPr lang="en-GB" sz="2000" dirty="0">
                          <a:effectLst/>
                        </a:rPr>
                        <a:t>: </a:t>
                      </a:r>
                      <a:r>
                        <a:rPr lang="en-GB" sz="2000" dirty="0">
                          <a:hlinkClick r:id="rId10"/>
                        </a:rPr>
                        <a:t>Contexts, mechanisms and outcomes of home-based palliative care implementation in low- and middle-income countries: A realist review</a:t>
                      </a:r>
                      <a:r>
                        <a:rPr lang="en-GB" sz="2000" dirty="0"/>
                        <a:t> (2026) </a:t>
                      </a:r>
                      <a:r>
                        <a:rPr lang="en-GB" sz="2000" i="1" dirty="0"/>
                        <a:t>Palliative Medicine</a:t>
                      </a:r>
                      <a:endParaRPr lang="en-GB" sz="2000" b="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7544" marR="2754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703B90-6969-4EA5-8CF8-E9088E4FDE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Examples of reviews</a:t>
            </a:r>
          </a:p>
        </p:txBody>
      </p:sp>
    </p:spTree>
    <p:extLst>
      <p:ext uri="{BB962C8B-B14F-4D97-AF65-F5344CB8AC3E}">
        <p14:creationId xmlns:p14="http://schemas.microsoft.com/office/powerpoint/2010/main" val="11335041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495DBE1-AF2D-2701-F1B3-12D1A85F2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0042"/>
            <a:ext cx="428625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17F07D-EFE2-F8AC-3988-B4DC9A27D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4221088"/>
            <a:ext cx="2088232" cy="112111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5AAB04-2F82-7A23-085C-834639869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000" y="-20042"/>
            <a:ext cx="4818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21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857250"/>
            <a:ext cx="3897863" cy="51435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00">
              <a:defRPr/>
            </a:pPr>
            <a:endParaRPr lang="en-IE" sz="1350" dirty="0">
              <a:solidFill>
                <a:prstClr val="white"/>
              </a:solidFill>
              <a:latin typeface="Calibri" panose="020F0502020204030204"/>
              <a:sym typeface="Arial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69B48D-D300-41C3-9FBE-354664C7D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4057" r="14395" b="12486"/>
          <a:stretch/>
        </p:blipFill>
        <p:spPr>
          <a:xfrm>
            <a:off x="4392811" y="2455110"/>
            <a:ext cx="4061516" cy="32152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38427"/>
            <a:ext cx="3897863" cy="3689950"/>
          </a:xfrm>
        </p:spPr>
        <p:txBody>
          <a:bodyPr anchor="b">
            <a:normAutofit/>
          </a:bodyPr>
          <a:lstStyle/>
          <a:p>
            <a:pPr algn="r"/>
            <a:r>
              <a:rPr lang="en-GB" sz="1950" dirty="0">
                <a:solidFill>
                  <a:srgbClr val="FFFFFF"/>
                </a:solidFill>
              </a:rPr>
              <a:t>Files will be available on</a:t>
            </a:r>
            <a:br>
              <a:rPr lang="en-GB" sz="1950" dirty="0">
                <a:solidFill>
                  <a:srgbClr val="FFFFFF"/>
                </a:solidFill>
              </a:rPr>
            </a:br>
            <a:r>
              <a:rPr lang="en-IE" sz="18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- The Palliative Hub Professional (professionalpalliativehub.com/events)</a:t>
            </a:r>
            <a:br>
              <a:rPr lang="en-GB" sz="1800">
                <a:solidFill>
                  <a:schemeClr val="bg2"/>
                </a:solidFill>
              </a:rPr>
            </a:br>
            <a:r>
              <a:rPr lang="en-IE" sz="675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195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719" y="5293277"/>
            <a:ext cx="3626427" cy="242573"/>
          </a:xfrm>
        </p:spPr>
        <p:txBody>
          <a:bodyPr anchor="t">
            <a:noAutofit/>
          </a:bodyPr>
          <a:lstStyle/>
          <a:p>
            <a:pPr algn="r"/>
            <a:r>
              <a:rPr lang="en-GB" sz="1950" dirty="0">
                <a:solidFill>
                  <a:srgbClr val="FFFFFF"/>
                </a:solidFill>
                <a:latin typeface="+mj-lt"/>
              </a:rPr>
              <a:t>Thank you for your 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35718" y="4760378"/>
            <a:ext cx="362642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for a medical research network">
            <a:extLst>
              <a:ext uri="{FF2B5EF4-FFF2-40B4-BE49-F238E27FC236}">
                <a16:creationId xmlns:a16="http://schemas.microsoft.com/office/drawing/2014/main" id="{853F59B0-E107-39CE-6714-4594158C3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862" y="2330702"/>
            <a:ext cx="5189990" cy="367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41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efa4dd16af94dc3fb5575ceadb68d634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3b916c6ed1b2d99cec4a0d4ff1cf1c08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F27064-0A3C-41AC-A8F9-EFBB6AEF256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a837764-09f0-4957-ae84-e968e5cedb37"/>
    <ds:schemaRef ds:uri="fddbdd1a-5b3a-4307-8ea1-088159295aa6"/>
    <ds:schemaRef ds:uri="http://www.w3.org/XML/1998/namespace"/>
    <ds:schemaRef ds:uri="ee6905b2-f471-43a2-928e-47492c4fd955"/>
    <ds:schemaRef ds:uri="5b934445-a005-439d-b5ae-abbdd2ed1de1"/>
  </ds:schemaRefs>
</ds:datastoreItem>
</file>

<file path=customXml/itemProps2.xml><?xml version="1.0" encoding="utf-8"?>
<ds:datastoreItem xmlns:ds="http://schemas.openxmlformats.org/officeDocument/2006/customXml" ds:itemID="{BD79FE23-F83E-4442-BB25-6545DD33EB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6905b2-f471-43a2-928e-47492c4fd955"/>
    <ds:schemaRef ds:uri="5b934445-a005-439d-b5ae-abbdd2ed1d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3EB834-5878-4ADC-B0BD-D4C568B743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1135</Words>
  <Application>Microsoft Office PowerPoint</Application>
  <PresentationFormat>On-screen Show (4:3)</PresentationFormat>
  <Paragraphs>163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Aptos</vt:lpstr>
      <vt:lpstr>Aptos Display</vt:lpstr>
      <vt:lpstr>Arial</vt:lpstr>
      <vt:lpstr>Calibri</vt:lpstr>
      <vt:lpstr>Calibri Light</vt:lpstr>
      <vt:lpstr>Lucida Grande</vt:lpstr>
      <vt:lpstr>Office Theme</vt:lpstr>
      <vt:lpstr>Slide 2: Text Only</vt:lpstr>
      <vt:lpstr>1_Office Theme</vt:lpstr>
      <vt:lpstr>2_Office Theme</vt:lpstr>
      <vt:lpstr>         </vt:lpstr>
      <vt:lpstr>Methods for Literature Reviewing and evidence synthesis</vt:lpstr>
      <vt:lpstr>PowerPoint Presentation</vt:lpstr>
      <vt:lpstr>What is this?</vt:lpstr>
      <vt:lpstr>Plan</vt:lpstr>
      <vt:lpstr>Health – passive smoking and lung cancer</vt:lpstr>
      <vt:lpstr>PowerPoint Presentation</vt:lpstr>
      <vt:lpstr>Differences between literature reviews and systematic reviews </vt:lpstr>
      <vt:lpstr>Artificial Intelligence (AI) – how does this influence literature reviewing?</vt:lpstr>
      <vt:lpstr>Stage 1: the review question</vt:lpstr>
      <vt:lpstr>Worked example</vt:lpstr>
      <vt:lpstr>What are the experiences of family and friends providing care at home for a person at the end of life or in the context of the patient’s hastened death?</vt:lpstr>
      <vt:lpstr>PICO etc</vt:lpstr>
      <vt:lpstr>Worked example</vt:lpstr>
      <vt:lpstr>Worked example</vt:lpstr>
      <vt:lpstr>Stage 2: Inclusion criteria</vt:lpstr>
      <vt:lpstr>Stage 2: inclusion criteria </vt:lpstr>
      <vt:lpstr>Stage 3: developing search strategy is an iterative process</vt:lpstr>
      <vt:lpstr>Stage 3: developing search strategy is an iterative process</vt:lpstr>
      <vt:lpstr>Stage 3: other sources</vt:lpstr>
      <vt:lpstr>How many papers?</vt:lpstr>
      <vt:lpstr>PowerPoint Presentation</vt:lpstr>
      <vt:lpstr>How many papers?</vt:lpstr>
      <vt:lpstr>Stage 3 cont: replicable, publishable search strategy</vt:lpstr>
      <vt:lpstr>Stage 4: Selecting the papers</vt:lpstr>
      <vt:lpstr>Who selects – rigour and publishability </vt:lpstr>
      <vt:lpstr>Stage 5: Quality appraisal </vt:lpstr>
      <vt:lpstr>Stage 5: worked example</vt:lpstr>
      <vt:lpstr>Stage 6: data extraction</vt:lpstr>
      <vt:lpstr>Worked example</vt:lpstr>
      <vt:lpstr>Stage 6: Synthesis </vt:lpstr>
      <vt:lpstr>Examples of reviews</vt:lpstr>
      <vt:lpstr>PowerPoint Presentation</vt:lpstr>
      <vt:lpstr>Files will be available on Past Events - The Palliative Hub Professional (professionalpalliativehub.com/events) )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wendy.gallagher</dc:creator>
  <cp:lastModifiedBy>Jane Clare</cp:lastModifiedBy>
  <cp:revision>119</cp:revision>
  <cp:lastPrinted>2016-09-16T07:20:17Z</cp:lastPrinted>
  <dcterms:created xsi:type="dcterms:W3CDTF">2011-10-31T13:04:17Z</dcterms:created>
  <dcterms:modified xsi:type="dcterms:W3CDTF">2026-10-14T10:43:54Z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MediaServiceImageTags">
    <vt:lpwstr/>
  </property>
</Properties>
</file>