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5"/>
  </p:notesMasterIdLst>
  <p:sldIdLst>
    <p:sldId id="6088" r:id="rId5"/>
    <p:sldId id="1224" r:id="rId6"/>
    <p:sldId id="1270" r:id="rId7"/>
    <p:sldId id="1272" r:id="rId8"/>
    <p:sldId id="320" r:id="rId9"/>
    <p:sldId id="1215" r:id="rId10"/>
    <p:sldId id="1275" r:id="rId11"/>
    <p:sldId id="1281" r:id="rId12"/>
    <p:sldId id="343" r:id="rId13"/>
    <p:sldId id="1274" r:id="rId14"/>
    <p:sldId id="1241" r:id="rId15"/>
    <p:sldId id="1277" r:id="rId16"/>
    <p:sldId id="411" r:id="rId17"/>
    <p:sldId id="263" r:id="rId18"/>
    <p:sldId id="1258" r:id="rId19"/>
    <p:sldId id="1276" r:id="rId20"/>
    <p:sldId id="1271" r:id="rId21"/>
    <p:sldId id="1278" r:id="rId22"/>
    <p:sldId id="1279" r:id="rId23"/>
    <p:sldId id="1282" r:id="rId24"/>
    <p:sldId id="1280" r:id="rId25"/>
    <p:sldId id="1283" r:id="rId26"/>
    <p:sldId id="1284" r:id="rId27"/>
    <p:sldId id="1285" r:id="rId28"/>
    <p:sldId id="1286" r:id="rId29"/>
    <p:sldId id="1288" r:id="rId30"/>
    <p:sldId id="1289" r:id="rId31"/>
    <p:sldId id="1290" r:id="rId32"/>
    <p:sldId id="342" r:id="rId33"/>
    <p:sldId id="426"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3075"/>
    <a:srgbClr val="8EBE23"/>
    <a:srgbClr val="E62379"/>
    <a:srgbClr val="07B0B0"/>
    <a:srgbClr val="2BAAE2"/>
    <a:srgbClr val="00AFA9"/>
    <a:srgbClr val="F290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70DA66-E04C-4972-BCBE-047A1AC8DC85}" v="2" dt="2026-10-21T08:35:46.9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6904"/>
    <p:restoredTop sz="82055"/>
  </p:normalViewPr>
  <p:slideViewPr>
    <p:cSldViewPr snapToGrid="0" snapToObjects="1">
      <p:cViewPr varScale="1">
        <p:scale>
          <a:sx n="67" d="100"/>
          <a:sy n="67" d="100"/>
        </p:scale>
        <p:origin x="326"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 Clare" userId="83677db9-9f7d-4aa0-b3cd-cd09f4d13a24" providerId="ADAL" clId="{50B1FC40-6E18-4341-972E-35B5B1D35069}"/>
    <pc:docChg chg="addSld modSld">
      <pc:chgData name="Jane Clare" userId="83677db9-9f7d-4aa0-b3cd-cd09f4d13a24" providerId="ADAL" clId="{50B1FC40-6E18-4341-972E-35B5B1D35069}" dt="2026-10-21T08:35:46.986" v="1"/>
      <pc:docMkLst>
        <pc:docMk/>
      </pc:docMkLst>
      <pc:sldChg chg="add">
        <pc:chgData name="Jane Clare" userId="83677db9-9f7d-4aa0-b3cd-cd09f4d13a24" providerId="ADAL" clId="{50B1FC40-6E18-4341-972E-35B5B1D35069}" dt="2026-10-21T08:35:46.986" v="1"/>
        <pc:sldMkLst>
          <pc:docMk/>
          <pc:sldMk cId="2662141688" sldId="426"/>
        </pc:sldMkLst>
      </pc:sldChg>
      <pc:sldChg chg="add">
        <pc:chgData name="Jane Clare" userId="83677db9-9f7d-4aa0-b3cd-cd09f4d13a24" providerId="ADAL" clId="{50B1FC40-6E18-4341-972E-35B5B1D35069}" dt="2026-10-21T08:35:11.854" v="0"/>
        <pc:sldMkLst>
          <pc:docMk/>
          <pc:sldMk cId="1438208658" sldId="608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9667E8-425D-4545-A7A2-AFF8D6593923}" type="datetimeFigureOut">
              <a:rPr lang="en-US" smtClean="0"/>
              <a:t>10/21/2026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F19B25-F683-E346-BBB5-2F9AF3C49923}" type="slidenum">
              <a:rPr lang="en-US" smtClean="0"/>
              <a:t>‹#›</a:t>
            </a:fld>
            <a:endParaRPr lang="en-US"/>
          </a:p>
        </p:txBody>
      </p:sp>
    </p:spTree>
    <p:extLst>
      <p:ext uri="{BB962C8B-B14F-4D97-AF65-F5344CB8AC3E}">
        <p14:creationId xmlns:p14="http://schemas.microsoft.com/office/powerpoint/2010/main" val="1802544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journals.plos.org/digitalhealth/article?id=10.1371/journal.pdig.0001493#pdig.0001493.ref047"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journals.plos.org/digitalhealth/article?id=10.1371/journal.pdig.0001493#pdig.0001493.ref048"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ECF19B25-F683-E346-BBB5-2F9AF3C49923}" type="slidenum">
              <a:rPr lang="en-US" smtClean="0"/>
              <a:t>1</a:t>
            </a:fld>
            <a:endParaRPr lang="en-US"/>
          </a:p>
        </p:txBody>
      </p:sp>
    </p:spTree>
    <p:extLst>
      <p:ext uri="{BB962C8B-B14F-4D97-AF65-F5344CB8AC3E}">
        <p14:creationId xmlns:p14="http://schemas.microsoft.com/office/powerpoint/2010/main" val="5850005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833CFA3-18A3-944B-9696-499CCB70B6E9}" type="slidenum">
              <a:rPr lang="en-US" smtClean="0"/>
              <a:t>2</a:t>
            </a:fld>
            <a:endParaRPr lang="en-US"/>
          </a:p>
        </p:txBody>
      </p:sp>
    </p:spTree>
    <p:extLst>
      <p:ext uri="{BB962C8B-B14F-4D97-AF65-F5344CB8AC3E}">
        <p14:creationId xmlns:p14="http://schemas.microsoft.com/office/powerpoint/2010/main" val="2560313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F19B25-F683-E346-BBB5-2F9AF3C49923}" type="slidenum">
              <a:rPr lang="en-US" smtClean="0"/>
              <a:t>3</a:t>
            </a:fld>
            <a:endParaRPr lang="en-US"/>
          </a:p>
        </p:txBody>
      </p:sp>
    </p:spTree>
    <p:extLst>
      <p:ext uri="{BB962C8B-B14F-4D97-AF65-F5344CB8AC3E}">
        <p14:creationId xmlns:p14="http://schemas.microsoft.com/office/powerpoint/2010/main" val="3936367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833CFA3-18A3-944B-9696-499CCB70B6E9}" type="slidenum">
              <a:rPr lang="en-US" smtClean="0"/>
              <a:t>5</a:t>
            </a:fld>
            <a:endParaRPr lang="en-US"/>
          </a:p>
        </p:txBody>
      </p:sp>
    </p:spTree>
    <p:extLst>
      <p:ext uri="{BB962C8B-B14F-4D97-AF65-F5344CB8AC3E}">
        <p14:creationId xmlns:p14="http://schemas.microsoft.com/office/powerpoint/2010/main" val="4017715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F19B25-F683-E346-BBB5-2F9AF3C49923}" type="slidenum">
              <a:rPr lang="en-US" smtClean="0"/>
              <a:t>6</a:t>
            </a:fld>
            <a:endParaRPr lang="en-US"/>
          </a:p>
        </p:txBody>
      </p:sp>
    </p:spTree>
    <p:extLst>
      <p:ext uri="{BB962C8B-B14F-4D97-AF65-F5344CB8AC3E}">
        <p14:creationId xmlns:p14="http://schemas.microsoft.com/office/powerpoint/2010/main" val="28699331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F19B25-F683-E346-BBB5-2F9AF3C49923}" type="slidenum">
              <a:rPr lang="en-US" smtClean="0"/>
              <a:t>17</a:t>
            </a:fld>
            <a:endParaRPr lang="en-US"/>
          </a:p>
        </p:txBody>
      </p:sp>
    </p:spTree>
    <p:extLst>
      <p:ext uri="{BB962C8B-B14F-4D97-AF65-F5344CB8AC3E}">
        <p14:creationId xmlns:p14="http://schemas.microsoft.com/office/powerpoint/2010/main" val="1658037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30E07-EBFD-CA1D-7593-33F85C1180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B052E7-62FB-EA96-9B6B-F1C9A44CC1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9927DF-F5C5-9494-18B8-E852831787C2}"/>
              </a:ext>
            </a:extLst>
          </p:cNvPr>
          <p:cNvSpPr>
            <a:spLocks noGrp="1"/>
          </p:cNvSpPr>
          <p:nvPr>
            <p:ph type="body" idx="1"/>
          </p:nvPr>
        </p:nvSpPr>
        <p:spPr/>
        <p:txBody>
          <a:bodyPr/>
          <a:lstStyle/>
          <a:p>
            <a:r>
              <a:rPr lang="en-US" dirty="0"/>
              <a:t>First step was identifying the platforms where adults go to.</a:t>
            </a:r>
          </a:p>
          <a:p>
            <a:r>
              <a:rPr lang="en-US" dirty="0"/>
              <a:t>Working with our PPI group we landed on a number of key sources:</a:t>
            </a:r>
          </a:p>
          <a:p>
            <a:endParaRPr lang="en-US" dirty="0"/>
          </a:p>
          <a:p>
            <a:pPr marL="228600" indent="-228600">
              <a:buAutoNum type="arabicPeriod"/>
            </a:pPr>
            <a:r>
              <a:rPr lang="en-US" dirty="0"/>
              <a:t>Digital resources</a:t>
            </a:r>
          </a:p>
          <a:p>
            <a:pPr marL="685800" lvl="1" indent="-228600">
              <a:buAutoNum type="arabicPeriod"/>
            </a:pPr>
            <a:r>
              <a:rPr lang="en-US" dirty="0"/>
              <a:t>Google – how do we use google to search for information</a:t>
            </a:r>
          </a:p>
          <a:p>
            <a:pPr marL="685800" lvl="1" indent="-228600">
              <a:buAutoNum type="arabicPeriod"/>
            </a:pPr>
            <a:endParaRPr lang="en-US" dirty="0"/>
          </a:p>
          <a:p>
            <a:pPr marL="228600" lvl="0" indent="-228600">
              <a:buAutoNum type="arabicPeriod"/>
            </a:pPr>
            <a:r>
              <a:rPr lang="en-US" dirty="0"/>
              <a:t>Social media – TikTok and YouTube.</a:t>
            </a:r>
          </a:p>
          <a:p>
            <a:pPr marL="228600" lvl="0" indent="-228600">
              <a:buAutoNum type="arabicPeriod"/>
            </a:pPr>
            <a:endParaRPr lang="en-US" dirty="0"/>
          </a:p>
          <a:p>
            <a:pPr marL="228600" lvl="0" indent="-228600">
              <a:buAutoNum type="arabicPeriod"/>
            </a:pPr>
            <a:r>
              <a:rPr lang="en-US" dirty="0"/>
              <a:t>AI – four sources identified – WhatsApp Meta, Google Ai, DeepSeek and ChatGPT</a:t>
            </a:r>
          </a:p>
        </p:txBody>
      </p:sp>
      <p:sp>
        <p:nvSpPr>
          <p:cNvPr id="4" name="Slide Number Placeholder 3">
            <a:extLst>
              <a:ext uri="{FF2B5EF4-FFF2-40B4-BE49-F238E27FC236}">
                <a16:creationId xmlns:a16="http://schemas.microsoft.com/office/drawing/2014/main" id="{3EAF4324-B9D6-1BB1-BA72-D711645D277A}"/>
              </a:ext>
            </a:extLst>
          </p:cNvPr>
          <p:cNvSpPr>
            <a:spLocks noGrp="1"/>
          </p:cNvSpPr>
          <p:nvPr>
            <p:ph type="sldNum" sz="quarter" idx="5"/>
          </p:nvPr>
        </p:nvSpPr>
        <p:spPr/>
        <p:txBody>
          <a:bodyPr/>
          <a:lstStyle/>
          <a:p>
            <a:fld id="{ECF19B25-F683-E346-BBB5-2F9AF3C49923}" type="slidenum">
              <a:rPr lang="en-US" smtClean="0"/>
              <a:t>18</a:t>
            </a:fld>
            <a:endParaRPr lang="en-US"/>
          </a:p>
        </p:txBody>
      </p:sp>
    </p:spTree>
    <p:extLst>
      <p:ext uri="{BB962C8B-B14F-4D97-AF65-F5344CB8AC3E}">
        <p14:creationId xmlns:p14="http://schemas.microsoft.com/office/powerpoint/2010/main" val="21997840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B2457-D154-6C41-95FA-13482A48B5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DA868F-EFFC-BA4B-AE8B-A7A5D23250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E9C056-CABA-4484-0FD0-34E16D2EDF49}"/>
              </a:ext>
            </a:extLst>
          </p:cNvPr>
          <p:cNvSpPr>
            <a:spLocks noGrp="1"/>
          </p:cNvSpPr>
          <p:nvPr>
            <p:ph type="body" idx="1"/>
          </p:nvPr>
        </p:nvSpPr>
        <p:spPr/>
        <p:txBody>
          <a:bodyPr/>
          <a:lstStyle/>
          <a:p>
            <a:r>
              <a:rPr lang="en-US" dirty="0"/>
              <a:t>Assessing the resources:</a:t>
            </a:r>
          </a:p>
          <a:p>
            <a:r>
              <a:rPr lang="en-US" dirty="0"/>
              <a:t>Quality + Reliability: </a:t>
            </a:r>
            <a:r>
              <a:rPr lang="en-GB" sz="1200" b="0" i="0" u="none" strike="noStrike" kern="1200" dirty="0">
                <a:solidFill>
                  <a:schemeClr val="tx1"/>
                </a:solidFill>
                <a:effectLst/>
                <a:latin typeface="+mn-lt"/>
                <a:ea typeface="+mn-ea"/>
                <a:cs typeface="+mn-cs"/>
              </a:rPr>
              <a:t>quality and reliability of the resources were assessed using a modified DISCERN (</a:t>
            </a:r>
            <a:r>
              <a:rPr lang="en-GB" sz="1200" b="0" i="0" u="none" strike="noStrike" kern="1200" dirty="0" err="1">
                <a:solidFill>
                  <a:schemeClr val="tx1"/>
                </a:solidFill>
                <a:effectLst/>
                <a:latin typeface="+mn-lt"/>
                <a:ea typeface="+mn-ea"/>
                <a:cs typeface="+mn-cs"/>
              </a:rPr>
              <a:t>mDISCERN</a:t>
            </a:r>
            <a:r>
              <a:rPr lang="en-GB" sz="1200" b="0" i="0" u="none" strike="noStrike" kern="1200" dirty="0">
                <a:solidFill>
                  <a:schemeClr val="tx1"/>
                </a:solidFill>
                <a:effectLst/>
                <a:latin typeface="+mn-lt"/>
                <a:ea typeface="+mn-ea"/>
                <a:cs typeface="+mn-cs"/>
              </a:rPr>
              <a:t>) which comprises of five questions: [</a:t>
            </a:r>
            <a:r>
              <a:rPr lang="en-GB" sz="1200" b="0" i="0" u="sng" kern="1200" dirty="0">
                <a:solidFill>
                  <a:schemeClr val="tx1"/>
                </a:solidFill>
                <a:effectLst/>
                <a:latin typeface="+mn-lt"/>
                <a:ea typeface="+mn-ea"/>
                <a:cs typeface="+mn-cs"/>
                <a:hlinkClick r:id="rId3"/>
              </a:rPr>
              <a:t>47</a:t>
            </a:r>
            <a:r>
              <a:rPr lang="en-GB" sz="1200" b="0" i="0" u="none" strike="noStrike" kern="1200" dirty="0">
                <a:solidFill>
                  <a:schemeClr val="tx1"/>
                </a:solidFill>
                <a:effectLst/>
                <a:latin typeface="+mn-lt"/>
                <a:ea typeface="+mn-ea"/>
                <a:cs typeface="+mn-cs"/>
              </a:rPr>
              <a:t>] 1. Is the response/video clear, concise, and understandable, 2. Are valid sources cited, 3. Is the response provided balanced and unbiased, 4. Are additional sources of information listed for patient reference, 5. Does the response address areas of controversy/uncertainty. A ‘</a:t>
            </a:r>
            <a:r>
              <a:rPr lang="en-GB" sz="1200" b="0" i="0" u="none" strike="noStrike" kern="1200" dirty="0" err="1">
                <a:solidFill>
                  <a:schemeClr val="tx1"/>
                </a:solidFill>
                <a:effectLst/>
                <a:latin typeface="+mn-lt"/>
                <a:ea typeface="+mn-ea"/>
                <a:cs typeface="+mn-cs"/>
              </a:rPr>
              <a:t>yes’</a:t>
            </a:r>
            <a:r>
              <a:rPr lang="en-GB" sz="1200" b="0" i="0" u="none" strike="noStrike" kern="1200" dirty="0">
                <a:solidFill>
                  <a:schemeClr val="tx1"/>
                </a:solidFill>
                <a:effectLst/>
                <a:latin typeface="+mn-lt"/>
                <a:ea typeface="+mn-ea"/>
                <a:cs typeface="+mn-cs"/>
              </a:rPr>
              <a:t> response denoted a value of 1. Total score for each resource was scored out of a maximum of 5.</a:t>
            </a:r>
          </a:p>
          <a:p>
            <a:endParaRPr lang="en-GB" sz="1200" b="0" i="0" u="none" strike="noStrike"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rPr>
              <a:t>The Global Quality Score (GQS) was used to assess for overall quality of the whole resource. [</a:t>
            </a:r>
            <a:r>
              <a:rPr lang="en-GB" sz="1200" b="0" i="0" u="sng" kern="1200" dirty="0">
                <a:solidFill>
                  <a:schemeClr val="tx1"/>
                </a:solidFill>
                <a:effectLst/>
                <a:latin typeface="+mn-lt"/>
                <a:ea typeface="+mn-ea"/>
                <a:cs typeface="+mn-cs"/>
                <a:hlinkClick r:id="rId3"/>
              </a:rPr>
              <a:t>47</a:t>
            </a:r>
            <a:r>
              <a:rPr lang="en-GB" sz="1200" b="0" i="0" u="none" strike="noStrike" kern="1200" dirty="0">
                <a:solidFill>
                  <a:schemeClr val="tx1"/>
                </a:solidFill>
                <a:effectLst/>
                <a:latin typeface="+mn-lt"/>
                <a:ea typeface="+mn-ea"/>
                <a:cs typeface="+mn-cs"/>
              </a:rPr>
              <a:t>,</a:t>
            </a:r>
            <a:r>
              <a:rPr lang="en-GB" sz="1200" b="0" i="0" u="sng" kern="1200" dirty="0">
                <a:solidFill>
                  <a:schemeClr val="tx1"/>
                </a:solidFill>
                <a:effectLst/>
                <a:latin typeface="+mn-lt"/>
                <a:ea typeface="+mn-ea"/>
                <a:cs typeface="+mn-cs"/>
                <a:hlinkClick r:id="rId4"/>
              </a:rPr>
              <a:t>48</a:t>
            </a:r>
            <a:r>
              <a:rPr lang="en-GB" sz="1200" b="0" i="0" u="none" strike="noStrike" kern="1200" dirty="0">
                <a:solidFill>
                  <a:schemeClr val="tx1"/>
                </a:solidFill>
                <a:effectLst/>
                <a:latin typeface="+mn-lt"/>
                <a:ea typeface="+mn-ea"/>
                <a:cs typeface="+mn-cs"/>
              </a:rPr>
              <a:t>] GQS is a 5-point scale ranging from 1-5, with 1 indicating poor quality and 5 excellent quality. One statement of the following statements is applied to the resource; 1. Poor quality, poor flow, most information missing, not helpful for patients. 2. Generally poor, some information given but of limited use to patients. 3. Moderate quality, some important information is adequately discussed. 4. Good quality good flow, most relevant information is covered, useful for patients. 5. Excellent quality and excellent flow, very useful for patients. The higher the score the higher the quality of the resource. Both the </a:t>
            </a:r>
            <a:r>
              <a:rPr lang="en-GB" sz="1200" b="0" i="0" u="none" strike="noStrike" kern="1200" dirty="0" err="1">
                <a:solidFill>
                  <a:schemeClr val="tx1"/>
                </a:solidFill>
                <a:effectLst/>
                <a:latin typeface="+mn-lt"/>
                <a:ea typeface="+mn-ea"/>
                <a:cs typeface="+mn-cs"/>
              </a:rPr>
              <a:t>mDISCERN</a:t>
            </a:r>
            <a:r>
              <a:rPr lang="en-GB" sz="1200" b="0" i="0" u="none" strike="noStrike" kern="1200" dirty="0">
                <a:solidFill>
                  <a:schemeClr val="tx1"/>
                </a:solidFill>
                <a:effectLst/>
                <a:latin typeface="+mn-lt"/>
                <a:ea typeface="+mn-ea"/>
                <a:cs typeface="+mn-cs"/>
              </a:rPr>
              <a:t> and GQS scales were worded appropriately within the extraction sheets for the source type: website, AI response or video.</a:t>
            </a:r>
            <a:endParaRPr lang="en-US" dirty="0"/>
          </a:p>
          <a:p>
            <a:endParaRPr lang="en-US" dirty="0"/>
          </a:p>
          <a:p>
            <a:endParaRPr lang="en-US" dirty="0"/>
          </a:p>
          <a:p>
            <a:r>
              <a:rPr lang="en-US" dirty="0"/>
              <a:t>Readability – the NHS Document Readability Tool – to determine the reading age</a:t>
            </a:r>
          </a:p>
        </p:txBody>
      </p:sp>
      <p:sp>
        <p:nvSpPr>
          <p:cNvPr id="4" name="Slide Number Placeholder 3">
            <a:extLst>
              <a:ext uri="{FF2B5EF4-FFF2-40B4-BE49-F238E27FC236}">
                <a16:creationId xmlns:a16="http://schemas.microsoft.com/office/drawing/2014/main" id="{02E9FE77-B08E-9228-3DCA-CD43F461A231}"/>
              </a:ext>
            </a:extLst>
          </p:cNvPr>
          <p:cNvSpPr>
            <a:spLocks noGrp="1"/>
          </p:cNvSpPr>
          <p:nvPr>
            <p:ph type="sldNum" sz="quarter" idx="5"/>
          </p:nvPr>
        </p:nvSpPr>
        <p:spPr/>
        <p:txBody>
          <a:bodyPr/>
          <a:lstStyle/>
          <a:p>
            <a:fld id="{ECF19B25-F683-E346-BBB5-2F9AF3C49923}" type="slidenum">
              <a:rPr lang="en-US" smtClean="0"/>
              <a:t>19</a:t>
            </a:fld>
            <a:endParaRPr lang="en-US"/>
          </a:p>
        </p:txBody>
      </p:sp>
    </p:spTree>
    <p:extLst>
      <p:ext uri="{BB962C8B-B14F-4D97-AF65-F5344CB8AC3E}">
        <p14:creationId xmlns:p14="http://schemas.microsoft.com/office/powerpoint/2010/main" val="2857221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C7785-CE9A-A98F-307C-E3233F8311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9A4537-10BD-5E48-462D-86E2D45A12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5A010C-6F7D-A102-1094-BC2BBD8CEFC4}"/>
              </a:ext>
            </a:extLst>
          </p:cNvPr>
          <p:cNvSpPr>
            <a:spLocks noGrp="1"/>
          </p:cNvSpPr>
          <p:nvPr>
            <p:ph type="body" idx="1"/>
          </p:nvPr>
        </p:nvSpPr>
        <p:spPr/>
        <p:txBody>
          <a:bodyPr/>
          <a:lstStyle/>
          <a:p>
            <a:r>
              <a:rPr lang="en-US" dirty="0"/>
              <a:t>Content was mapped from empirical studies based on the needs of families across the cancer trajectory (from end of life).</a:t>
            </a:r>
          </a:p>
          <a:p>
            <a:r>
              <a:rPr lang="en-US" dirty="0"/>
              <a:t>We specifically searched for how inclusive resources were for families (to include families with children who are neurodivergent, from a range of cultural backgrounds)</a:t>
            </a:r>
          </a:p>
        </p:txBody>
      </p:sp>
      <p:sp>
        <p:nvSpPr>
          <p:cNvPr id="4" name="Slide Number Placeholder 3">
            <a:extLst>
              <a:ext uri="{FF2B5EF4-FFF2-40B4-BE49-F238E27FC236}">
                <a16:creationId xmlns:a16="http://schemas.microsoft.com/office/drawing/2014/main" id="{774F98EA-FDDE-AE80-05DD-569ECDBDED69}"/>
              </a:ext>
            </a:extLst>
          </p:cNvPr>
          <p:cNvSpPr>
            <a:spLocks noGrp="1"/>
          </p:cNvSpPr>
          <p:nvPr>
            <p:ph type="sldNum" sz="quarter" idx="5"/>
          </p:nvPr>
        </p:nvSpPr>
        <p:spPr/>
        <p:txBody>
          <a:bodyPr/>
          <a:lstStyle/>
          <a:p>
            <a:fld id="{ECF19B25-F683-E346-BBB5-2F9AF3C49923}" type="slidenum">
              <a:rPr lang="en-US" smtClean="0"/>
              <a:t>20</a:t>
            </a:fld>
            <a:endParaRPr lang="en-US"/>
          </a:p>
        </p:txBody>
      </p:sp>
    </p:spTree>
    <p:extLst>
      <p:ext uri="{BB962C8B-B14F-4D97-AF65-F5344CB8AC3E}">
        <p14:creationId xmlns:p14="http://schemas.microsoft.com/office/powerpoint/2010/main" val="18428998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60EA1-9FAC-2524-093A-D83018D870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D9C1B1-6333-73FD-684E-F1BFCA2F90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DA2E6E-6AEE-CD2B-903E-C7B46E36D12E}"/>
              </a:ext>
            </a:extLst>
          </p:cNvPr>
          <p:cNvSpPr>
            <a:spLocks noGrp="1"/>
          </p:cNvSpPr>
          <p:nvPr>
            <p:ph type="body" idx="1"/>
          </p:nvPr>
        </p:nvSpPr>
        <p:spPr/>
        <p:txBody>
          <a:bodyPr/>
          <a:lstStyle/>
          <a:p>
            <a:r>
              <a:rPr lang="en-US" dirty="0"/>
              <a:t>Lisa – reflections of being part of the team. Doing the scoring. How it felt? Length of time it took too</a:t>
            </a:r>
          </a:p>
        </p:txBody>
      </p:sp>
      <p:sp>
        <p:nvSpPr>
          <p:cNvPr id="4" name="Slide Number Placeholder 3">
            <a:extLst>
              <a:ext uri="{FF2B5EF4-FFF2-40B4-BE49-F238E27FC236}">
                <a16:creationId xmlns:a16="http://schemas.microsoft.com/office/drawing/2014/main" id="{CFB544AF-BDA9-9CAA-3FD7-598D4A829BA5}"/>
              </a:ext>
            </a:extLst>
          </p:cNvPr>
          <p:cNvSpPr>
            <a:spLocks noGrp="1"/>
          </p:cNvSpPr>
          <p:nvPr>
            <p:ph type="sldNum" sz="quarter" idx="5"/>
          </p:nvPr>
        </p:nvSpPr>
        <p:spPr/>
        <p:txBody>
          <a:bodyPr/>
          <a:lstStyle/>
          <a:p>
            <a:fld id="{ECF19B25-F683-E346-BBB5-2F9AF3C49923}" type="slidenum">
              <a:rPr lang="en-US" smtClean="0"/>
              <a:t>21</a:t>
            </a:fld>
            <a:endParaRPr lang="en-US"/>
          </a:p>
        </p:txBody>
      </p:sp>
    </p:spTree>
    <p:extLst>
      <p:ext uri="{BB962C8B-B14F-4D97-AF65-F5344CB8AC3E}">
        <p14:creationId xmlns:p14="http://schemas.microsoft.com/office/powerpoint/2010/main" val="22785548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FA4B2-FC66-BB0D-E6BC-B2686D0DC7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A38DC4-18CC-1825-17C9-9FD1EF237B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BF2C13-D0C4-6199-4B1D-FD165DC6DF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CD0957-ACF0-B642-E944-A5CC05A4E27B}"/>
              </a:ext>
            </a:extLst>
          </p:cNvPr>
          <p:cNvSpPr>
            <a:spLocks noGrp="1"/>
          </p:cNvSpPr>
          <p:nvPr>
            <p:ph type="sldNum" sz="quarter" idx="5"/>
          </p:nvPr>
        </p:nvSpPr>
        <p:spPr/>
        <p:txBody>
          <a:bodyPr/>
          <a:lstStyle/>
          <a:p>
            <a:fld id="{ECF19B25-F683-E346-BBB5-2F9AF3C49923}" type="slidenum">
              <a:rPr lang="en-US" smtClean="0"/>
              <a:t>22</a:t>
            </a:fld>
            <a:endParaRPr lang="en-US"/>
          </a:p>
        </p:txBody>
      </p:sp>
    </p:spTree>
    <p:extLst>
      <p:ext uri="{BB962C8B-B14F-4D97-AF65-F5344CB8AC3E}">
        <p14:creationId xmlns:p14="http://schemas.microsoft.com/office/powerpoint/2010/main" val="34875609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3C33E-F82D-5A0F-CD4D-3EC29AF777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DB308D-CE80-9005-1051-21A097134C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DFE38B-865B-6729-2058-F70384D2F9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8A7E3C-ABB9-238B-F9D7-469B1E76E6CC}"/>
              </a:ext>
            </a:extLst>
          </p:cNvPr>
          <p:cNvSpPr>
            <a:spLocks noGrp="1"/>
          </p:cNvSpPr>
          <p:nvPr>
            <p:ph type="sldNum" sz="quarter" idx="5"/>
          </p:nvPr>
        </p:nvSpPr>
        <p:spPr/>
        <p:txBody>
          <a:bodyPr/>
          <a:lstStyle/>
          <a:p>
            <a:fld id="{ECF19B25-F683-E346-BBB5-2F9AF3C49923}" type="slidenum">
              <a:rPr lang="en-US" smtClean="0"/>
              <a:t>23</a:t>
            </a:fld>
            <a:endParaRPr lang="en-US"/>
          </a:p>
        </p:txBody>
      </p:sp>
    </p:spTree>
    <p:extLst>
      <p:ext uri="{BB962C8B-B14F-4D97-AF65-F5344CB8AC3E}">
        <p14:creationId xmlns:p14="http://schemas.microsoft.com/office/powerpoint/2010/main" val="5746223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A0A57-8A91-EDC2-7A4B-B4FF4528D7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7AF28B-4500-3421-04C4-AD2E98F5D4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273855-3147-0329-E9C5-C5CFCBB4290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5BEEC39-C1B8-7C5E-2AC3-969C516960E7}"/>
              </a:ext>
            </a:extLst>
          </p:cNvPr>
          <p:cNvSpPr>
            <a:spLocks noGrp="1"/>
          </p:cNvSpPr>
          <p:nvPr>
            <p:ph type="sldNum" sz="quarter" idx="5"/>
          </p:nvPr>
        </p:nvSpPr>
        <p:spPr/>
        <p:txBody>
          <a:bodyPr/>
          <a:lstStyle/>
          <a:p>
            <a:fld id="{ECF19B25-F683-E346-BBB5-2F9AF3C49923}" type="slidenum">
              <a:rPr lang="en-US" smtClean="0"/>
              <a:t>24</a:t>
            </a:fld>
            <a:endParaRPr lang="en-US"/>
          </a:p>
        </p:txBody>
      </p:sp>
    </p:spTree>
    <p:extLst>
      <p:ext uri="{BB962C8B-B14F-4D97-AF65-F5344CB8AC3E}">
        <p14:creationId xmlns:p14="http://schemas.microsoft.com/office/powerpoint/2010/main" val="6408724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7346E-489D-1791-F289-EB6FA9BF53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7C9168-0880-667B-5060-E2EBEAD71E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3F3435-7ACE-9340-3FE6-2D66B3A4DF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8403C87-B459-9D98-234A-197DBF6A5722}"/>
              </a:ext>
            </a:extLst>
          </p:cNvPr>
          <p:cNvSpPr>
            <a:spLocks noGrp="1"/>
          </p:cNvSpPr>
          <p:nvPr>
            <p:ph type="sldNum" sz="quarter" idx="5"/>
          </p:nvPr>
        </p:nvSpPr>
        <p:spPr/>
        <p:txBody>
          <a:bodyPr/>
          <a:lstStyle/>
          <a:p>
            <a:fld id="{ECF19B25-F683-E346-BBB5-2F9AF3C49923}" type="slidenum">
              <a:rPr lang="en-US" smtClean="0"/>
              <a:t>25</a:t>
            </a:fld>
            <a:endParaRPr lang="en-US"/>
          </a:p>
        </p:txBody>
      </p:sp>
    </p:spTree>
    <p:extLst>
      <p:ext uri="{BB962C8B-B14F-4D97-AF65-F5344CB8AC3E}">
        <p14:creationId xmlns:p14="http://schemas.microsoft.com/office/powerpoint/2010/main" val="21352117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33F8C-F563-1F7C-5EC9-156887844E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F0A2F8-8EBC-55EF-7F46-F0455A5FA2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589F8F-2B1E-A299-BCB8-C20233460F5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BEC6E5-48F2-B9D4-7D2F-1BF2AA10544B}"/>
              </a:ext>
            </a:extLst>
          </p:cNvPr>
          <p:cNvSpPr>
            <a:spLocks noGrp="1"/>
          </p:cNvSpPr>
          <p:nvPr>
            <p:ph type="sldNum" sz="quarter" idx="5"/>
          </p:nvPr>
        </p:nvSpPr>
        <p:spPr/>
        <p:txBody>
          <a:bodyPr/>
          <a:lstStyle/>
          <a:p>
            <a:fld id="{ECF19B25-F683-E346-BBB5-2F9AF3C49923}" type="slidenum">
              <a:rPr lang="en-US" smtClean="0"/>
              <a:t>26</a:t>
            </a:fld>
            <a:endParaRPr lang="en-US"/>
          </a:p>
        </p:txBody>
      </p:sp>
    </p:spTree>
    <p:extLst>
      <p:ext uri="{BB962C8B-B14F-4D97-AF65-F5344CB8AC3E}">
        <p14:creationId xmlns:p14="http://schemas.microsoft.com/office/powerpoint/2010/main" val="25111678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E9DA7-78C4-40F9-4630-63F80AA708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8C25FA-462B-18AB-785B-32B9062C1A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31E674-1756-C45C-A4EA-7597D961CDE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114C11-9485-61AC-753A-2BF0A4290732}"/>
              </a:ext>
            </a:extLst>
          </p:cNvPr>
          <p:cNvSpPr>
            <a:spLocks noGrp="1"/>
          </p:cNvSpPr>
          <p:nvPr>
            <p:ph type="sldNum" sz="quarter" idx="5"/>
          </p:nvPr>
        </p:nvSpPr>
        <p:spPr/>
        <p:txBody>
          <a:bodyPr/>
          <a:lstStyle/>
          <a:p>
            <a:fld id="{ECF19B25-F683-E346-BBB5-2F9AF3C49923}" type="slidenum">
              <a:rPr lang="en-US" smtClean="0"/>
              <a:t>27</a:t>
            </a:fld>
            <a:endParaRPr lang="en-US"/>
          </a:p>
        </p:txBody>
      </p:sp>
    </p:spTree>
    <p:extLst>
      <p:ext uri="{BB962C8B-B14F-4D97-AF65-F5344CB8AC3E}">
        <p14:creationId xmlns:p14="http://schemas.microsoft.com/office/powerpoint/2010/main" val="17242639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890A4-7B46-4493-469D-C045FB7F3E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81AED5-D4A6-5FFF-0E9D-6F2F2081B3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BD6113-FBCF-DC44-C491-A90014FA4D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C2FB2F-65A5-D89F-7041-D3B81875F0B4}"/>
              </a:ext>
            </a:extLst>
          </p:cNvPr>
          <p:cNvSpPr>
            <a:spLocks noGrp="1"/>
          </p:cNvSpPr>
          <p:nvPr>
            <p:ph type="sldNum" sz="quarter" idx="5"/>
          </p:nvPr>
        </p:nvSpPr>
        <p:spPr/>
        <p:txBody>
          <a:bodyPr/>
          <a:lstStyle/>
          <a:p>
            <a:fld id="{ECF19B25-F683-E346-BBB5-2F9AF3C49923}" type="slidenum">
              <a:rPr lang="en-US" smtClean="0"/>
              <a:t>28</a:t>
            </a:fld>
            <a:endParaRPr lang="en-US"/>
          </a:p>
        </p:txBody>
      </p:sp>
    </p:spTree>
    <p:extLst>
      <p:ext uri="{BB962C8B-B14F-4D97-AF65-F5344CB8AC3E}">
        <p14:creationId xmlns:p14="http://schemas.microsoft.com/office/powerpoint/2010/main" val="32848020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F19B25-F683-E346-BBB5-2F9AF3C49923}" type="slidenum">
              <a:rPr lang="en-US" smtClean="0"/>
              <a:t>29</a:t>
            </a:fld>
            <a:endParaRPr lang="en-US"/>
          </a:p>
        </p:txBody>
      </p:sp>
    </p:spTree>
    <p:extLst>
      <p:ext uri="{BB962C8B-B14F-4D97-AF65-F5344CB8AC3E}">
        <p14:creationId xmlns:p14="http://schemas.microsoft.com/office/powerpoint/2010/main" val="1698451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347AB-F5D6-654A-A920-C18B40EED18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4211145-1BEA-A24D-AECB-89FB260606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ABFE8FE4-D0C8-DE4A-AF7D-A9A1FC7DF396}"/>
              </a:ext>
            </a:extLst>
          </p:cNvPr>
          <p:cNvSpPr>
            <a:spLocks noGrp="1"/>
          </p:cNvSpPr>
          <p:nvPr>
            <p:ph type="dt" sz="half" idx="10"/>
          </p:nvPr>
        </p:nvSpPr>
        <p:spPr/>
        <p:txBody>
          <a:bodyPr/>
          <a:lstStyle/>
          <a:p>
            <a:fld id="{E0C5B563-BAD7-2D41-A0A4-B9979E4449D1}" type="datetimeFigureOut">
              <a:rPr lang="en-US" smtClean="0"/>
              <a:t>10/21/2026</a:t>
            </a:fld>
            <a:endParaRPr lang="en-US"/>
          </a:p>
        </p:txBody>
      </p:sp>
      <p:sp>
        <p:nvSpPr>
          <p:cNvPr id="5" name="Footer Placeholder 4">
            <a:extLst>
              <a:ext uri="{FF2B5EF4-FFF2-40B4-BE49-F238E27FC236}">
                <a16:creationId xmlns:a16="http://schemas.microsoft.com/office/drawing/2014/main" id="{B80EB597-478C-D440-82ED-F983F30025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6C40C0-120E-2249-A313-E1363078C19A}"/>
              </a:ext>
            </a:extLst>
          </p:cNvPr>
          <p:cNvSpPr>
            <a:spLocks noGrp="1"/>
          </p:cNvSpPr>
          <p:nvPr>
            <p:ph type="sldNum" sz="quarter" idx="12"/>
          </p:nvPr>
        </p:nvSpPr>
        <p:spPr/>
        <p:txBody>
          <a:bodyPr/>
          <a:lstStyle/>
          <a:p>
            <a:fld id="{62900DD9-47A4-5446-93BB-BDAC2DC1B22B}" type="slidenum">
              <a:rPr lang="en-US" smtClean="0"/>
              <a:t>‹#›</a:t>
            </a:fld>
            <a:endParaRPr lang="en-US"/>
          </a:p>
        </p:txBody>
      </p:sp>
    </p:spTree>
    <p:extLst>
      <p:ext uri="{BB962C8B-B14F-4D97-AF65-F5344CB8AC3E}">
        <p14:creationId xmlns:p14="http://schemas.microsoft.com/office/powerpoint/2010/main" val="477754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6D092-36B3-4B4F-994E-4655D74F023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5D3C0A-0A4A-3848-B512-66D80016C8A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6FEEB6B-CF50-7B41-B9C5-EC4042AC49C8}"/>
              </a:ext>
            </a:extLst>
          </p:cNvPr>
          <p:cNvSpPr>
            <a:spLocks noGrp="1"/>
          </p:cNvSpPr>
          <p:nvPr>
            <p:ph type="dt" sz="half" idx="10"/>
          </p:nvPr>
        </p:nvSpPr>
        <p:spPr/>
        <p:txBody>
          <a:bodyPr/>
          <a:lstStyle/>
          <a:p>
            <a:fld id="{E0C5B563-BAD7-2D41-A0A4-B9979E4449D1}" type="datetimeFigureOut">
              <a:rPr lang="en-US" smtClean="0"/>
              <a:t>10/21/2026</a:t>
            </a:fld>
            <a:endParaRPr lang="en-US"/>
          </a:p>
        </p:txBody>
      </p:sp>
      <p:sp>
        <p:nvSpPr>
          <p:cNvPr id="5" name="Footer Placeholder 4">
            <a:extLst>
              <a:ext uri="{FF2B5EF4-FFF2-40B4-BE49-F238E27FC236}">
                <a16:creationId xmlns:a16="http://schemas.microsoft.com/office/drawing/2014/main" id="{ACB247AD-7988-5B49-9A21-BA897C7A33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131693-0011-394B-B84E-971E9E1E52AC}"/>
              </a:ext>
            </a:extLst>
          </p:cNvPr>
          <p:cNvSpPr>
            <a:spLocks noGrp="1"/>
          </p:cNvSpPr>
          <p:nvPr>
            <p:ph type="sldNum" sz="quarter" idx="12"/>
          </p:nvPr>
        </p:nvSpPr>
        <p:spPr/>
        <p:txBody>
          <a:bodyPr/>
          <a:lstStyle/>
          <a:p>
            <a:fld id="{62900DD9-47A4-5446-93BB-BDAC2DC1B22B}" type="slidenum">
              <a:rPr lang="en-US" smtClean="0"/>
              <a:t>‹#›</a:t>
            </a:fld>
            <a:endParaRPr lang="en-US"/>
          </a:p>
        </p:txBody>
      </p:sp>
    </p:spTree>
    <p:extLst>
      <p:ext uri="{BB962C8B-B14F-4D97-AF65-F5344CB8AC3E}">
        <p14:creationId xmlns:p14="http://schemas.microsoft.com/office/powerpoint/2010/main" val="1396430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13324-9A77-514B-BAA3-75B230BB875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1C1C975-9363-094F-95D1-5CADF2F6EA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7C49008-8342-F941-927A-2A243FD06F42}"/>
              </a:ext>
            </a:extLst>
          </p:cNvPr>
          <p:cNvSpPr>
            <a:spLocks noGrp="1"/>
          </p:cNvSpPr>
          <p:nvPr>
            <p:ph type="dt" sz="half" idx="10"/>
          </p:nvPr>
        </p:nvSpPr>
        <p:spPr/>
        <p:txBody>
          <a:bodyPr/>
          <a:lstStyle/>
          <a:p>
            <a:fld id="{E0C5B563-BAD7-2D41-A0A4-B9979E4449D1}" type="datetimeFigureOut">
              <a:rPr lang="en-US" smtClean="0"/>
              <a:t>10/21/2026</a:t>
            </a:fld>
            <a:endParaRPr lang="en-US"/>
          </a:p>
        </p:txBody>
      </p:sp>
      <p:sp>
        <p:nvSpPr>
          <p:cNvPr id="5" name="Footer Placeholder 4">
            <a:extLst>
              <a:ext uri="{FF2B5EF4-FFF2-40B4-BE49-F238E27FC236}">
                <a16:creationId xmlns:a16="http://schemas.microsoft.com/office/drawing/2014/main" id="{35E6A2EC-B470-A64E-ADB3-ABAC43E43D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D769C0-8267-4C4F-8B52-7E82352B5015}"/>
              </a:ext>
            </a:extLst>
          </p:cNvPr>
          <p:cNvSpPr>
            <a:spLocks noGrp="1"/>
          </p:cNvSpPr>
          <p:nvPr>
            <p:ph type="sldNum" sz="quarter" idx="12"/>
          </p:nvPr>
        </p:nvSpPr>
        <p:spPr/>
        <p:txBody>
          <a:bodyPr/>
          <a:lstStyle/>
          <a:p>
            <a:fld id="{62900DD9-47A4-5446-93BB-BDAC2DC1B22B}" type="slidenum">
              <a:rPr lang="en-US" smtClean="0"/>
              <a:t>‹#›</a:t>
            </a:fld>
            <a:endParaRPr lang="en-US"/>
          </a:p>
        </p:txBody>
      </p:sp>
    </p:spTree>
    <p:extLst>
      <p:ext uri="{BB962C8B-B14F-4D97-AF65-F5344CB8AC3E}">
        <p14:creationId xmlns:p14="http://schemas.microsoft.com/office/powerpoint/2010/main" val="2822433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10DF1-511B-A34A-B67D-903B29DF4B7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31A3C8E-098D-8645-8EA2-79663DAAEEE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EAC0374E-4061-034E-8A2F-905E8F3A36F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E14FA76-53B9-4644-80BD-29795854181A}"/>
              </a:ext>
            </a:extLst>
          </p:cNvPr>
          <p:cNvSpPr>
            <a:spLocks noGrp="1"/>
          </p:cNvSpPr>
          <p:nvPr>
            <p:ph type="dt" sz="half" idx="10"/>
          </p:nvPr>
        </p:nvSpPr>
        <p:spPr/>
        <p:txBody>
          <a:bodyPr/>
          <a:lstStyle/>
          <a:p>
            <a:fld id="{E0C5B563-BAD7-2D41-A0A4-B9979E4449D1}" type="datetimeFigureOut">
              <a:rPr lang="en-US" smtClean="0"/>
              <a:t>10/21/2026</a:t>
            </a:fld>
            <a:endParaRPr lang="en-US"/>
          </a:p>
        </p:txBody>
      </p:sp>
      <p:sp>
        <p:nvSpPr>
          <p:cNvPr id="6" name="Footer Placeholder 5">
            <a:extLst>
              <a:ext uri="{FF2B5EF4-FFF2-40B4-BE49-F238E27FC236}">
                <a16:creationId xmlns:a16="http://schemas.microsoft.com/office/drawing/2014/main" id="{F81DF1FE-2BA8-A647-91BE-51593F7C4A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1705E7-DE2E-EB47-ADF8-48E4299B7A1D}"/>
              </a:ext>
            </a:extLst>
          </p:cNvPr>
          <p:cNvSpPr>
            <a:spLocks noGrp="1"/>
          </p:cNvSpPr>
          <p:nvPr>
            <p:ph type="sldNum" sz="quarter" idx="12"/>
          </p:nvPr>
        </p:nvSpPr>
        <p:spPr/>
        <p:txBody>
          <a:bodyPr/>
          <a:lstStyle/>
          <a:p>
            <a:fld id="{62900DD9-47A4-5446-93BB-BDAC2DC1B22B}" type="slidenum">
              <a:rPr lang="en-US" smtClean="0"/>
              <a:t>‹#›</a:t>
            </a:fld>
            <a:endParaRPr lang="en-US"/>
          </a:p>
        </p:txBody>
      </p:sp>
    </p:spTree>
    <p:extLst>
      <p:ext uri="{BB962C8B-B14F-4D97-AF65-F5344CB8AC3E}">
        <p14:creationId xmlns:p14="http://schemas.microsoft.com/office/powerpoint/2010/main" val="1407102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2081B-03A2-1440-9D14-CCF8970860F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3EDF825-2C4C-DC41-80EA-988C5F3DC7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A473CB8-4248-024C-856B-EB414A9A595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6EE6DC16-0233-B844-904F-0128B02635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B3657CE-1216-4B49-83E3-BD37D9DEE16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9CDFBBB-6211-A54F-BFD6-6F26C1EA46C6}"/>
              </a:ext>
            </a:extLst>
          </p:cNvPr>
          <p:cNvSpPr>
            <a:spLocks noGrp="1"/>
          </p:cNvSpPr>
          <p:nvPr>
            <p:ph type="dt" sz="half" idx="10"/>
          </p:nvPr>
        </p:nvSpPr>
        <p:spPr/>
        <p:txBody>
          <a:bodyPr/>
          <a:lstStyle/>
          <a:p>
            <a:fld id="{E0C5B563-BAD7-2D41-A0A4-B9979E4449D1}" type="datetimeFigureOut">
              <a:rPr lang="en-US" smtClean="0"/>
              <a:t>10/21/2026</a:t>
            </a:fld>
            <a:endParaRPr lang="en-US"/>
          </a:p>
        </p:txBody>
      </p:sp>
      <p:sp>
        <p:nvSpPr>
          <p:cNvPr id="8" name="Footer Placeholder 7">
            <a:extLst>
              <a:ext uri="{FF2B5EF4-FFF2-40B4-BE49-F238E27FC236}">
                <a16:creationId xmlns:a16="http://schemas.microsoft.com/office/drawing/2014/main" id="{EC948D5E-E4BA-F843-9933-E8F3FECCE51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5CF9244-AFCC-124E-9E19-62703DF53B20}"/>
              </a:ext>
            </a:extLst>
          </p:cNvPr>
          <p:cNvSpPr>
            <a:spLocks noGrp="1"/>
          </p:cNvSpPr>
          <p:nvPr>
            <p:ph type="sldNum" sz="quarter" idx="12"/>
          </p:nvPr>
        </p:nvSpPr>
        <p:spPr/>
        <p:txBody>
          <a:bodyPr/>
          <a:lstStyle/>
          <a:p>
            <a:fld id="{62900DD9-47A4-5446-93BB-BDAC2DC1B22B}" type="slidenum">
              <a:rPr lang="en-US" smtClean="0"/>
              <a:t>‹#›</a:t>
            </a:fld>
            <a:endParaRPr lang="en-US"/>
          </a:p>
        </p:txBody>
      </p:sp>
    </p:spTree>
    <p:extLst>
      <p:ext uri="{BB962C8B-B14F-4D97-AF65-F5344CB8AC3E}">
        <p14:creationId xmlns:p14="http://schemas.microsoft.com/office/powerpoint/2010/main" val="17738724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14D96-3B97-814F-BC62-0EA116B06ABD}"/>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608D4D9-B55A-924B-9027-EBD7C558E8A7}"/>
              </a:ext>
            </a:extLst>
          </p:cNvPr>
          <p:cNvSpPr>
            <a:spLocks noGrp="1"/>
          </p:cNvSpPr>
          <p:nvPr>
            <p:ph type="dt" sz="half" idx="10"/>
          </p:nvPr>
        </p:nvSpPr>
        <p:spPr/>
        <p:txBody>
          <a:bodyPr/>
          <a:lstStyle/>
          <a:p>
            <a:fld id="{E0C5B563-BAD7-2D41-A0A4-B9979E4449D1}" type="datetimeFigureOut">
              <a:rPr lang="en-US" smtClean="0"/>
              <a:t>10/21/2026</a:t>
            </a:fld>
            <a:endParaRPr lang="en-US"/>
          </a:p>
        </p:txBody>
      </p:sp>
      <p:sp>
        <p:nvSpPr>
          <p:cNvPr id="4" name="Footer Placeholder 3">
            <a:extLst>
              <a:ext uri="{FF2B5EF4-FFF2-40B4-BE49-F238E27FC236}">
                <a16:creationId xmlns:a16="http://schemas.microsoft.com/office/drawing/2014/main" id="{D405BBA5-F47B-AA4E-BE1A-61B0F09D28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974D297-C484-5E42-A26A-C7ED04BE4B2D}"/>
              </a:ext>
            </a:extLst>
          </p:cNvPr>
          <p:cNvSpPr>
            <a:spLocks noGrp="1"/>
          </p:cNvSpPr>
          <p:nvPr>
            <p:ph type="sldNum" sz="quarter" idx="12"/>
          </p:nvPr>
        </p:nvSpPr>
        <p:spPr/>
        <p:txBody>
          <a:bodyPr/>
          <a:lstStyle/>
          <a:p>
            <a:fld id="{62900DD9-47A4-5446-93BB-BDAC2DC1B22B}" type="slidenum">
              <a:rPr lang="en-US" smtClean="0"/>
              <a:t>‹#›</a:t>
            </a:fld>
            <a:endParaRPr lang="en-US"/>
          </a:p>
        </p:txBody>
      </p:sp>
    </p:spTree>
    <p:extLst>
      <p:ext uri="{BB962C8B-B14F-4D97-AF65-F5344CB8AC3E}">
        <p14:creationId xmlns:p14="http://schemas.microsoft.com/office/powerpoint/2010/main" val="1619804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3573CA-E467-FC47-BFE1-232A4BA03DE3}"/>
              </a:ext>
            </a:extLst>
          </p:cNvPr>
          <p:cNvSpPr>
            <a:spLocks noGrp="1"/>
          </p:cNvSpPr>
          <p:nvPr>
            <p:ph type="dt" sz="half" idx="10"/>
          </p:nvPr>
        </p:nvSpPr>
        <p:spPr/>
        <p:txBody>
          <a:bodyPr/>
          <a:lstStyle/>
          <a:p>
            <a:fld id="{E0C5B563-BAD7-2D41-A0A4-B9979E4449D1}" type="datetimeFigureOut">
              <a:rPr lang="en-US" smtClean="0"/>
              <a:t>10/21/2026</a:t>
            </a:fld>
            <a:endParaRPr lang="en-US"/>
          </a:p>
        </p:txBody>
      </p:sp>
      <p:sp>
        <p:nvSpPr>
          <p:cNvPr id="3" name="Footer Placeholder 2">
            <a:extLst>
              <a:ext uri="{FF2B5EF4-FFF2-40B4-BE49-F238E27FC236}">
                <a16:creationId xmlns:a16="http://schemas.microsoft.com/office/drawing/2014/main" id="{489EB69C-9393-2645-8690-1135F4B1EB3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F1CA476-E9A8-1742-BAFB-53D583E0CE77}"/>
              </a:ext>
            </a:extLst>
          </p:cNvPr>
          <p:cNvSpPr>
            <a:spLocks noGrp="1"/>
          </p:cNvSpPr>
          <p:nvPr>
            <p:ph type="sldNum" sz="quarter" idx="12"/>
          </p:nvPr>
        </p:nvSpPr>
        <p:spPr/>
        <p:txBody>
          <a:bodyPr/>
          <a:lstStyle/>
          <a:p>
            <a:fld id="{62900DD9-47A4-5446-93BB-BDAC2DC1B22B}" type="slidenum">
              <a:rPr lang="en-US" smtClean="0"/>
              <a:t>‹#›</a:t>
            </a:fld>
            <a:endParaRPr lang="en-US"/>
          </a:p>
        </p:txBody>
      </p:sp>
    </p:spTree>
    <p:extLst>
      <p:ext uri="{BB962C8B-B14F-4D97-AF65-F5344CB8AC3E}">
        <p14:creationId xmlns:p14="http://schemas.microsoft.com/office/powerpoint/2010/main" val="2660500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DDD71-58E4-224F-BE45-1CF3846484E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9431EAB-B393-1544-AAE2-EA04828FD9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C18A8D27-C441-5C4E-886B-E3A2E16C12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A6217B3-5356-1C4F-A265-CB2EAB289DE7}"/>
              </a:ext>
            </a:extLst>
          </p:cNvPr>
          <p:cNvSpPr>
            <a:spLocks noGrp="1"/>
          </p:cNvSpPr>
          <p:nvPr>
            <p:ph type="dt" sz="half" idx="10"/>
          </p:nvPr>
        </p:nvSpPr>
        <p:spPr/>
        <p:txBody>
          <a:bodyPr/>
          <a:lstStyle/>
          <a:p>
            <a:fld id="{E0C5B563-BAD7-2D41-A0A4-B9979E4449D1}" type="datetimeFigureOut">
              <a:rPr lang="en-US" smtClean="0"/>
              <a:t>10/21/2026</a:t>
            </a:fld>
            <a:endParaRPr lang="en-US"/>
          </a:p>
        </p:txBody>
      </p:sp>
      <p:sp>
        <p:nvSpPr>
          <p:cNvPr id="6" name="Footer Placeholder 5">
            <a:extLst>
              <a:ext uri="{FF2B5EF4-FFF2-40B4-BE49-F238E27FC236}">
                <a16:creationId xmlns:a16="http://schemas.microsoft.com/office/drawing/2014/main" id="{8AA48A42-073D-DE44-972D-F95CA2974C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1673CB-B058-0D4A-8C75-CE665FC6B448}"/>
              </a:ext>
            </a:extLst>
          </p:cNvPr>
          <p:cNvSpPr>
            <a:spLocks noGrp="1"/>
          </p:cNvSpPr>
          <p:nvPr>
            <p:ph type="sldNum" sz="quarter" idx="12"/>
          </p:nvPr>
        </p:nvSpPr>
        <p:spPr/>
        <p:txBody>
          <a:bodyPr/>
          <a:lstStyle/>
          <a:p>
            <a:fld id="{62900DD9-47A4-5446-93BB-BDAC2DC1B22B}" type="slidenum">
              <a:rPr lang="en-US" smtClean="0"/>
              <a:t>‹#›</a:t>
            </a:fld>
            <a:endParaRPr lang="en-US"/>
          </a:p>
        </p:txBody>
      </p:sp>
    </p:spTree>
    <p:extLst>
      <p:ext uri="{BB962C8B-B14F-4D97-AF65-F5344CB8AC3E}">
        <p14:creationId xmlns:p14="http://schemas.microsoft.com/office/powerpoint/2010/main" val="1999459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352DD-54F4-1149-86CE-A8F9A48795F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255623B9-95C6-8446-8E79-B4D2365928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0BAD46B-B62A-844E-80DB-885CC29069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B8FDA94-272D-EF4B-AA3B-727625AA7046}"/>
              </a:ext>
            </a:extLst>
          </p:cNvPr>
          <p:cNvSpPr>
            <a:spLocks noGrp="1"/>
          </p:cNvSpPr>
          <p:nvPr>
            <p:ph type="dt" sz="half" idx="10"/>
          </p:nvPr>
        </p:nvSpPr>
        <p:spPr/>
        <p:txBody>
          <a:bodyPr/>
          <a:lstStyle/>
          <a:p>
            <a:fld id="{E0C5B563-BAD7-2D41-A0A4-B9979E4449D1}" type="datetimeFigureOut">
              <a:rPr lang="en-US" smtClean="0"/>
              <a:t>10/21/2026</a:t>
            </a:fld>
            <a:endParaRPr lang="en-US"/>
          </a:p>
        </p:txBody>
      </p:sp>
      <p:sp>
        <p:nvSpPr>
          <p:cNvPr id="6" name="Footer Placeholder 5">
            <a:extLst>
              <a:ext uri="{FF2B5EF4-FFF2-40B4-BE49-F238E27FC236}">
                <a16:creationId xmlns:a16="http://schemas.microsoft.com/office/drawing/2014/main" id="{908C6B38-661B-D647-9839-0D71C54E51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91E3C4-A45D-0747-9380-155A471A7966}"/>
              </a:ext>
            </a:extLst>
          </p:cNvPr>
          <p:cNvSpPr>
            <a:spLocks noGrp="1"/>
          </p:cNvSpPr>
          <p:nvPr>
            <p:ph type="sldNum" sz="quarter" idx="12"/>
          </p:nvPr>
        </p:nvSpPr>
        <p:spPr/>
        <p:txBody>
          <a:bodyPr/>
          <a:lstStyle/>
          <a:p>
            <a:fld id="{62900DD9-47A4-5446-93BB-BDAC2DC1B22B}" type="slidenum">
              <a:rPr lang="en-US" smtClean="0"/>
              <a:t>‹#›</a:t>
            </a:fld>
            <a:endParaRPr lang="en-US"/>
          </a:p>
        </p:txBody>
      </p:sp>
    </p:spTree>
    <p:extLst>
      <p:ext uri="{BB962C8B-B14F-4D97-AF65-F5344CB8AC3E}">
        <p14:creationId xmlns:p14="http://schemas.microsoft.com/office/powerpoint/2010/main" val="4698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030AB-9CBD-DC46-B712-E4448C9689A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1274BE0-4FAE-9948-B466-6C9BFE5ADB7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1FDE4BA-9681-BD48-9919-40E15F9EDD44}"/>
              </a:ext>
            </a:extLst>
          </p:cNvPr>
          <p:cNvSpPr>
            <a:spLocks noGrp="1"/>
          </p:cNvSpPr>
          <p:nvPr>
            <p:ph type="dt" sz="half" idx="10"/>
          </p:nvPr>
        </p:nvSpPr>
        <p:spPr/>
        <p:txBody>
          <a:bodyPr/>
          <a:lstStyle/>
          <a:p>
            <a:fld id="{E0C5B563-BAD7-2D41-A0A4-B9979E4449D1}" type="datetimeFigureOut">
              <a:rPr lang="en-US" smtClean="0"/>
              <a:t>10/21/2026</a:t>
            </a:fld>
            <a:endParaRPr lang="en-US"/>
          </a:p>
        </p:txBody>
      </p:sp>
      <p:sp>
        <p:nvSpPr>
          <p:cNvPr id="5" name="Footer Placeholder 4">
            <a:extLst>
              <a:ext uri="{FF2B5EF4-FFF2-40B4-BE49-F238E27FC236}">
                <a16:creationId xmlns:a16="http://schemas.microsoft.com/office/drawing/2014/main" id="{A120ED84-9ADF-0C4B-ABCA-A9DF8ABE77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E7E555-923E-2245-87EC-38FEE71BC00C}"/>
              </a:ext>
            </a:extLst>
          </p:cNvPr>
          <p:cNvSpPr>
            <a:spLocks noGrp="1"/>
          </p:cNvSpPr>
          <p:nvPr>
            <p:ph type="sldNum" sz="quarter" idx="12"/>
          </p:nvPr>
        </p:nvSpPr>
        <p:spPr/>
        <p:txBody>
          <a:bodyPr/>
          <a:lstStyle/>
          <a:p>
            <a:fld id="{62900DD9-47A4-5446-93BB-BDAC2DC1B22B}" type="slidenum">
              <a:rPr lang="en-US" smtClean="0"/>
              <a:t>‹#›</a:t>
            </a:fld>
            <a:endParaRPr lang="en-US"/>
          </a:p>
        </p:txBody>
      </p:sp>
    </p:spTree>
    <p:extLst>
      <p:ext uri="{BB962C8B-B14F-4D97-AF65-F5344CB8AC3E}">
        <p14:creationId xmlns:p14="http://schemas.microsoft.com/office/powerpoint/2010/main" val="4242889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A75FC4-2A2D-4641-872D-A3031FED912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3638C51-2767-3042-B2EA-A87F74664D9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F33F11C-0C33-BD4E-B912-408B7F771A90}"/>
              </a:ext>
            </a:extLst>
          </p:cNvPr>
          <p:cNvSpPr>
            <a:spLocks noGrp="1"/>
          </p:cNvSpPr>
          <p:nvPr>
            <p:ph type="dt" sz="half" idx="10"/>
          </p:nvPr>
        </p:nvSpPr>
        <p:spPr/>
        <p:txBody>
          <a:bodyPr/>
          <a:lstStyle/>
          <a:p>
            <a:fld id="{E0C5B563-BAD7-2D41-A0A4-B9979E4449D1}" type="datetimeFigureOut">
              <a:rPr lang="en-US" smtClean="0"/>
              <a:t>10/21/2026</a:t>
            </a:fld>
            <a:endParaRPr lang="en-US"/>
          </a:p>
        </p:txBody>
      </p:sp>
      <p:sp>
        <p:nvSpPr>
          <p:cNvPr id="5" name="Footer Placeholder 4">
            <a:extLst>
              <a:ext uri="{FF2B5EF4-FFF2-40B4-BE49-F238E27FC236}">
                <a16:creationId xmlns:a16="http://schemas.microsoft.com/office/drawing/2014/main" id="{24727B1F-58C6-2A40-9A74-18D3CB5C15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AFE6DC-8837-8341-A0B2-238B6C0CF4CA}"/>
              </a:ext>
            </a:extLst>
          </p:cNvPr>
          <p:cNvSpPr>
            <a:spLocks noGrp="1"/>
          </p:cNvSpPr>
          <p:nvPr>
            <p:ph type="sldNum" sz="quarter" idx="12"/>
          </p:nvPr>
        </p:nvSpPr>
        <p:spPr/>
        <p:txBody>
          <a:bodyPr/>
          <a:lstStyle/>
          <a:p>
            <a:fld id="{62900DD9-47A4-5446-93BB-BDAC2DC1B22B}" type="slidenum">
              <a:rPr lang="en-US" smtClean="0"/>
              <a:t>‹#›</a:t>
            </a:fld>
            <a:endParaRPr lang="en-US"/>
          </a:p>
        </p:txBody>
      </p:sp>
    </p:spTree>
    <p:extLst>
      <p:ext uri="{BB962C8B-B14F-4D97-AF65-F5344CB8AC3E}">
        <p14:creationId xmlns:p14="http://schemas.microsoft.com/office/powerpoint/2010/main" val="3489218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1C69A3-F1AC-7C4B-BC37-0E44DCA46F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5CEFADF-F10C-8741-9392-51D1F6C6F9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F9A3DD3-E6D6-C94C-B3F7-1478898234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C5B563-BAD7-2D41-A0A4-B9979E4449D1}" type="datetimeFigureOut">
              <a:rPr lang="en-US" smtClean="0"/>
              <a:t>10/21/2026</a:t>
            </a:fld>
            <a:endParaRPr lang="en-US"/>
          </a:p>
        </p:txBody>
      </p:sp>
      <p:sp>
        <p:nvSpPr>
          <p:cNvPr id="5" name="Footer Placeholder 4">
            <a:extLst>
              <a:ext uri="{FF2B5EF4-FFF2-40B4-BE49-F238E27FC236}">
                <a16:creationId xmlns:a16="http://schemas.microsoft.com/office/drawing/2014/main" id="{8EE62BD6-1F45-424C-9F88-7D9050733F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A0FF178-B9D3-F945-BDEB-BAA73EDD5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900DD9-47A4-5446-93BB-BDAC2DC1B22B}" type="slidenum">
              <a:rPr lang="en-US" smtClean="0"/>
              <a:t>‹#›</a:t>
            </a:fld>
            <a:endParaRPr lang="en-US"/>
          </a:p>
        </p:txBody>
      </p:sp>
    </p:spTree>
    <p:extLst>
      <p:ext uri="{BB962C8B-B14F-4D97-AF65-F5344CB8AC3E}">
        <p14:creationId xmlns:p14="http://schemas.microsoft.com/office/powerpoint/2010/main" val="28791823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hyperlink" Target="mailto:j.hanna@ulster.ac.uk"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4.emf"/><Relationship Id="rId4" Type="http://schemas.openxmlformats.org/officeDocument/2006/relationships/image" Target="../media/image8.emf"/></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emf"/><Relationship Id="rId5" Type="http://schemas.openxmlformats.org/officeDocument/2006/relationships/image" Target="../media/image4.emf"/><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8.emf"/><Relationship Id="rId4" Type="http://schemas.openxmlformats.org/officeDocument/2006/relationships/image" Target="../media/image3.emf"/></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3.emf"/></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5.jpg"/><Relationship Id="rId1" Type="http://schemas.openxmlformats.org/officeDocument/2006/relationships/slideLayout" Target="../slideLayouts/slideLayout1.xml"/><Relationship Id="rId4" Type="http://schemas.openxmlformats.org/officeDocument/2006/relationships/image" Target="../media/image8.emf"/></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image" Target="../media/image3.emf"/></Relationships>
</file>

<file path=ppt/slides/_rels/slide13.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9.jpeg"/><Relationship Id="rId7"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3.emf"/><Relationship Id="rId11" Type="http://schemas.openxmlformats.org/officeDocument/2006/relationships/image" Target="../media/image24.jpeg"/><Relationship Id="rId5" Type="http://schemas.openxmlformats.org/officeDocument/2006/relationships/image" Target="../media/image4.emf"/><Relationship Id="rId10" Type="http://schemas.openxmlformats.org/officeDocument/2006/relationships/image" Target="../media/image23.jpeg"/><Relationship Id="rId4" Type="http://schemas.openxmlformats.org/officeDocument/2006/relationships/image" Target="../media/image8.emf"/><Relationship Id="rId9" Type="http://schemas.openxmlformats.org/officeDocument/2006/relationships/image" Target="../media/image22.jpeg"/></Relationships>
</file>

<file path=ppt/slides/_rels/slide1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4.emf"/><Relationship Id="rId7" Type="http://schemas.openxmlformats.org/officeDocument/2006/relationships/image" Target="../media/image27.png"/><Relationship Id="rId2" Type="http://schemas.openxmlformats.org/officeDocument/2006/relationships/image" Target="../media/image8.emf"/><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3.emf"/><Relationship Id="rId9" Type="http://schemas.openxmlformats.org/officeDocument/2006/relationships/image" Target="../media/image29.png"/></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0.png"/><Relationship Id="rId7" Type="http://schemas.openxmlformats.org/officeDocument/2006/relationships/image" Target="../media/image32.png"/><Relationship Id="rId2" Type="http://schemas.openxmlformats.org/officeDocument/2006/relationships/image" Target="../media/image4.emf"/><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image" Target="../media/image31.png"/><Relationship Id="rId4" Type="http://schemas.openxmlformats.org/officeDocument/2006/relationships/image" Target="../media/image3.emf"/><Relationship Id="rId9"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37.jpg"/><Relationship Id="rId2" Type="http://schemas.openxmlformats.org/officeDocument/2006/relationships/image" Target="../media/image8.emf"/><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3.emf"/></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4.emf"/></Relationships>
</file>

<file path=ppt/slides/_rels/slide18.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9.png"/><Relationship Id="rId7"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3.emf"/><Relationship Id="rId4" Type="http://schemas.openxmlformats.org/officeDocument/2006/relationships/image" Target="../media/image4.emf"/></Relationships>
</file>

<file path=ppt/slides/_rels/slide20.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3.emf"/></Relationships>
</file>

<file path=ppt/slides/_rels/slide21.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3.emf"/></Relationships>
</file>

<file path=ppt/slides/_rels/slide22.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3.emf"/></Relationships>
</file>

<file path=ppt/slides/_rels/slide23.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3.emf"/></Relationships>
</file>

<file path=ppt/slides/_rels/slide24.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3.emf"/></Relationships>
</file>

<file path=ppt/slides/_rels/slide25.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3.emf"/></Relationships>
</file>

<file path=ppt/slides/_rels/slide26.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3.emf"/></Relationships>
</file>

<file path=ppt/slides/_rels/slide27.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3.emf"/></Relationships>
</file>

<file path=ppt/slides/_rels/slide28.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3.emf"/></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professionalpalliativehub.com/events/past-events/" TargetMode="External"/><Relationship Id="rId2" Type="http://schemas.openxmlformats.org/officeDocument/2006/relationships/image" Target="../media/image55.png"/><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hyperlink" Target="https://professionalpalliativehub.com/research/special-interest-group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BF121AA-39DC-4480-BA84-327A2E820FFC}"/>
              </a:ext>
            </a:extLst>
          </p:cNvPr>
          <p:cNvSpPr/>
          <p:nvPr/>
        </p:nvSpPr>
        <p:spPr>
          <a:xfrm>
            <a:off x="1524001" y="857250"/>
            <a:ext cx="3897863" cy="5143500"/>
          </a:xfrm>
          <a:prstGeom prst="rect">
            <a:avLst/>
          </a:prstGeom>
          <a:solidFill>
            <a:srgbClr val="9239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685800">
              <a:defRPr/>
            </a:pPr>
            <a:endParaRPr lang="en-IE" sz="1350" dirty="0">
              <a:solidFill>
                <a:prstClr val="white"/>
              </a:solidFill>
              <a:latin typeface="Calibri" panose="020F0502020204030204"/>
            </a:endParaRPr>
          </a:p>
        </p:txBody>
      </p:sp>
      <p:sp>
        <p:nvSpPr>
          <p:cNvPr id="2" name="Title 1">
            <a:extLst>
              <a:ext uri="{FF2B5EF4-FFF2-40B4-BE49-F238E27FC236}">
                <a16:creationId xmlns:a16="http://schemas.microsoft.com/office/drawing/2014/main" id="{4A17AE48-EB3E-4D54-88F7-F3FF39609853}"/>
              </a:ext>
            </a:extLst>
          </p:cNvPr>
          <p:cNvSpPr>
            <a:spLocks noGrp="1"/>
          </p:cNvSpPr>
          <p:nvPr>
            <p:ph type="ctrTitle"/>
          </p:nvPr>
        </p:nvSpPr>
        <p:spPr>
          <a:xfrm>
            <a:off x="1659719" y="1025203"/>
            <a:ext cx="3626427" cy="3560231"/>
          </a:xfrm>
        </p:spPr>
        <p:txBody>
          <a:bodyPr anchor="b">
            <a:normAutofit fontScale="90000"/>
          </a:bodyPr>
          <a:lstStyle/>
          <a:p>
            <a:pPr algn="r"/>
            <a:br>
              <a:rPr lang="en-GB" sz="2100" b="1" dirty="0">
                <a:solidFill>
                  <a:schemeClr val="bg1"/>
                </a:solidFill>
              </a:rPr>
            </a:br>
            <a:br>
              <a:rPr lang="en-GB" sz="2100" b="1" dirty="0">
                <a:solidFill>
                  <a:schemeClr val="bg1"/>
                </a:solidFill>
              </a:rPr>
            </a:br>
            <a:br>
              <a:rPr lang="en-GB" sz="2100" b="1" dirty="0">
                <a:solidFill>
                  <a:schemeClr val="bg1"/>
                </a:solidFill>
              </a:rPr>
            </a:br>
            <a:br>
              <a:rPr lang="en-GB" sz="2100" b="1" dirty="0">
                <a:solidFill>
                  <a:schemeClr val="bg1"/>
                </a:solidFill>
              </a:rPr>
            </a:br>
            <a:br>
              <a:rPr lang="en-GB" sz="2100" b="1" dirty="0">
                <a:solidFill>
                  <a:schemeClr val="bg1"/>
                </a:solidFill>
              </a:rPr>
            </a:br>
            <a:br>
              <a:rPr lang="en-GB" sz="2100" b="1" dirty="0">
                <a:solidFill>
                  <a:schemeClr val="bg1"/>
                </a:solidFill>
              </a:rPr>
            </a:br>
            <a:br>
              <a:rPr lang="en-GB" sz="2100" b="1" dirty="0">
                <a:solidFill>
                  <a:schemeClr val="bg1"/>
                </a:solidFill>
              </a:rPr>
            </a:br>
            <a:br>
              <a:rPr lang="en-GB" sz="2100" b="1" dirty="0">
                <a:solidFill>
                  <a:schemeClr val="bg1"/>
                </a:solidFill>
              </a:rPr>
            </a:br>
            <a:br>
              <a:rPr lang="en-GB" sz="2100" b="1" dirty="0">
                <a:solidFill>
                  <a:schemeClr val="bg1"/>
                </a:solidFill>
              </a:rPr>
            </a:br>
            <a:r>
              <a:rPr lang="en-GB" sz="2700" b="1" dirty="0">
                <a:solidFill>
                  <a:schemeClr val="bg2"/>
                </a:solidFill>
              </a:rPr>
              <a:t>‘PCRN Webinar: AI and Digital Health Resources in Palliative Care Research: Quality, Accessibility and the Challenges Ahead’</a:t>
            </a:r>
            <a:br>
              <a:rPr lang="en-GB" sz="2100" dirty="0">
                <a:solidFill>
                  <a:schemeClr val="bg2"/>
                </a:solidFill>
              </a:rPr>
            </a:br>
            <a:br>
              <a:rPr lang="en-GB" sz="2100" dirty="0">
                <a:solidFill>
                  <a:schemeClr val="bg1"/>
                </a:solidFill>
              </a:rPr>
            </a:br>
            <a:br>
              <a:rPr lang="en-GB" sz="2100" dirty="0">
                <a:solidFill>
                  <a:schemeClr val="bg1"/>
                </a:solidFill>
              </a:rPr>
            </a:br>
            <a:br>
              <a:rPr lang="en-IE" sz="2100" dirty="0">
                <a:solidFill>
                  <a:schemeClr val="bg1"/>
                </a:solidFill>
              </a:rPr>
            </a:br>
            <a:r>
              <a:rPr lang="en-IE" sz="2100" dirty="0">
                <a:solidFill>
                  <a:schemeClr val="bg2"/>
                </a:solidFill>
              </a:rPr>
              <a:t>Presented by</a:t>
            </a:r>
            <a:br>
              <a:rPr lang="en-IE" sz="2100" dirty="0">
                <a:solidFill>
                  <a:schemeClr val="bg2"/>
                </a:solidFill>
              </a:rPr>
            </a:br>
            <a:r>
              <a:rPr lang="en-GB" sz="2100" dirty="0">
                <a:solidFill>
                  <a:schemeClr val="bg2"/>
                </a:solidFill>
              </a:rPr>
              <a:t>Dr Jeff Hanna and Lisa Strutt</a:t>
            </a:r>
          </a:p>
        </p:txBody>
      </p:sp>
      <p:sp>
        <p:nvSpPr>
          <p:cNvPr id="3" name="Subtitle 2">
            <a:extLst>
              <a:ext uri="{FF2B5EF4-FFF2-40B4-BE49-F238E27FC236}">
                <a16:creationId xmlns:a16="http://schemas.microsoft.com/office/drawing/2014/main" id="{5511B410-B908-4802-BFDE-77D9A55ED44B}"/>
              </a:ext>
            </a:extLst>
          </p:cNvPr>
          <p:cNvSpPr>
            <a:spLocks noGrp="1"/>
          </p:cNvSpPr>
          <p:nvPr>
            <p:ph type="subTitle" idx="1"/>
          </p:nvPr>
        </p:nvSpPr>
        <p:spPr>
          <a:xfrm>
            <a:off x="1659720" y="5359040"/>
            <a:ext cx="3626427" cy="242573"/>
          </a:xfrm>
        </p:spPr>
        <p:txBody>
          <a:bodyPr anchor="t">
            <a:noAutofit/>
          </a:bodyPr>
          <a:lstStyle/>
          <a:p>
            <a:pPr algn="r"/>
            <a:r>
              <a:rPr lang="en-GB" sz="1688" dirty="0">
                <a:solidFill>
                  <a:schemeClr val="bg1">
                    <a:lumMod val="75000"/>
                  </a:schemeClr>
                </a:solidFill>
                <a:latin typeface="+mj-lt"/>
              </a:rPr>
              <a:t>professionalpalliativehub.com/research/</a:t>
            </a:r>
          </a:p>
        </p:txBody>
      </p:sp>
      <p:cxnSp>
        <p:nvCxnSpPr>
          <p:cNvPr id="12" name="Straight Connector 11">
            <a:extLst>
              <a:ext uri="{FF2B5EF4-FFF2-40B4-BE49-F238E27FC236}">
                <a16:creationId xmlns:a16="http://schemas.microsoft.com/office/drawing/2014/main" id="{0C545A64-C53A-4511-8DEF-3CAAF4490E14}"/>
              </a:ext>
            </a:extLst>
          </p:cNvPr>
          <p:cNvCxnSpPr>
            <a:cxnSpLocks/>
          </p:cNvCxnSpPr>
          <p:nvPr/>
        </p:nvCxnSpPr>
        <p:spPr>
          <a:xfrm>
            <a:off x="1659719" y="4760378"/>
            <a:ext cx="3626427"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A logo for a medical research network&#10;&#10;Description automatically generated">
            <a:extLst>
              <a:ext uri="{FF2B5EF4-FFF2-40B4-BE49-F238E27FC236}">
                <a16:creationId xmlns:a16="http://schemas.microsoft.com/office/drawing/2014/main" id="{37F58477-3690-2467-F45E-9B746B23BE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1862" y="2330703"/>
            <a:ext cx="5189990" cy="3670049"/>
          </a:xfrm>
          <a:prstGeom prst="rect">
            <a:avLst/>
          </a:prstGeom>
        </p:spPr>
      </p:pic>
    </p:spTree>
    <p:extLst>
      <p:ext uri="{BB962C8B-B14F-4D97-AF65-F5344CB8AC3E}">
        <p14:creationId xmlns:p14="http://schemas.microsoft.com/office/powerpoint/2010/main" val="1438208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ABBE7E-2B64-8348-8DAC-7AADEC9ECF90}"/>
              </a:ext>
            </a:extLst>
          </p:cNvPr>
          <p:cNvSpPr/>
          <p:nvPr/>
        </p:nvSpPr>
        <p:spPr>
          <a:xfrm>
            <a:off x="0" y="0"/>
            <a:ext cx="12192000" cy="4832092"/>
          </a:xfrm>
          <a:prstGeom prst="rect">
            <a:avLst/>
          </a:prstGeom>
          <a:solidFill>
            <a:srgbClr val="7030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D252A9A-0ED8-2E41-B2FA-8EECA4BD5465}"/>
              </a:ext>
            </a:extLst>
          </p:cNvPr>
          <p:cNvPicPr>
            <a:picLocks noChangeAspect="1"/>
          </p:cNvPicPr>
          <p:nvPr/>
        </p:nvPicPr>
        <p:blipFill>
          <a:blip r:embed="rId3"/>
          <a:stretch>
            <a:fillRect/>
          </a:stretch>
        </p:blipFill>
        <p:spPr>
          <a:xfrm>
            <a:off x="9210261" y="304800"/>
            <a:ext cx="2398312" cy="1060174"/>
          </a:xfrm>
          <a:prstGeom prst="rect">
            <a:avLst/>
          </a:prstGeom>
        </p:spPr>
      </p:pic>
      <p:sp>
        <p:nvSpPr>
          <p:cNvPr id="2" name="TextBox 1">
            <a:extLst>
              <a:ext uri="{FF2B5EF4-FFF2-40B4-BE49-F238E27FC236}">
                <a16:creationId xmlns:a16="http://schemas.microsoft.com/office/drawing/2014/main" id="{2EAB2CAB-A0AD-DD47-9E33-AA5B521D21E8}"/>
              </a:ext>
            </a:extLst>
          </p:cNvPr>
          <p:cNvSpPr txBox="1"/>
          <p:nvPr/>
        </p:nvSpPr>
        <p:spPr>
          <a:xfrm>
            <a:off x="1187624" y="1733446"/>
            <a:ext cx="10155676" cy="3570208"/>
          </a:xfrm>
          <a:prstGeom prst="rect">
            <a:avLst/>
          </a:prstGeom>
          <a:noFill/>
        </p:spPr>
        <p:txBody>
          <a:bodyPr wrap="square" rtlCol="0">
            <a:spAutoFit/>
          </a:bodyPr>
          <a:lstStyle/>
          <a:p>
            <a:pPr algn="ctr"/>
            <a:r>
              <a:rPr lang="en-US" sz="3600" b="1" dirty="0">
                <a:solidFill>
                  <a:schemeClr val="bg1"/>
                </a:solidFill>
              </a:rPr>
              <a:t>AI and Digital Health Resources in Palliative Care Research: Quality, Accessibility and the Challenges Ahead</a:t>
            </a:r>
          </a:p>
          <a:p>
            <a:endParaRPr lang="en-US" dirty="0">
              <a:solidFill>
                <a:schemeClr val="bg1"/>
              </a:solidFill>
            </a:endParaRPr>
          </a:p>
          <a:p>
            <a:endParaRPr lang="en-US" dirty="0">
              <a:solidFill>
                <a:schemeClr val="bg1"/>
              </a:solidFill>
            </a:endParaRPr>
          </a:p>
          <a:p>
            <a:pPr algn="ctr"/>
            <a:r>
              <a:rPr lang="en-US" sz="2800" dirty="0">
                <a:solidFill>
                  <a:schemeClr val="bg1"/>
                </a:solidFill>
              </a:rPr>
              <a:t>Jeff Hanna +  Lisa Strutt</a:t>
            </a:r>
            <a:endParaRPr lang="en-US" dirty="0">
              <a:solidFill>
                <a:schemeClr val="bg1"/>
              </a:solidFill>
            </a:endParaRPr>
          </a:p>
          <a:p>
            <a:pPr algn="ctr"/>
            <a:endParaRPr lang="en-US" dirty="0">
              <a:solidFill>
                <a:schemeClr val="bg1"/>
              </a:solidFill>
            </a:endParaRPr>
          </a:p>
          <a:p>
            <a:pPr algn="ctr"/>
            <a:endParaRPr lang="en-US" dirty="0">
              <a:solidFill>
                <a:schemeClr val="bg1"/>
              </a:solidFill>
              <a:hlinkClick r:id="rId4"/>
            </a:endParaRPr>
          </a:p>
          <a:p>
            <a:endParaRPr lang="en-US" dirty="0">
              <a:solidFill>
                <a:schemeClr val="bg1"/>
              </a:solidFill>
            </a:endParaRPr>
          </a:p>
        </p:txBody>
      </p:sp>
      <p:pic>
        <p:nvPicPr>
          <p:cNvPr id="13" name="Picture 12">
            <a:extLst>
              <a:ext uri="{FF2B5EF4-FFF2-40B4-BE49-F238E27FC236}">
                <a16:creationId xmlns:a16="http://schemas.microsoft.com/office/drawing/2014/main" id="{2C3C8A13-1EAE-E444-8B1A-03EBBD33477B}"/>
              </a:ext>
            </a:extLst>
          </p:cNvPr>
          <p:cNvPicPr>
            <a:picLocks noChangeAspect="1"/>
          </p:cNvPicPr>
          <p:nvPr/>
        </p:nvPicPr>
        <p:blipFill>
          <a:blip r:embed="rId5"/>
          <a:stretch>
            <a:fillRect/>
          </a:stretch>
        </p:blipFill>
        <p:spPr>
          <a:xfrm>
            <a:off x="166418" y="6046186"/>
            <a:ext cx="1021206" cy="519352"/>
          </a:xfrm>
          <a:prstGeom prst="rect">
            <a:avLst/>
          </a:prstGeom>
          <a:solidFill>
            <a:schemeClr val="bg1"/>
          </a:solidFill>
        </p:spPr>
      </p:pic>
      <p:pic>
        <p:nvPicPr>
          <p:cNvPr id="7" name="Picture 6">
            <a:extLst>
              <a:ext uri="{FF2B5EF4-FFF2-40B4-BE49-F238E27FC236}">
                <a16:creationId xmlns:a16="http://schemas.microsoft.com/office/drawing/2014/main" id="{479F8E71-C237-E420-4485-E090C748BF0A}"/>
              </a:ext>
            </a:extLst>
          </p:cNvPr>
          <p:cNvPicPr>
            <a:picLocks noChangeAspect="1"/>
          </p:cNvPicPr>
          <p:nvPr/>
        </p:nvPicPr>
        <p:blipFill>
          <a:blip r:embed="rId6"/>
          <a:stretch>
            <a:fillRect/>
          </a:stretch>
        </p:blipFill>
        <p:spPr>
          <a:xfrm>
            <a:off x="0" y="6716806"/>
            <a:ext cx="12191999" cy="141194"/>
          </a:xfrm>
          <a:prstGeom prst="rect">
            <a:avLst/>
          </a:prstGeom>
        </p:spPr>
      </p:pic>
    </p:spTree>
    <p:extLst>
      <p:ext uri="{BB962C8B-B14F-4D97-AF65-F5344CB8AC3E}">
        <p14:creationId xmlns:p14="http://schemas.microsoft.com/office/powerpoint/2010/main" val="720230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5E39815-2D4E-3467-4488-E11F7F5963CA}"/>
              </a:ext>
            </a:extLst>
          </p:cNvPr>
          <p:cNvSpPr txBox="1">
            <a:spLocks/>
          </p:cNvSpPr>
          <p:nvPr/>
        </p:nvSpPr>
        <p:spPr>
          <a:xfrm>
            <a:off x="291963" y="22862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7030A0"/>
                </a:solidFill>
              </a:rPr>
              <a:t>WHO ARE WE?</a:t>
            </a:r>
          </a:p>
        </p:txBody>
      </p:sp>
      <p:sp>
        <p:nvSpPr>
          <p:cNvPr id="15" name="Title 1">
            <a:extLst>
              <a:ext uri="{FF2B5EF4-FFF2-40B4-BE49-F238E27FC236}">
                <a16:creationId xmlns:a16="http://schemas.microsoft.com/office/drawing/2014/main" id="{AB578B15-F673-C140-3C1D-F1A634B66B9F}"/>
              </a:ext>
            </a:extLst>
          </p:cNvPr>
          <p:cNvSpPr>
            <a:spLocks noGrp="1"/>
          </p:cNvSpPr>
          <p:nvPr>
            <p:ph type="title"/>
          </p:nvPr>
        </p:nvSpPr>
        <p:spPr>
          <a:xfrm>
            <a:off x="5877343" y="5391243"/>
            <a:ext cx="5068552" cy="1325563"/>
          </a:xfrm>
        </p:spPr>
        <p:txBody>
          <a:bodyPr>
            <a:normAutofit fontScale="90000"/>
          </a:bodyPr>
          <a:lstStyle/>
          <a:p>
            <a:pPr algn="ctr"/>
            <a:r>
              <a:rPr lang="en-US" sz="2400" b="1" dirty="0">
                <a:solidFill>
                  <a:srgbClr val="7030A0"/>
                </a:solidFill>
              </a:rPr>
              <a:t>Dr Jeff Hanna</a:t>
            </a:r>
            <a:br>
              <a:rPr lang="en-US" sz="2400" b="1" dirty="0">
                <a:solidFill>
                  <a:srgbClr val="7030A0"/>
                </a:solidFill>
              </a:rPr>
            </a:br>
            <a:r>
              <a:rPr lang="en-US" sz="2400" i="1" dirty="0">
                <a:solidFill>
                  <a:srgbClr val="7030A0"/>
                </a:solidFill>
              </a:rPr>
              <a:t>Lecturer in Clinical Cancer Nursing</a:t>
            </a:r>
            <a:br>
              <a:rPr lang="en-US" sz="2400" dirty="0">
                <a:solidFill>
                  <a:srgbClr val="7030A0"/>
                </a:solidFill>
              </a:rPr>
            </a:br>
            <a:r>
              <a:rPr lang="en-US" sz="2400" dirty="0">
                <a:solidFill>
                  <a:srgbClr val="7030A0"/>
                </a:solidFill>
              </a:rPr>
              <a:t>Ulster University / </a:t>
            </a:r>
            <a:br>
              <a:rPr lang="en-US" sz="2400" dirty="0">
                <a:solidFill>
                  <a:srgbClr val="7030A0"/>
                </a:solidFill>
              </a:rPr>
            </a:br>
            <a:r>
              <a:rPr lang="en-US" sz="2400" dirty="0">
                <a:solidFill>
                  <a:srgbClr val="7030A0"/>
                </a:solidFill>
              </a:rPr>
              <a:t>South Eastern Health and Social Care Trust</a:t>
            </a:r>
          </a:p>
        </p:txBody>
      </p:sp>
      <p:sp>
        <p:nvSpPr>
          <p:cNvPr id="16" name="Title 1">
            <a:extLst>
              <a:ext uri="{FF2B5EF4-FFF2-40B4-BE49-F238E27FC236}">
                <a16:creationId xmlns:a16="http://schemas.microsoft.com/office/drawing/2014/main" id="{28158773-22D4-52EC-05CB-845E67F1C6EB}"/>
              </a:ext>
            </a:extLst>
          </p:cNvPr>
          <p:cNvSpPr txBox="1">
            <a:spLocks/>
          </p:cNvSpPr>
          <p:nvPr/>
        </p:nvSpPr>
        <p:spPr>
          <a:xfrm>
            <a:off x="481211" y="5391243"/>
            <a:ext cx="5068552" cy="13255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solidFill>
                  <a:srgbClr val="7030A0"/>
                </a:solidFill>
              </a:rPr>
              <a:t>Lisa Strutt</a:t>
            </a:r>
            <a:br>
              <a:rPr lang="en-US" sz="2400" b="1" dirty="0">
                <a:solidFill>
                  <a:srgbClr val="7030A0"/>
                </a:solidFill>
              </a:rPr>
            </a:br>
            <a:r>
              <a:rPr lang="en-US" sz="2400" i="1" dirty="0">
                <a:solidFill>
                  <a:srgbClr val="7030A0"/>
                </a:solidFill>
              </a:rPr>
              <a:t>Leadership Coach</a:t>
            </a:r>
          </a:p>
          <a:p>
            <a:pPr algn="ctr"/>
            <a:r>
              <a:rPr lang="en-US" sz="2400" i="1" dirty="0">
                <a:solidFill>
                  <a:srgbClr val="7030A0"/>
                </a:solidFill>
              </a:rPr>
              <a:t>and </a:t>
            </a:r>
          </a:p>
          <a:p>
            <a:pPr algn="ctr"/>
            <a:r>
              <a:rPr lang="en-US" sz="2400" i="1">
                <a:solidFill>
                  <a:srgbClr val="7030A0"/>
                </a:solidFill>
              </a:rPr>
              <a:t>Lived-experience advisor </a:t>
            </a:r>
            <a:endParaRPr lang="en-US" sz="2400" i="1" dirty="0">
              <a:solidFill>
                <a:srgbClr val="7030A0"/>
              </a:solidFill>
            </a:endParaRPr>
          </a:p>
        </p:txBody>
      </p:sp>
      <p:pic>
        <p:nvPicPr>
          <p:cNvPr id="18" name="Picture 17">
            <a:extLst>
              <a:ext uri="{FF2B5EF4-FFF2-40B4-BE49-F238E27FC236}">
                <a16:creationId xmlns:a16="http://schemas.microsoft.com/office/drawing/2014/main" id="{B939CBE4-F339-36DF-B66D-FDF964765C2C}"/>
              </a:ext>
            </a:extLst>
          </p:cNvPr>
          <p:cNvPicPr>
            <a:picLocks noChangeAspect="1"/>
          </p:cNvPicPr>
          <p:nvPr/>
        </p:nvPicPr>
        <p:blipFill>
          <a:blip r:embed="rId3"/>
          <a:stretch>
            <a:fillRect/>
          </a:stretch>
        </p:blipFill>
        <p:spPr>
          <a:xfrm>
            <a:off x="0" y="6716806"/>
            <a:ext cx="12191999" cy="141194"/>
          </a:xfrm>
          <a:prstGeom prst="rect">
            <a:avLst/>
          </a:prstGeom>
        </p:spPr>
      </p:pic>
      <p:pic>
        <p:nvPicPr>
          <p:cNvPr id="19" name="Picture 18" descr="Jeffrey Hanna - Ulster University">
            <a:extLst>
              <a:ext uri="{FF2B5EF4-FFF2-40B4-BE49-F238E27FC236}">
                <a16:creationId xmlns:a16="http://schemas.microsoft.com/office/drawing/2014/main" id="{C5419886-2E42-EB52-5120-4AA0363C130B}"/>
              </a:ext>
            </a:extLst>
          </p:cNvPr>
          <p:cNvPicPr>
            <a:picLocks noChangeAspect="1"/>
          </p:cNvPicPr>
          <p:nvPr/>
        </p:nvPicPr>
        <p:blipFill>
          <a:blip r:embed="rId4"/>
          <a:stretch>
            <a:fillRect/>
          </a:stretch>
        </p:blipFill>
        <p:spPr>
          <a:xfrm>
            <a:off x="6755132" y="1095600"/>
            <a:ext cx="3312974" cy="4154449"/>
          </a:xfrm>
          <a:prstGeom prst="rect">
            <a:avLst/>
          </a:prstGeom>
        </p:spPr>
      </p:pic>
      <p:pic>
        <p:nvPicPr>
          <p:cNvPr id="3" name="Picture 2">
            <a:extLst>
              <a:ext uri="{FF2B5EF4-FFF2-40B4-BE49-F238E27FC236}">
                <a16:creationId xmlns:a16="http://schemas.microsoft.com/office/drawing/2014/main" id="{E1C0E0E2-D1E5-0368-9668-DA98D87EABE9}"/>
              </a:ext>
            </a:extLst>
          </p:cNvPr>
          <p:cNvPicPr>
            <a:picLocks noChangeAspect="1"/>
          </p:cNvPicPr>
          <p:nvPr/>
        </p:nvPicPr>
        <p:blipFill>
          <a:blip r:embed="rId5"/>
          <a:stretch>
            <a:fillRect/>
          </a:stretch>
        </p:blipFill>
        <p:spPr>
          <a:xfrm>
            <a:off x="1689195" y="1183386"/>
            <a:ext cx="2796308" cy="4194462"/>
          </a:xfrm>
          <a:prstGeom prst="rect">
            <a:avLst/>
          </a:prstGeom>
        </p:spPr>
      </p:pic>
    </p:spTree>
    <p:extLst>
      <p:ext uri="{BB962C8B-B14F-4D97-AF65-F5344CB8AC3E}">
        <p14:creationId xmlns:p14="http://schemas.microsoft.com/office/powerpoint/2010/main" val="4002956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D7DCB0-B855-7D4C-C166-A5FB091BE29A}"/>
            </a:ext>
          </a:extLst>
        </p:cNvPr>
        <p:cNvGrpSpPr/>
        <p:nvPr/>
      </p:nvGrpSpPr>
      <p:grpSpPr>
        <a:xfrm>
          <a:off x="0" y="0"/>
          <a:ext cx="0" cy="0"/>
          <a:chOff x="0" y="0"/>
          <a:chExt cx="0" cy="0"/>
        </a:xfrm>
      </p:grpSpPr>
      <p:pic>
        <p:nvPicPr>
          <p:cNvPr id="6" name="Picture 5" descr="Generated image 1">
            <a:extLst>
              <a:ext uri="{FF2B5EF4-FFF2-40B4-BE49-F238E27FC236}">
                <a16:creationId xmlns:a16="http://schemas.microsoft.com/office/drawing/2014/main" id="{DB8CEE96-8D5A-3BE9-5693-1D4326F0DA31}"/>
              </a:ext>
            </a:extLst>
          </p:cNvPr>
          <p:cNvPicPr>
            <a:picLocks noChangeAspect="1"/>
          </p:cNvPicPr>
          <p:nvPr/>
        </p:nvPicPr>
        <p:blipFill>
          <a:blip r:embed="rId2"/>
          <a:stretch>
            <a:fillRect/>
          </a:stretch>
        </p:blipFill>
        <p:spPr>
          <a:xfrm>
            <a:off x="643467" y="1384300"/>
            <a:ext cx="10905066" cy="4089399"/>
          </a:xfrm>
          <a:prstGeom prst="rect">
            <a:avLst/>
          </a:prstGeom>
        </p:spPr>
      </p:pic>
      <p:pic>
        <p:nvPicPr>
          <p:cNvPr id="7" name="Picture 6">
            <a:extLst>
              <a:ext uri="{FF2B5EF4-FFF2-40B4-BE49-F238E27FC236}">
                <a16:creationId xmlns:a16="http://schemas.microsoft.com/office/drawing/2014/main" id="{79EE3EB1-AA76-EEA8-A390-64157436EEC8}"/>
              </a:ext>
            </a:extLst>
          </p:cNvPr>
          <p:cNvPicPr>
            <a:picLocks noChangeAspect="1"/>
          </p:cNvPicPr>
          <p:nvPr/>
        </p:nvPicPr>
        <p:blipFill>
          <a:blip r:embed="rId3"/>
          <a:stretch>
            <a:fillRect/>
          </a:stretch>
        </p:blipFill>
        <p:spPr>
          <a:xfrm>
            <a:off x="132864" y="6091848"/>
            <a:ext cx="1021206" cy="519352"/>
          </a:xfrm>
          <a:prstGeom prst="rect">
            <a:avLst/>
          </a:prstGeom>
          <a:solidFill>
            <a:schemeClr val="bg1"/>
          </a:solidFill>
        </p:spPr>
      </p:pic>
      <p:pic>
        <p:nvPicPr>
          <p:cNvPr id="8" name="Picture 7">
            <a:extLst>
              <a:ext uri="{FF2B5EF4-FFF2-40B4-BE49-F238E27FC236}">
                <a16:creationId xmlns:a16="http://schemas.microsoft.com/office/drawing/2014/main" id="{A887FA3D-01AF-749A-40D8-0036BDD72B78}"/>
              </a:ext>
            </a:extLst>
          </p:cNvPr>
          <p:cNvPicPr>
            <a:picLocks noChangeAspect="1"/>
          </p:cNvPicPr>
          <p:nvPr/>
        </p:nvPicPr>
        <p:blipFill>
          <a:blip r:embed="rId4"/>
          <a:stretch>
            <a:fillRect/>
          </a:stretch>
        </p:blipFill>
        <p:spPr>
          <a:xfrm>
            <a:off x="10344840" y="0"/>
            <a:ext cx="1173201" cy="1272746"/>
          </a:xfrm>
          <a:prstGeom prst="rect">
            <a:avLst/>
          </a:prstGeom>
        </p:spPr>
      </p:pic>
      <p:pic>
        <p:nvPicPr>
          <p:cNvPr id="9" name="Picture 8">
            <a:extLst>
              <a:ext uri="{FF2B5EF4-FFF2-40B4-BE49-F238E27FC236}">
                <a16:creationId xmlns:a16="http://schemas.microsoft.com/office/drawing/2014/main" id="{51E93B2B-B0C0-B84C-474C-AC5127A3CCB0}"/>
              </a:ext>
            </a:extLst>
          </p:cNvPr>
          <p:cNvPicPr>
            <a:picLocks noChangeAspect="1"/>
          </p:cNvPicPr>
          <p:nvPr/>
        </p:nvPicPr>
        <p:blipFill>
          <a:blip r:embed="rId5"/>
          <a:stretch>
            <a:fillRect/>
          </a:stretch>
        </p:blipFill>
        <p:spPr>
          <a:xfrm>
            <a:off x="0" y="6716806"/>
            <a:ext cx="12191999" cy="141194"/>
          </a:xfrm>
          <a:prstGeom prst="rect">
            <a:avLst/>
          </a:prstGeom>
        </p:spPr>
      </p:pic>
    </p:spTree>
    <p:extLst>
      <p:ext uri="{BB962C8B-B14F-4D97-AF65-F5344CB8AC3E}">
        <p14:creationId xmlns:p14="http://schemas.microsoft.com/office/powerpoint/2010/main" val="1715610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enerated image 1">
            <a:extLst>
              <a:ext uri="{FF2B5EF4-FFF2-40B4-BE49-F238E27FC236}">
                <a16:creationId xmlns:a16="http://schemas.microsoft.com/office/drawing/2014/main" id="{6AEC33E7-34C1-85D2-32F0-0DDBE45C58E8}"/>
              </a:ext>
            </a:extLst>
          </p:cNvPr>
          <p:cNvPicPr>
            <a:picLocks noChangeAspect="1"/>
          </p:cNvPicPr>
          <p:nvPr/>
        </p:nvPicPr>
        <p:blipFill>
          <a:blip r:embed="rId3"/>
          <a:stretch>
            <a:fillRect/>
          </a:stretch>
        </p:blipFill>
        <p:spPr>
          <a:xfrm>
            <a:off x="1260559" y="867726"/>
            <a:ext cx="9670881" cy="5436978"/>
          </a:xfrm>
          <a:prstGeom prst="rect">
            <a:avLst/>
          </a:prstGeom>
        </p:spPr>
      </p:pic>
      <p:pic>
        <p:nvPicPr>
          <p:cNvPr id="5" name="Picture 4">
            <a:extLst>
              <a:ext uri="{FF2B5EF4-FFF2-40B4-BE49-F238E27FC236}">
                <a16:creationId xmlns:a16="http://schemas.microsoft.com/office/drawing/2014/main" id="{BCA58B64-A9A6-234E-BD50-808A69742ED5}"/>
              </a:ext>
            </a:extLst>
          </p:cNvPr>
          <p:cNvPicPr>
            <a:picLocks noChangeAspect="1"/>
          </p:cNvPicPr>
          <p:nvPr/>
        </p:nvPicPr>
        <p:blipFill>
          <a:blip r:embed="rId4"/>
          <a:stretch>
            <a:fillRect/>
          </a:stretch>
        </p:blipFill>
        <p:spPr>
          <a:xfrm>
            <a:off x="10344840" y="0"/>
            <a:ext cx="1173201" cy="1272746"/>
          </a:xfrm>
          <a:prstGeom prst="rect">
            <a:avLst/>
          </a:prstGeom>
        </p:spPr>
      </p:pic>
      <p:pic>
        <p:nvPicPr>
          <p:cNvPr id="15" name="Picture 14">
            <a:extLst>
              <a:ext uri="{FF2B5EF4-FFF2-40B4-BE49-F238E27FC236}">
                <a16:creationId xmlns:a16="http://schemas.microsoft.com/office/drawing/2014/main" id="{B22B3A7D-2074-FB48-8AD9-C84CCB5E145E}"/>
              </a:ext>
            </a:extLst>
          </p:cNvPr>
          <p:cNvPicPr>
            <a:picLocks noChangeAspect="1"/>
          </p:cNvPicPr>
          <p:nvPr/>
        </p:nvPicPr>
        <p:blipFill>
          <a:blip r:embed="rId5"/>
          <a:stretch>
            <a:fillRect/>
          </a:stretch>
        </p:blipFill>
        <p:spPr>
          <a:xfrm>
            <a:off x="0" y="6716806"/>
            <a:ext cx="12191999" cy="141194"/>
          </a:xfrm>
          <a:prstGeom prst="rect">
            <a:avLst/>
          </a:prstGeom>
        </p:spPr>
      </p:pic>
      <p:pic>
        <p:nvPicPr>
          <p:cNvPr id="17" name="Picture 16">
            <a:extLst>
              <a:ext uri="{FF2B5EF4-FFF2-40B4-BE49-F238E27FC236}">
                <a16:creationId xmlns:a16="http://schemas.microsoft.com/office/drawing/2014/main" id="{E56B10AF-D426-E105-FD99-0AC2CE85B640}"/>
              </a:ext>
            </a:extLst>
          </p:cNvPr>
          <p:cNvPicPr>
            <a:picLocks noChangeAspect="1"/>
          </p:cNvPicPr>
          <p:nvPr/>
        </p:nvPicPr>
        <p:blipFill>
          <a:blip r:embed="rId6"/>
          <a:stretch>
            <a:fillRect/>
          </a:stretch>
        </p:blipFill>
        <p:spPr>
          <a:xfrm>
            <a:off x="132864" y="6091848"/>
            <a:ext cx="1021206" cy="519352"/>
          </a:xfrm>
          <a:prstGeom prst="rect">
            <a:avLst/>
          </a:prstGeom>
          <a:solidFill>
            <a:schemeClr val="bg1"/>
          </a:solidFill>
        </p:spPr>
      </p:pic>
    </p:spTree>
    <p:extLst>
      <p:ext uri="{BB962C8B-B14F-4D97-AF65-F5344CB8AC3E}">
        <p14:creationId xmlns:p14="http://schemas.microsoft.com/office/powerpoint/2010/main" val="3293341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16238-48B2-024D-AF59-DEFCE39952A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D412AC0-B5DD-FB4D-A3A1-15DFA0247399}"/>
              </a:ext>
            </a:extLst>
          </p:cNvPr>
          <p:cNvSpPr>
            <a:spLocks noGrp="1"/>
          </p:cNvSpPr>
          <p:nvPr>
            <p:ph idx="1"/>
          </p:nvPr>
        </p:nvSpPr>
        <p:spPr/>
        <p:txBody>
          <a:bodyPr/>
          <a:lstStyle/>
          <a:p>
            <a:endParaRPr lang="en-US"/>
          </a:p>
        </p:txBody>
      </p:sp>
      <p:pic>
        <p:nvPicPr>
          <p:cNvPr id="4" name="Picture 3" descr="Graphical user interface&#10;&#10;Description automatically generated">
            <a:extLst>
              <a:ext uri="{FF2B5EF4-FFF2-40B4-BE49-F238E27FC236}">
                <a16:creationId xmlns:a16="http://schemas.microsoft.com/office/drawing/2014/main" id="{4DB77C00-42FE-3A4B-9F6F-E0342144033F}"/>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909752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B800A-E07B-E9EE-39A7-A552A0C350A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8203431-CB10-4263-7CE2-9022B014092B}"/>
              </a:ext>
            </a:extLst>
          </p:cNvPr>
          <p:cNvPicPr>
            <a:picLocks noChangeAspect="1"/>
          </p:cNvPicPr>
          <p:nvPr/>
        </p:nvPicPr>
        <p:blipFill>
          <a:blip r:embed="rId2"/>
          <a:stretch>
            <a:fillRect/>
          </a:stretch>
        </p:blipFill>
        <p:spPr>
          <a:xfrm>
            <a:off x="10344840" y="0"/>
            <a:ext cx="1173201" cy="1272746"/>
          </a:xfrm>
          <a:prstGeom prst="rect">
            <a:avLst/>
          </a:prstGeom>
        </p:spPr>
      </p:pic>
      <p:pic>
        <p:nvPicPr>
          <p:cNvPr id="7" name="Picture 6">
            <a:extLst>
              <a:ext uri="{FF2B5EF4-FFF2-40B4-BE49-F238E27FC236}">
                <a16:creationId xmlns:a16="http://schemas.microsoft.com/office/drawing/2014/main" id="{ED964BF8-A0F0-5D9B-926B-663F1D13F53F}"/>
              </a:ext>
            </a:extLst>
          </p:cNvPr>
          <p:cNvPicPr>
            <a:picLocks noChangeAspect="1"/>
          </p:cNvPicPr>
          <p:nvPr/>
        </p:nvPicPr>
        <p:blipFill>
          <a:blip r:embed="rId3"/>
          <a:stretch>
            <a:fillRect/>
          </a:stretch>
        </p:blipFill>
        <p:spPr>
          <a:xfrm>
            <a:off x="0" y="6716806"/>
            <a:ext cx="12191999" cy="141194"/>
          </a:xfrm>
          <a:prstGeom prst="rect">
            <a:avLst/>
          </a:prstGeom>
        </p:spPr>
      </p:pic>
      <p:pic>
        <p:nvPicPr>
          <p:cNvPr id="2" name="Picture 1">
            <a:extLst>
              <a:ext uri="{FF2B5EF4-FFF2-40B4-BE49-F238E27FC236}">
                <a16:creationId xmlns:a16="http://schemas.microsoft.com/office/drawing/2014/main" id="{386B115A-6FDB-EC7C-EBD6-0E30C7A60982}"/>
              </a:ext>
            </a:extLst>
          </p:cNvPr>
          <p:cNvPicPr>
            <a:picLocks noChangeAspect="1"/>
          </p:cNvPicPr>
          <p:nvPr/>
        </p:nvPicPr>
        <p:blipFill>
          <a:blip r:embed="rId4"/>
          <a:stretch>
            <a:fillRect/>
          </a:stretch>
        </p:blipFill>
        <p:spPr>
          <a:xfrm>
            <a:off x="514074" y="5955593"/>
            <a:ext cx="880616" cy="484834"/>
          </a:xfrm>
          <a:prstGeom prst="rect">
            <a:avLst/>
          </a:prstGeom>
        </p:spPr>
      </p:pic>
      <p:pic>
        <p:nvPicPr>
          <p:cNvPr id="4" name="Picture 3" descr="Generated image 1">
            <a:extLst>
              <a:ext uri="{FF2B5EF4-FFF2-40B4-BE49-F238E27FC236}">
                <a16:creationId xmlns:a16="http://schemas.microsoft.com/office/drawing/2014/main" id="{2DF6F02F-111B-37DA-C86F-D32B1FDB9D75}"/>
              </a:ext>
            </a:extLst>
          </p:cNvPr>
          <p:cNvPicPr>
            <a:picLocks noChangeAspect="1"/>
          </p:cNvPicPr>
          <p:nvPr/>
        </p:nvPicPr>
        <p:blipFill>
          <a:blip r:embed="rId5"/>
          <a:stretch>
            <a:fillRect/>
          </a:stretch>
        </p:blipFill>
        <p:spPr>
          <a:xfrm>
            <a:off x="1771650" y="546691"/>
            <a:ext cx="8195045" cy="5463363"/>
          </a:xfrm>
          <a:prstGeom prst="rect">
            <a:avLst/>
          </a:prstGeom>
        </p:spPr>
      </p:pic>
    </p:spTree>
    <p:extLst>
      <p:ext uri="{BB962C8B-B14F-4D97-AF65-F5344CB8AC3E}">
        <p14:creationId xmlns:p14="http://schemas.microsoft.com/office/powerpoint/2010/main" val="3593657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985A8-1775-65E7-3340-503A68D3D036}"/>
            </a:ext>
          </a:extLst>
        </p:cNvPr>
        <p:cNvGrpSpPr/>
        <p:nvPr/>
      </p:nvGrpSpPr>
      <p:grpSpPr>
        <a:xfrm>
          <a:off x="0" y="0"/>
          <a:ext cx="0" cy="0"/>
          <a:chOff x="0" y="0"/>
          <a:chExt cx="0" cy="0"/>
        </a:xfrm>
      </p:grpSpPr>
      <p:pic>
        <p:nvPicPr>
          <p:cNvPr id="6" name="Picture 5" descr="Generated image 1">
            <a:extLst>
              <a:ext uri="{FF2B5EF4-FFF2-40B4-BE49-F238E27FC236}">
                <a16:creationId xmlns:a16="http://schemas.microsoft.com/office/drawing/2014/main" id="{309A3810-6F8B-93B1-50B5-BD790E1DA433}"/>
              </a:ext>
            </a:extLst>
          </p:cNvPr>
          <p:cNvPicPr>
            <a:picLocks noChangeAspect="1"/>
          </p:cNvPicPr>
          <p:nvPr/>
        </p:nvPicPr>
        <p:blipFill>
          <a:blip r:embed="rId2"/>
          <a:stretch>
            <a:fillRect/>
          </a:stretch>
        </p:blipFill>
        <p:spPr>
          <a:xfrm>
            <a:off x="1104900" y="971126"/>
            <a:ext cx="9445698" cy="5310380"/>
          </a:xfrm>
          <a:prstGeom prst="rect">
            <a:avLst/>
          </a:prstGeom>
        </p:spPr>
      </p:pic>
      <p:pic>
        <p:nvPicPr>
          <p:cNvPr id="7" name="Picture 6">
            <a:extLst>
              <a:ext uri="{FF2B5EF4-FFF2-40B4-BE49-F238E27FC236}">
                <a16:creationId xmlns:a16="http://schemas.microsoft.com/office/drawing/2014/main" id="{1F414613-3FE4-E315-851E-DA37112D3B1D}"/>
              </a:ext>
            </a:extLst>
          </p:cNvPr>
          <p:cNvPicPr>
            <a:picLocks noChangeAspect="1"/>
          </p:cNvPicPr>
          <p:nvPr/>
        </p:nvPicPr>
        <p:blipFill>
          <a:blip r:embed="rId3"/>
          <a:stretch>
            <a:fillRect/>
          </a:stretch>
        </p:blipFill>
        <p:spPr>
          <a:xfrm>
            <a:off x="0" y="6716806"/>
            <a:ext cx="12191999" cy="141194"/>
          </a:xfrm>
          <a:prstGeom prst="rect">
            <a:avLst/>
          </a:prstGeom>
        </p:spPr>
      </p:pic>
      <p:pic>
        <p:nvPicPr>
          <p:cNvPr id="2" name="Picture 1">
            <a:extLst>
              <a:ext uri="{FF2B5EF4-FFF2-40B4-BE49-F238E27FC236}">
                <a16:creationId xmlns:a16="http://schemas.microsoft.com/office/drawing/2014/main" id="{D142DCC6-2CE4-C844-A9FB-6A947B5BFDA2}"/>
              </a:ext>
            </a:extLst>
          </p:cNvPr>
          <p:cNvPicPr>
            <a:picLocks noChangeAspect="1"/>
          </p:cNvPicPr>
          <p:nvPr/>
        </p:nvPicPr>
        <p:blipFill>
          <a:blip r:embed="rId4"/>
          <a:stretch>
            <a:fillRect/>
          </a:stretch>
        </p:blipFill>
        <p:spPr>
          <a:xfrm>
            <a:off x="514074" y="5955593"/>
            <a:ext cx="880616" cy="484834"/>
          </a:xfrm>
          <a:prstGeom prst="rect">
            <a:avLst/>
          </a:prstGeom>
        </p:spPr>
      </p:pic>
      <p:pic>
        <p:nvPicPr>
          <p:cNvPr id="5" name="Picture 4">
            <a:extLst>
              <a:ext uri="{FF2B5EF4-FFF2-40B4-BE49-F238E27FC236}">
                <a16:creationId xmlns:a16="http://schemas.microsoft.com/office/drawing/2014/main" id="{0288D3BE-40B7-CE82-AEFE-779F607689C4}"/>
              </a:ext>
            </a:extLst>
          </p:cNvPr>
          <p:cNvPicPr>
            <a:picLocks noChangeAspect="1"/>
          </p:cNvPicPr>
          <p:nvPr/>
        </p:nvPicPr>
        <p:blipFill>
          <a:blip r:embed="rId5"/>
          <a:stretch>
            <a:fillRect/>
          </a:stretch>
        </p:blipFill>
        <p:spPr>
          <a:xfrm>
            <a:off x="10344840" y="0"/>
            <a:ext cx="1173201" cy="1272746"/>
          </a:xfrm>
          <a:prstGeom prst="rect">
            <a:avLst/>
          </a:prstGeom>
        </p:spPr>
      </p:pic>
    </p:spTree>
    <p:extLst>
      <p:ext uri="{BB962C8B-B14F-4D97-AF65-F5344CB8AC3E}">
        <p14:creationId xmlns:p14="http://schemas.microsoft.com/office/powerpoint/2010/main" val="3240427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2DF4A0A-B746-F44F-A7F3-91639510AC85}"/>
              </a:ext>
            </a:extLst>
          </p:cNvPr>
          <p:cNvPicPr>
            <a:picLocks noChangeAspect="1"/>
          </p:cNvPicPr>
          <p:nvPr/>
        </p:nvPicPr>
        <p:blipFill>
          <a:blip r:embed="rId2"/>
          <a:stretch>
            <a:fillRect/>
          </a:stretch>
        </p:blipFill>
        <p:spPr>
          <a:xfrm>
            <a:off x="10344840" y="0"/>
            <a:ext cx="1173201" cy="1272746"/>
          </a:xfrm>
          <a:prstGeom prst="rect">
            <a:avLst/>
          </a:prstGeom>
        </p:spPr>
      </p:pic>
      <p:pic>
        <p:nvPicPr>
          <p:cNvPr id="7" name="Picture 6">
            <a:extLst>
              <a:ext uri="{FF2B5EF4-FFF2-40B4-BE49-F238E27FC236}">
                <a16:creationId xmlns:a16="http://schemas.microsoft.com/office/drawing/2014/main" id="{66B74112-6340-CC41-A09B-778A01596585}"/>
              </a:ext>
            </a:extLst>
          </p:cNvPr>
          <p:cNvPicPr>
            <a:picLocks noChangeAspect="1"/>
          </p:cNvPicPr>
          <p:nvPr/>
        </p:nvPicPr>
        <p:blipFill>
          <a:blip r:embed="rId3"/>
          <a:stretch>
            <a:fillRect/>
          </a:stretch>
        </p:blipFill>
        <p:spPr>
          <a:xfrm>
            <a:off x="0" y="6716806"/>
            <a:ext cx="12191999" cy="141194"/>
          </a:xfrm>
          <a:prstGeom prst="rect">
            <a:avLst/>
          </a:prstGeom>
        </p:spPr>
      </p:pic>
      <p:sp>
        <p:nvSpPr>
          <p:cNvPr id="11" name="TextBox 10">
            <a:extLst>
              <a:ext uri="{FF2B5EF4-FFF2-40B4-BE49-F238E27FC236}">
                <a16:creationId xmlns:a16="http://schemas.microsoft.com/office/drawing/2014/main" id="{31AB67B9-74B4-664A-B49A-0A81B39938F5}"/>
              </a:ext>
            </a:extLst>
          </p:cNvPr>
          <p:cNvSpPr txBox="1"/>
          <p:nvPr/>
        </p:nvSpPr>
        <p:spPr>
          <a:xfrm>
            <a:off x="752237" y="2743403"/>
            <a:ext cx="2210419" cy="2862322"/>
          </a:xfrm>
          <a:prstGeom prst="rect">
            <a:avLst/>
          </a:prstGeom>
          <a:noFill/>
        </p:spPr>
        <p:txBody>
          <a:bodyPr wrap="square" rtlCol="0">
            <a:spAutoFit/>
          </a:bodyPr>
          <a:lstStyle/>
          <a:p>
            <a:r>
              <a:rPr lang="en-GB" sz="1700" b="1" dirty="0">
                <a:solidFill>
                  <a:schemeClr val="bg1"/>
                </a:solidFill>
              </a:rPr>
              <a:t>Why can’t the doctors </a:t>
            </a:r>
            <a:br>
              <a:rPr lang="en-GB" sz="1700" b="1" dirty="0">
                <a:solidFill>
                  <a:schemeClr val="bg1"/>
                </a:solidFill>
              </a:rPr>
            </a:br>
            <a:r>
              <a:rPr lang="en-GB" sz="1700" b="1" dirty="0">
                <a:solidFill>
                  <a:schemeClr val="bg1"/>
                </a:solidFill>
              </a:rPr>
              <a:t>make mum better?</a:t>
            </a:r>
          </a:p>
          <a:p>
            <a:endParaRPr lang="en-GB" sz="1600" b="1" dirty="0">
              <a:solidFill>
                <a:schemeClr val="bg1"/>
              </a:solidFill>
            </a:endParaRPr>
          </a:p>
          <a:p>
            <a:r>
              <a:rPr lang="en-GB" sz="1600" dirty="0">
                <a:solidFill>
                  <a:schemeClr val="bg1"/>
                </a:solidFill>
              </a:rPr>
              <a:t>‘ The doctors and nurses are doing all they can to help mum, but the cancer is still there. The doctors and nurses will make sure mum is well looked after’</a:t>
            </a:r>
          </a:p>
          <a:p>
            <a:endParaRPr lang="en-GB" dirty="0">
              <a:solidFill>
                <a:schemeClr val="bg1"/>
              </a:solidFill>
            </a:endParaRPr>
          </a:p>
        </p:txBody>
      </p:sp>
      <p:pic>
        <p:nvPicPr>
          <p:cNvPr id="2" name="Picture 1">
            <a:extLst>
              <a:ext uri="{FF2B5EF4-FFF2-40B4-BE49-F238E27FC236}">
                <a16:creationId xmlns:a16="http://schemas.microsoft.com/office/drawing/2014/main" id="{2FCE33C6-A7D9-7A3D-C289-36E1FA44EA0D}"/>
              </a:ext>
            </a:extLst>
          </p:cNvPr>
          <p:cNvPicPr>
            <a:picLocks noChangeAspect="1"/>
          </p:cNvPicPr>
          <p:nvPr/>
        </p:nvPicPr>
        <p:blipFill>
          <a:blip r:embed="rId4"/>
          <a:stretch>
            <a:fillRect/>
          </a:stretch>
        </p:blipFill>
        <p:spPr>
          <a:xfrm>
            <a:off x="514074" y="5955593"/>
            <a:ext cx="880616" cy="484834"/>
          </a:xfrm>
          <a:prstGeom prst="rect">
            <a:avLst/>
          </a:prstGeom>
        </p:spPr>
      </p:pic>
      <p:pic>
        <p:nvPicPr>
          <p:cNvPr id="3" name="Picture 2">
            <a:extLst>
              <a:ext uri="{FF2B5EF4-FFF2-40B4-BE49-F238E27FC236}">
                <a16:creationId xmlns:a16="http://schemas.microsoft.com/office/drawing/2014/main" id="{8E4D150E-0F0B-A120-999D-D2612E596B72}"/>
              </a:ext>
            </a:extLst>
          </p:cNvPr>
          <p:cNvPicPr>
            <a:picLocks noChangeAspect="1"/>
          </p:cNvPicPr>
          <p:nvPr/>
        </p:nvPicPr>
        <p:blipFill>
          <a:blip r:embed="rId5"/>
          <a:srcRect l="32353" t="10793" r="33660" b="15051"/>
          <a:stretch/>
        </p:blipFill>
        <p:spPr>
          <a:xfrm>
            <a:off x="1604979" y="1488579"/>
            <a:ext cx="3022439" cy="4126701"/>
          </a:xfrm>
          <a:prstGeom prst="rect">
            <a:avLst/>
          </a:prstGeom>
        </p:spPr>
      </p:pic>
      <p:pic>
        <p:nvPicPr>
          <p:cNvPr id="6" name="Picture 5">
            <a:extLst>
              <a:ext uri="{FF2B5EF4-FFF2-40B4-BE49-F238E27FC236}">
                <a16:creationId xmlns:a16="http://schemas.microsoft.com/office/drawing/2014/main" id="{1FE14C0D-FA5E-BCA6-B688-92E17E99EF1C}"/>
              </a:ext>
            </a:extLst>
          </p:cNvPr>
          <p:cNvPicPr>
            <a:picLocks noChangeAspect="1"/>
          </p:cNvPicPr>
          <p:nvPr/>
        </p:nvPicPr>
        <p:blipFill>
          <a:blip r:embed="rId6"/>
          <a:srcRect l="3120" t="11589" r="20232" b="7734"/>
          <a:stretch>
            <a:fillRect/>
          </a:stretch>
        </p:blipFill>
        <p:spPr>
          <a:xfrm>
            <a:off x="5223163" y="1488580"/>
            <a:ext cx="5997160" cy="4058270"/>
          </a:xfrm>
          <a:prstGeom prst="rect">
            <a:avLst/>
          </a:prstGeom>
        </p:spPr>
      </p:pic>
      <p:sp>
        <p:nvSpPr>
          <p:cNvPr id="8" name="TextBox 7">
            <a:extLst>
              <a:ext uri="{FF2B5EF4-FFF2-40B4-BE49-F238E27FC236}">
                <a16:creationId xmlns:a16="http://schemas.microsoft.com/office/drawing/2014/main" id="{3F9C1C5A-9124-751A-B705-F160729DE80E}"/>
              </a:ext>
            </a:extLst>
          </p:cNvPr>
          <p:cNvSpPr txBox="1"/>
          <p:nvPr/>
        </p:nvSpPr>
        <p:spPr>
          <a:xfrm>
            <a:off x="5234335" y="5614872"/>
            <a:ext cx="6303108" cy="923330"/>
          </a:xfrm>
          <a:prstGeom prst="rect">
            <a:avLst/>
          </a:prstGeom>
          <a:noFill/>
        </p:spPr>
        <p:txBody>
          <a:bodyPr wrap="square">
            <a:spAutoFit/>
          </a:bodyPr>
          <a:lstStyle/>
          <a:p>
            <a:pPr algn="ctr"/>
            <a:r>
              <a:rPr lang="en-US" dirty="0">
                <a:solidFill>
                  <a:srgbClr val="7030A0"/>
                </a:solidFill>
                <a:latin typeface="Arial" panose="020B0604020202020204" pitchFamily="34" charset="0"/>
                <a:cs typeface="Arial" panose="020B0604020202020204" pitchFamily="34" charset="0"/>
              </a:rPr>
              <a:t>https://</a:t>
            </a:r>
            <a:r>
              <a:rPr lang="en-US" dirty="0" err="1">
                <a:solidFill>
                  <a:srgbClr val="7030A0"/>
                </a:solidFill>
                <a:latin typeface="Arial" panose="020B0604020202020204" pitchFamily="34" charset="0"/>
                <a:cs typeface="Arial" panose="020B0604020202020204" pitchFamily="34" charset="0"/>
              </a:rPr>
              <a:t>www.mariecurie.org.uk</a:t>
            </a:r>
            <a:r>
              <a:rPr lang="en-US" dirty="0">
                <a:solidFill>
                  <a:srgbClr val="7030A0"/>
                </a:solidFill>
                <a:latin typeface="Arial" panose="020B0604020202020204" pitchFamily="34" charset="0"/>
                <a:cs typeface="Arial" panose="020B0604020202020204" pitchFamily="34" charset="0"/>
              </a:rPr>
              <a:t>/professionals/palliative-care-knowledge-zone/parent-talking-to-their-children-about-their-health</a:t>
            </a:r>
          </a:p>
        </p:txBody>
      </p:sp>
    </p:spTree>
    <p:extLst>
      <p:ext uri="{BB962C8B-B14F-4D97-AF65-F5344CB8AC3E}">
        <p14:creationId xmlns:p14="http://schemas.microsoft.com/office/powerpoint/2010/main" val="2778178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clothing, blue, skirt&#10;&#10;Description automatically generated">
            <a:extLst>
              <a:ext uri="{FF2B5EF4-FFF2-40B4-BE49-F238E27FC236}">
                <a16:creationId xmlns:a16="http://schemas.microsoft.com/office/drawing/2014/main" id="{91528C95-1E02-A047-935B-7655A0F99D10}"/>
              </a:ext>
            </a:extLst>
          </p:cNvPr>
          <p:cNvPicPr>
            <a:picLocks noChangeAspect="1"/>
          </p:cNvPicPr>
          <p:nvPr/>
        </p:nvPicPr>
        <p:blipFill>
          <a:blip r:embed="rId2"/>
          <a:stretch>
            <a:fillRect/>
          </a:stretch>
        </p:blipFill>
        <p:spPr>
          <a:xfrm>
            <a:off x="1077074" y="0"/>
            <a:ext cx="11114925" cy="5827242"/>
          </a:xfrm>
          <a:prstGeom prst="rect">
            <a:avLst/>
          </a:prstGeom>
        </p:spPr>
      </p:pic>
      <p:sp>
        <p:nvSpPr>
          <p:cNvPr id="6" name="Rectangle 5">
            <a:extLst>
              <a:ext uri="{FF2B5EF4-FFF2-40B4-BE49-F238E27FC236}">
                <a16:creationId xmlns:a16="http://schemas.microsoft.com/office/drawing/2014/main" id="{ED2840C8-46A8-3249-BB77-D2BE676DD73F}"/>
              </a:ext>
            </a:extLst>
          </p:cNvPr>
          <p:cNvSpPr/>
          <p:nvPr/>
        </p:nvSpPr>
        <p:spPr>
          <a:xfrm>
            <a:off x="0" y="0"/>
            <a:ext cx="3467100" cy="5966942"/>
          </a:xfrm>
          <a:prstGeom prst="rect">
            <a:avLst/>
          </a:prstGeom>
          <a:solidFill>
            <a:srgbClr val="702F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C04040A-54F4-A94F-A650-F3E6406E3675}"/>
              </a:ext>
            </a:extLst>
          </p:cNvPr>
          <p:cNvSpPr/>
          <p:nvPr/>
        </p:nvSpPr>
        <p:spPr>
          <a:xfrm>
            <a:off x="0" y="5585254"/>
            <a:ext cx="12192000" cy="12727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B5CFB5F3-6BAC-074D-A0B1-5462B65E878D}"/>
              </a:ext>
            </a:extLst>
          </p:cNvPr>
          <p:cNvPicPr>
            <a:picLocks noChangeAspect="1"/>
          </p:cNvPicPr>
          <p:nvPr/>
        </p:nvPicPr>
        <p:blipFill>
          <a:blip r:embed="rId3"/>
          <a:stretch>
            <a:fillRect/>
          </a:stretch>
        </p:blipFill>
        <p:spPr>
          <a:xfrm>
            <a:off x="0" y="6716806"/>
            <a:ext cx="12191999" cy="141194"/>
          </a:xfrm>
          <a:prstGeom prst="rect">
            <a:avLst/>
          </a:prstGeom>
        </p:spPr>
      </p:pic>
      <p:sp>
        <p:nvSpPr>
          <p:cNvPr id="10" name="TextBox 9">
            <a:extLst>
              <a:ext uri="{FF2B5EF4-FFF2-40B4-BE49-F238E27FC236}">
                <a16:creationId xmlns:a16="http://schemas.microsoft.com/office/drawing/2014/main" id="{86AA4817-90E9-EB47-99C7-7A2D0CB55D90}"/>
              </a:ext>
            </a:extLst>
          </p:cNvPr>
          <p:cNvSpPr txBox="1"/>
          <p:nvPr/>
        </p:nvSpPr>
        <p:spPr>
          <a:xfrm>
            <a:off x="469900" y="723028"/>
            <a:ext cx="3721100" cy="3970318"/>
          </a:xfrm>
          <a:prstGeom prst="rect">
            <a:avLst/>
          </a:prstGeom>
          <a:noFill/>
        </p:spPr>
        <p:txBody>
          <a:bodyPr wrap="square" rtlCol="0">
            <a:spAutoFit/>
          </a:bodyPr>
          <a:lstStyle/>
          <a:p>
            <a:r>
              <a:rPr lang="en-US" dirty="0">
                <a:solidFill>
                  <a:schemeClr val="bg1"/>
                </a:solidFill>
              </a:rPr>
              <a:t>Family-</a:t>
            </a:r>
            <a:r>
              <a:rPr lang="en-US" dirty="0" err="1">
                <a:solidFill>
                  <a:schemeClr val="bg1"/>
                </a:solidFill>
              </a:rPr>
              <a:t>centred</a:t>
            </a:r>
            <a:r>
              <a:rPr lang="en-US" dirty="0">
                <a:solidFill>
                  <a:schemeClr val="bg1"/>
                </a:solidFill>
              </a:rPr>
              <a:t> Cancer </a:t>
            </a:r>
            <a:br>
              <a:rPr lang="en-US" dirty="0">
                <a:solidFill>
                  <a:schemeClr val="bg1"/>
                </a:solidFill>
              </a:rPr>
            </a:br>
            <a:r>
              <a:rPr lang="en-US" dirty="0">
                <a:solidFill>
                  <a:schemeClr val="bg1"/>
                </a:solidFill>
              </a:rPr>
              <a:t>Care Conversations: </a:t>
            </a:r>
            <a:br>
              <a:rPr lang="en-US" dirty="0">
                <a:solidFill>
                  <a:schemeClr val="bg1"/>
                </a:solidFill>
              </a:rPr>
            </a:br>
            <a:endParaRPr lang="en-US" dirty="0">
              <a:solidFill>
                <a:schemeClr val="bg1"/>
              </a:solidFill>
            </a:endParaRPr>
          </a:p>
          <a:p>
            <a:r>
              <a:rPr lang="en-US" sz="3600" b="1" dirty="0">
                <a:solidFill>
                  <a:schemeClr val="bg1"/>
                </a:solidFill>
              </a:rPr>
              <a:t>The Talking,</a:t>
            </a:r>
          </a:p>
          <a:p>
            <a:r>
              <a:rPr lang="en-US" sz="3600" b="1" dirty="0">
                <a:solidFill>
                  <a:schemeClr val="bg1"/>
                </a:solidFill>
              </a:rPr>
              <a:t>Telling and</a:t>
            </a:r>
          </a:p>
          <a:p>
            <a:r>
              <a:rPr lang="en-US" sz="3600" b="1" dirty="0">
                <a:solidFill>
                  <a:schemeClr val="bg1"/>
                </a:solidFill>
              </a:rPr>
              <a:t>Sharing</a:t>
            </a:r>
          </a:p>
          <a:p>
            <a:r>
              <a:rPr lang="en-US" sz="3600" b="1" dirty="0">
                <a:solidFill>
                  <a:schemeClr val="bg1"/>
                </a:solidFill>
              </a:rPr>
              <a:t>Framework:</a:t>
            </a:r>
          </a:p>
          <a:p>
            <a:r>
              <a:rPr lang="en-US" sz="3600" b="1" dirty="0">
                <a:solidFill>
                  <a:schemeClr val="bg1"/>
                </a:solidFill>
              </a:rPr>
              <a:t>End of Life</a:t>
            </a:r>
          </a:p>
          <a:p>
            <a:endParaRPr lang="en-US" dirty="0"/>
          </a:p>
        </p:txBody>
      </p:sp>
      <p:sp>
        <p:nvSpPr>
          <p:cNvPr id="11" name="TextBox 10">
            <a:extLst>
              <a:ext uri="{FF2B5EF4-FFF2-40B4-BE49-F238E27FC236}">
                <a16:creationId xmlns:a16="http://schemas.microsoft.com/office/drawing/2014/main" id="{0CBFE476-3C31-B546-AB91-1727CB6D0E65}"/>
              </a:ext>
            </a:extLst>
          </p:cNvPr>
          <p:cNvSpPr txBox="1"/>
          <p:nvPr/>
        </p:nvSpPr>
        <p:spPr>
          <a:xfrm>
            <a:off x="585059" y="5843138"/>
            <a:ext cx="7771541" cy="923330"/>
          </a:xfrm>
          <a:prstGeom prst="rect">
            <a:avLst/>
          </a:prstGeom>
          <a:noFill/>
        </p:spPr>
        <p:txBody>
          <a:bodyPr wrap="square" rtlCol="0">
            <a:spAutoFit/>
          </a:bodyPr>
          <a:lstStyle/>
          <a:p>
            <a:r>
              <a:rPr lang="en-US" dirty="0">
                <a:solidFill>
                  <a:srgbClr val="702F76"/>
                </a:solidFill>
              </a:rPr>
              <a:t>This step-by-step framework is designed to help professionals empower parents on when and how to communicate their poor prognosis with their children</a:t>
            </a:r>
          </a:p>
          <a:p>
            <a:endParaRPr lang="en-US" dirty="0"/>
          </a:p>
        </p:txBody>
      </p:sp>
      <p:pic>
        <p:nvPicPr>
          <p:cNvPr id="12" name="Picture 11">
            <a:extLst>
              <a:ext uri="{FF2B5EF4-FFF2-40B4-BE49-F238E27FC236}">
                <a16:creationId xmlns:a16="http://schemas.microsoft.com/office/drawing/2014/main" id="{2ECA316F-D67E-3B47-A4A2-4852D891FE32}"/>
              </a:ext>
            </a:extLst>
          </p:cNvPr>
          <p:cNvPicPr>
            <a:picLocks noChangeAspect="1"/>
          </p:cNvPicPr>
          <p:nvPr/>
        </p:nvPicPr>
        <p:blipFill>
          <a:blip r:embed="rId4"/>
          <a:stretch>
            <a:fillRect/>
          </a:stretch>
        </p:blipFill>
        <p:spPr>
          <a:xfrm>
            <a:off x="10344840" y="0"/>
            <a:ext cx="1173201" cy="1272746"/>
          </a:xfrm>
          <a:prstGeom prst="rect">
            <a:avLst/>
          </a:prstGeom>
        </p:spPr>
      </p:pic>
    </p:spTree>
    <p:extLst>
      <p:ext uri="{BB962C8B-B14F-4D97-AF65-F5344CB8AC3E}">
        <p14:creationId xmlns:p14="http://schemas.microsoft.com/office/powerpoint/2010/main" val="3073335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3530EBD-C574-1C4B-ABD2-989128D31686}"/>
              </a:ext>
            </a:extLst>
          </p:cNvPr>
          <p:cNvPicPr>
            <a:picLocks noChangeAspect="1"/>
          </p:cNvPicPr>
          <p:nvPr/>
        </p:nvPicPr>
        <p:blipFill>
          <a:blip r:embed="rId2"/>
          <a:stretch>
            <a:fillRect/>
          </a:stretch>
        </p:blipFill>
        <p:spPr>
          <a:xfrm>
            <a:off x="0" y="6716806"/>
            <a:ext cx="12191999" cy="141194"/>
          </a:xfrm>
          <a:prstGeom prst="rect">
            <a:avLst/>
          </a:prstGeom>
        </p:spPr>
      </p:pic>
      <p:sp>
        <p:nvSpPr>
          <p:cNvPr id="7" name="TextBox 6">
            <a:extLst>
              <a:ext uri="{FF2B5EF4-FFF2-40B4-BE49-F238E27FC236}">
                <a16:creationId xmlns:a16="http://schemas.microsoft.com/office/drawing/2014/main" id="{20915699-6F2F-4445-AA46-4D105E2578D0}"/>
              </a:ext>
            </a:extLst>
          </p:cNvPr>
          <p:cNvSpPr txBox="1"/>
          <p:nvPr/>
        </p:nvSpPr>
        <p:spPr>
          <a:xfrm>
            <a:off x="586408" y="477078"/>
            <a:ext cx="6520070" cy="523220"/>
          </a:xfrm>
          <a:prstGeom prst="rect">
            <a:avLst/>
          </a:prstGeom>
          <a:noFill/>
        </p:spPr>
        <p:txBody>
          <a:bodyPr wrap="square" rtlCol="0">
            <a:spAutoFit/>
          </a:bodyPr>
          <a:lstStyle/>
          <a:p>
            <a:r>
              <a:rPr lang="en-US" sz="2800" b="1" dirty="0">
                <a:solidFill>
                  <a:srgbClr val="702F76"/>
                </a:solidFill>
              </a:rPr>
              <a:t>Overview of communication framework</a:t>
            </a:r>
          </a:p>
        </p:txBody>
      </p:sp>
      <p:sp>
        <p:nvSpPr>
          <p:cNvPr id="8" name="TextBox 7">
            <a:extLst>
              <a:ext uri="{FF2B5EF4-FFF2-40B4-BE49-F238E27FC236}">
                <a16:creationId xmlns:a16="http://schemas.microsoft.com/office/drawing/2014/main" id="{A4E4942C-9B65-AC42-8DF0-092E8A3FAC66}"/>
              </a:ext>
            </a:extLst>
          </p:cNvPr>
          <p:cNvSpPr txBox="1"/>
          <p:nvPr/>
        </p:nvSpPr>
        <p:spPr>
          <a:xfrm>
            <a:off x="570650" y="1300469"/>
            <a:ext cx="7100290" cy="369332"/>
          </a:xfrm>
          <a:prstGeom prst="rect">
            <a:avLst/>
          </a:prstGeom>
          <a:noFill/>
        </p:spPr>
        <p:txBody>
          <a:bodyPr wrap="square" rtlCol="0">
            <a:spAutoFit/>
          </a:bodyPr>
          <a:lstStyle/>
          <a:p>
            <a:r>
              <a:rPr lang="en-US" b="1" dirty="0">
                <a:solidFill>
                  <a:srgbClr val="702F76"/>
                </a:solidFill>
              </a:rPr>
              <a:t>There are two steps in the Talking, Telling and Sharing Framework. </a:t>
            </a:r>
          </a:p>
        </p:txBody>
      </p:sp>
      <p:sp>
        <p:nvSpPr>
          <p:cNvPr id="10" name="Rounded Rectangle 9">
            <a:extLst>
              <a:ext uri="{FF2B5EF4-FFF2-40B4-BE49-F238E27FC236}">
                <a16:creationId xmlns:a16="http://schemas.microsoft.com/office/drawing/2014/main" id="{F306C9B8-28E8-D44F-8653-BB812BE67D70}"/>
              </a:ext>
            </a:extLst>
          </p:cNvPr>
          <p:cNvSpPr/>
          <p:nvPr/>
        </p:nvSpPr>
        <p:spPr>
          <a:xfrm>
            <a:off x="673959" y="1979246"/>
            <a:ext cx="1353624" cy="617944"/>
          </a:xfrm>
          <a:prstGeom prst="roundRect">
            <a:avLst/>
          </a:prstGeom>
          <a:solidFill>
            <a:srgbClr val="00A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FE35C39-E0B6-4C4A-861F-9A1D33EAB35C}"/>
              </a:ext>
            </a:extLst>
          </p:cNvPr>
          <p:cNvSpPr txBox="1"/>
          <p:nvPr/>
        </p:nvSpPr>
        <p:spPr>
          <a:xfrm>
            <a:off x="673959" y="2800346"/>
            <a:ext cx="6520070" cy="1200329"/>
          </a:xfrm>
          <a:prstGeom prst="rect">
            <a:avLst/>
          </a:prstGeom>
          <a:noFill/>
        </p:spPr>
        <p:txBody>
          <a:bodyPr wrap="square" rtlCol="0">
            <a:spAutoFit/>
          </a:bodyPr>
          <a:lstStyle/>
          <a:p>
            <a:r>
              <a:rPr lang="en-US" dirty="0">
                <a:solidFill>
                  <a:srgbClr val="009193"/>
                </a:solidFill>
              </a:rPr>
              <a:t>This will help open the conversation with parents to </a:t>
            </a:r>
            <a:br>
              <a:rPr lang="en-US" dirty="0">
                <a:solidFill>
                  <a:srgbClr val="009193"/>
                </a:solidFill>
              </a:rPr>
            </a:br>
            <a:r>
              <a:rPr lang="en-US" dirty="0">
                <a:solidFill>
                  <a:srgbClr val="009193"/>
                </a:solidFill>
              </a:rPr>
              <a:t>assess their attitudes, beliefs and readiness about sharing </a:t>
            </a:r>
            <a:br>
              <a:rPr lang="en-US" dirty="0">
                <a:solidFill>
                  <a:srgbClr val="009193"/>
                </a:solidFill>
              </a:rPr>
            </a:br>
            <a:r>
              <a:rPr lang="en-US" dirty="0">
                <a:solidFill>
                  <a:srgbClr val="009193"/>
                </a:solidFill>
              </a:rPr>
              <a:t>their poor prognosis with the children </a:t>
            </a:r>
          </a:p>
          <a:p>
            <a:endParaRPr lang="en-US" dirty="0"/>
          </a:p>
        </p:txBody>
      </p:sp>
      <p:sp>
        <p:nvSpPr>
          <p:cNvPr id="12" name="Rectangle 11">
            <a:extLst>
              <a:ext uri="{FF2B5EF4-FFF2-40B4-BE49-F238E27FC236}">
                <a16:creationId xmlns:a16="http://schemas.microsoft.com/office/drawing/2014/main" id="{189E3AF4-D11A-8647-958C-52425372EEBB}"/>
              </a:ext>
            </a:extLst>
          </p:cNvPr>
          <p:cNvSpPr/>
          <p:nvPr/>
        </p:nvSpPr>
        <p:spPr>
          <a:xfrm>
            <a:off x="736623" y="2128566"/>
            <a:ext cx="1906928" cy="461665"/>
          </a:xfrm>
          <a:prstGeom prst="rect">
            <a:avLst/>
          </a:prstGeom>
        </p:spPr>
        <p:txBody>
          <a:bodyPr wrap="square">
            <a:spAutoFit/>
          </a:bodyPr>
          <a:lstStyle/>
          <a:p>
            <a:r>
              <a:rPr lang="en-US" sz="2400" b="1" dirty="0">
                <a:solidFill>
                  <a:schemeClr val="bg1"/>
                </a:solidFill>
              </a:rPr>
              <a:t>Step 1</a:t>
            </a:r>
          </a:p>
        </p:txBody>
      </p:sp>
      <p:sp>
        <p:nvSpPr>
          <p:cNvPr id="13" name="Rounded Rectangle 12">
            <a:extLst>
              <a:ext uri="{FF2B5EF4-FFF2-40B4-BE49-F238E27FC236}">
                <a16:creationId xmlns:a16="http://schemas.microsoft.com/office/drawing/2014/main" id="{3BD52F70-3169-BE44-9A3B-A8EF86CE6737}"/>
              </a:ext>
            </a:extLst>
          </p:cNvPr>
          <p:cNvSpPr/>
          <p:nvPr/>
        </p:nvSpPr>
        <p:spPr>
          <a:xfrm>
            <a:off x="673959" y="4294828"/>
            <a:ext cx="1353624" cy="617944"/>
          </a:xfrm>
          <a:prstGeom prst="roundRect">
            <a:avLst/>
          </a:prstGeom>
          <a:solidFill>
            <a:srgbClr val="8EB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406B8E4-76CD-124B-88B8-3117253A2041}"/>
              </a:ext>
            </a:extLst>
          </p:cNvPr>
          <p:cNvSpPr/>
          <p:nvPr/>
        </p:nvSpPr>
        <p:spPr>
          <a:xfrm>
            <a:off x="846211" y="4367641"/>
            <a:ext cx="1906928" cy="461665"/>
          </a:xfrm>
          <a:prstGeom prst="rect">
            <a:avLst/>
          </a:prstGeom>
        </p:spPr>
        <p:txBody>
          <a:bodyPr wrap="square">
            <a:spAutoFit/>
          </a:bodyPr>
          <a:lstStyle/>
          <a:p>
            <a:r>
              <a:rPr lang="en-US" sz="2400" b="1" dirty="0">
                <a:solidFill>
                  <a:schemeClr val="bg1"/>
                </a:solidFill>
              </a:rPr>
              <a:t>Step 2</a:t>
            </a:r>
          </a:p>
        </p:txBody>
      </p:sp>
      <p:sp>
        <p:nvSpPr>
          <p:cNvPr id="15" name="TextBox 14">
            <a:extLst>
              <a:ext uri="{FF2B5EF4-FFF2-40B4-BE49-F238E27FC236}">
                <a16:creationId xmlns:a16="http://schemas.microsoft.com/office/drawing/2014/main" id="{2A03C05D-AE8E-8841-BD6F-0D9E5E85C0A7}"/>
              </a:ext>
            </a:extLst>
          </p:cNvPr>
          <p:cNvSpPr txBox="1"/>
          <p:nvPr/>
        </p:nvSpPr>
        <p:spPr>
          <a:xfrm>
            <a:off x="673959" y="5089832"/>
            <a:ext cx="6520070" cy="1200329"/>
          </a:xfrm>
          <a:prstGeom prst="rect">
            <a:avLst/>
          </a:prstGeom>
          <a:noFill/>
        </p:spPr>
        <p:txBody>
          <a:bodyPr wrap="square" rtlCol="0">
            <a:spAutoFit/>
          </a:bodyPr>
          <a:lstStyle/>
          <a:p>
            <a:r>
              <a:rPr lang="en-US" dirty="0">
                <a:solidFill>
                  <a:srgbClr val="8EBE23"/>
                </a:solidFill>
              </a:rPr>
              <a:t>This will help professionals give guidance to parents on </a:t>
            </a:r>
            <a:br>
              <a:rPr lang="en-US" dirty="0">
                <a:solidFill>
                  <a:srgbClr val="8EBE23"/>
                </a:solidFill>
              </a:rPr>
            </a:br>
            <a:r>
              <a:rPr lang="en-US" dirty="0">
                <a:solidFill>
                  <a:srgbClr val="8EBE23"/>
                </a:solidFill>
              </a:rPr>
              <a:t>when and how to communicate their poor prognosis </a:t>
            </a:r>
            <a:br>
              <a:rPr lang="en-US" dirty="0">
                <a:solidFill>
                  <a:srgbClr val="8EBE23"/>
                </a:solidFill>
              </a:rPr>
            </a:br>
            <a:r>
              <a:rPr lang="en-US" dirty="0">
                <a:solidFill>
                  <a:srgbClr val="8EBE23"/>
                </a:solidFill>
              </a:rPr>
              <a:t>with their children </a:t>
            </a:r>
          </a:p>
          <a:p>
            <a:endParaRPr lang="en-US" dirty="0"/>
          </a:p>
        </p:txBody>
      </p:sp>
      <p:pic>
        <p:nvPicPr>
          <p:cNvPr id="2" name="Picture 1">
            <a:extLst>
              <a:ext uri="{FF2B5EF4-FFF2-40B4-BE49-F238E27FC236}">
                <a16:creationId xmlns:a16="http://schemas.microsoft.com/office/drawing/2014/main" id="{EAA61981-0855-0895-0A40-B418A1CC3E96}"/>
              </a:ext>
            </a:extLst>
          </p:cNvPr>
          <p:cNvPicPr>
            <a:picLocks noChangeAspect="1"/>
          </p:cNvPicPr>
          <p:nvPr/>
        </p:nvPicPr>
        <p:blipFill>
          <a:blip r:embed="rId3"/>
          <a:stretch>
            <a:fillRect/>
          </a:stretch>
        </p:blipFill>
        <p:spPr>
          <a:xfrm>
            <a:off x="514074" y="5955593"/>
            <a:ext cx="880616" cy="484834"/>
          </a:xfrm>
          <a:prstGeom prst="rect">
            <a:avLst/>
          </a:prstGeom>
        </p:spPr>
      </p:pic>
      <p:pic>
        <p:nvPicPr>
          <p:cNvPr id="4" name="Picture 3">
            <a:extLst>
              <a:ext uri="{FF2B5EF4-FFF2-40B4-BE49-F238E27FC236}">
                <a16:creationId xmlns:a16="http://schemas.microsoft.com/office/drawing/2014/main" id="{4885ED52-5A18-B4AE-65BC-ED57D7A708F3}"/>
              </a:ext>
            </a:extLst>
          </p:cNvPr>
          <p:cNvPicPr>
            <a:picLocks noChangeAspect="1"/>
          </p:cNvPicPr>
          <p:nvPr/>
        </p:nvPicPr>
        <p:blipFill>
          <a:blip r:embed="rId4"/>
          <a:stretch>
            <a:fillRect/>
          </a:stretch>
        </p:blipFill>
        <p:spPr>
          <a:xfrm>
            <a:off x="7194029" y="0"/>
            <a:ext cx="4846211" cy="6858000"/>
          </a:xfrm>
          <a:prstGeom prst="rect">
            <a:avLst/>
          </a:prstGeom>
        </p:spPr>
      </p:pic>
    </p:spTree>
    <p:extLst>
      <p:ext uri="{BB962C8B-B14F-4D97-AF65-F5344CB8AC3E}">
        <p14:creationId xmlns:p14="http://schemas.microsoft.com/office/powerpoint/2010/main" val="709974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2CB1C-EE8A-05ED-E8E2-A34BC552150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6A5BB6B-5F96-9FA0-B7BF-DD1F8550FE92}"/>
              </a:ext>
            </a:extLst>
          </p:cNvPr>
          <p:cNvPicPr>
            <a:picLocks noChangeAspect="1"/>
          </p:cNvPicPr>
          <p:nvPr/>
        </p:nvPicPr>
        <p:blipFill>
          <a:blip r:embed="rId2"/>
          <a:stretch>
            <a:fillRect/>
          </a:stretch>
        </p:blipFill>
        <p:spPr>
          <a:xfrm>
            <a:off x="10597088" y="-9466"/>
            <a:ext cx="1173201" cy="1272746"/>
          </a:xfrm>
          <a:prstGeom prst="rect">
            <a:avLst/>
          </a:prstGeom>
        </p:spPr>
      </p:pic>
      <p:pic>
        <p:nvPicPr>
          <p:cNvPr id="5" name="Picture 4">
            <a:extLst>
              <a:ext uri="{FF2B5EF4-FFF2-40B4-BE49-F238E27FC236}">
                <a16:creationId xmlns:a16="http://schemas.microsoft.com/office/drawing/2014/main" id="{90DB2919-1437-1FEC-9D97-D7AA385012B3}"/>
              </a:ext>
            </a:extLst>
          </p:cNvPr>
          <p:cNvPicPr>
            <a:picLocks noChangeAspect="1"/>
          </p:cNvPicPr>
          <p:nvPr/>
        </p:nvPicPr>
        <p:blipFill>
          <a:blip r:embed="rId3"/>
          <a:stretch>
            <a:fillRect/>
          </a:stretch>
        </p:blipFill>
        <p:spPr>
          <a:xfrm>
            <a:off x="0" y="6716806"/>
            <a:ext cx="12191999" cy="141194"/>
          </a:xfrm>
          <a:prstGeom prst="rect">
            <a:avLst/>
          </a:prstGeom>
        </p:spPr>
      </p:pic>
      <p:pic>
        <p:nvPicPr>
          <p:cNvPr id="6" name="Picture 5">
            <a:extLst>
              <a:ext uri="{FF2B5EF4-FFF2-40B4-BE49-F238E27FC236}">
                <a16:creationId xmlns:a16="http://schemas.microsoft.com/office/drawing/2014/main" id="{53168788-2EC6-5037-27E9-AEB84DA565D3}"/>
              </a:ext>
            </a:extLst>
          </p:cNvPr>
          <p:cNvPicPr>
            <a:picLocks noChangeAspect="1"/>
          </p:cNvPicPr>
          <p:nvPr/>
        </p:nvPicPr>
        <p:blipFill>
          <a:blip r:embed="rId4"/>
          <a:stretch>
            <a:fillRect/>
          </a:stretch>
        </p:blipFill>
        <p:spPr>
          <a:xfrm>
            <a:off x="514074" y="5955593"/>
            <a:ext cx="880616" cy="484834"/>
          </a:xfrm>
          <a:prstGeom prst="rect">
            <a:avLst/>
          </a:prstGeom>
        </p:spPr>
      </p:pic>
      <p:sp>
        <p:nvSpPr>
          <p:cNvPr id="8" name="TextBox 7">
            <a:extLst>
              <a:ext uri="{FF2B5EF4-FFF2-40B4-BE49-F238E27FC236}">
                <a16:creationId xmlns:a16="http://schemas.microsoft.com/office/drawing/2014/main" id="{05CCBF4A-F2E7-6312-7E63-4D9A50262D1D}"/>
              </a:ext>
            </a:extLst>
          </p:cNvPr>
          <p:cNvSpPr txBox="1"/>
          <p:nvPr/>
        </p:nvSpPr>
        <p:spPr>
          <a:xfrm>
            <a:off x="1969477" y="1594338"/>
            <a:ext cx="184731" cy="369332"/>
          </a:xfrm>
          <a:prstGeom prst="rect">
            <a:avLst/>
          </a:prstGeom>
          <a:noFill/>
        </p:spPr>
        <p:txBody>
          <a:bodyPr wrap="none" rtlCol="0">
            <a:spAutoFit/>
          </a:bodyPr>
          <a:lstStyle/>
          <a:p>
            <a:endParaRPr lang="en-US" dirty="0"/>
          </a:p>
        </p:txBody>
      </p:sp>
      <p:pic>
        <p:nvPicPr>
          <p:cNvPr id="3" name="Picture 2" descr="Professor Cherith Semple - Professor of Nursing - staff">
            <a:extLst>
              <a:ext uri="{FF2B5EF4-FFF2-40B4-BE49-F238E27FC236}">
                <a16:creationId xmlns:a16="http://schemas.microsoft.com/office/drawing/2014/main" id="{C8CDCBC5-F97B-B984-86F2-E593728BD01A}"/>
              </a:ext>
            </a:extLst>
          </p:cNvPr>
          <p:cNvPicPr>
            <a:picLocks noChangeAspect="1"/>
          </p:cNvPicPr>
          <p:nvPr/>
        </p:nvPicPr>
        <p:blipFill>
          <a:blip r:embed="rId5"/>
          <a:stretch>
            <a:fillRect/>
          </a:stretch>
        </p:blipFill>
        <p:spPr>
          <a:xfrm>
            <a:off x="2699119" y="1426418"/>
            <a:ext cx="6793762" cy="4529175"/>
          </a:xfrm>
          <a:prstGeom prst="rect">
            <a:avLst/>
          </a:prstGeom>
        </p:spPr>
      </p:pic>
      <p:sp>
        <p:nvSpPr>
          <p:cNvPr id="7" name="Title 2">
            <a:extLst>
              <a:ext uri="{FF2B5EF4-FFF2-40B4-BE49-F238E27FC236}">
                <a16:creationId xmlns:a16="http://schemas.microsoft.com/office/drawing/2014/main" id="{77F3B7B6-AC32-EBBC-6841-A4A4A86A9235}"/>
              </a:ext>
            </a:extLst>
          </p:cNvPr>
          <p:cNvSpPr txBox="1">
            <a:spLocks/>
          </p:cNvSpPr>
          <p:nvPr/>
        </p:nvSpPr>
        <p:spPr>
          <a:xfrm>
            <a:off x="421711" y="298886"/>
            <a:ext cx="9547761" cy="48483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3600" b="1" dirty="0">
              <a:solidFill>
                <a:srgbClr val="7030A0"/>
              </a:solidFill>
            </a:endParaRPr>
          </a:p>
          <a:p>
            <a:r>
              <a:rPr lang="en-US" sz="3200" b="1" dirty="0">
                <a:solidFill>
                  <a:srgbClr val="7030A0"/>
                </a:solidFill>
                <a:latin typeface="+mn-lt"/>
              </a:rPr>
              <a:t>The beginning of our collaboration </a:t>
            </a:r>
          </a:p>
        </p:txBody>
      </p:sp>
    </p:spTree>
    <p:extLst>
      <p:ext uri="{BB962C8B-B14F-4D97-AF65-F5344CB8AC3E}">
        <p14:creationId xmlns:p14="http://schemas.microsoft.com/office/powerpoint/2010/main" val="18585068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2" name="Picture 14">
            <a:extLst>
              <a:ext uri="{FF2B5EF4-FFF2-40B4-BE49-F238E27FC236}">
                <a16:creationId xmlns:a16="http://schemas.microsoft.com/office/drawing/2014/main" id="{8E066C14-D454-60AF-D199-1960805C4E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64542" y="1263280"/>
            <a:ext cx="2325713" cy="171978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ead shoulders silhouette male female Black and White Stock Photos &amp; Images  - Alamy">
            <a:extLst>
              <a:ext uri="{FF2B5EF4-FFF2-40B4-BE49-F238E27FC236}">
                <a16:creationId xmlns:a16="http://schemas.microsoft.com/office/drawing/2014/main" id="{27E2B132-2A45-D4D0-1B2B-323A71316EB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421" b="30877"/>
          <a:stretch/>
        </p:blipFill>
        <p:spPr bwMode="auto">
          <a:xfrm>
            <a:off x="8175499" y="3991448"/>
            <a:ext cx="2479689" cy="141626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5AEA0DE-5B24-0889-CFDF-5B84C4F322D7}"/>
              </a:ext>
            </a:extLst>
          </p:cNvPr>
          <p:cNvPicPr>
            <a:picLocks noChangeAspect="1"/>
          </p:cNvPicPr>
          <p:nvPr/>
        </p:nvPicPr>
        <p:blipFill>
          <a:blip r:embed="rId4"/>
          <a:stretch>
            <a:fillRect/>
          </a:stretch>
        </p:blipFill>
        <p:spPr>
          <a:xfrm>
            <a:off x="10597088" y="-9466"/>
            <a:ext cx="1173201" cy="1272746"/>
          </a:xfrm>
          <a:prstGeom prst="rect">
            <a:avLst/>
          </a:prstGeom>
        </p:spPr>
      </p:pic>
      <p:pic>
        <p:nvPicPr>
          <p:cNvPr id="5" name="Picture 4">
            <a:extLst>
              <a:ext uri="{FF2B5EF4-FFF2-40B4-BE49-F238E27FC236}">
                <a16:creationId xmlns:a16="http://schemas.microsoft.com/office/drawing/2014/main" id="{478CE94C-A912-D131-47A5-A0801C401B0B}"/>
              </a:ext>
            </a:extLst>
          </p:cNvPr>
          <p:cNvPicPr>
            <a:picLocks noChangeAspect="1"/>
          </p:cNvPicPr>
          <p:nvPr/>
        </p:nvPicPr>
        <p:blipFill>
          <a:blip r:embed="rId5"/>
          <a:stretch>
            <a:fillRect/>
          </a:stretch>
        </p:blipFill>
        <p:spPr>
          <a:xfrm>
            <a:off x="0" y="6716806"/>
            <a:ext cx="12191999" cy="141194"/>
          </a:xfrm>
          <a:prstGeom prst="rect">
            <a:avLst/>
          </a:prstGeom>
        </p:spPr>
      </p:pic>
      <p:pic>
        <p:nvPicPr>
          <p:cNvPr id="6" name="Picture 5">
            <a:extLst>
              <a:ext uri="{FF2B5EF4-FFF2-40B4-BE49-F238E27FC236}">
                <a16:creationId xmlns:a16="http://schemas.microsoft.com/office/drawing/2014/main" id="{7CCEE8F3-F154-9077-9178-1F2C9A55067F}"/>
              </a:ext>
            </a:extLst>
          </p:cNvPr>
          <p:cNvPicPr>
            <a:picLocks noChangeAspect="1"/>
          </p:cNvPicPr>
          <p:nvPr/>
        </p:nvPicPr>
        <p:blipFill>
          <a:blip r:embed="rId6"/>
          <a:stretch>
            <a:fillRect/>
          </a:stretch>
        </p:blipFill>
        <p:spPr>
          <a:xfrm>
            <a:off x="514074" y="5955593"/>
            <a:ext cx="880616" cy="484834"/>
          </a:xfrm>
          <a:prstGeom prst="rect">
            <a:avLst/>
          </a:prstGeom>
        </p:spPr>
      </p:pic>
      <p:pic>
        <p:nvPicPr>
          <p:cNvPr id="7" name="Picture 2" descr="South Eastern HSC Trust | South Eastern HSC Trust">
            <a:extLst>
              <a:ext uri="{FF2B5EF4-FFF2-40B4-BE49-F238E27FC236}">
                <a16:creationId xmlns:a16="http://schemas.microsoft.com/office/drawing/2014/main" id="{73CD1357-8347-2945-3E6B-A36F7ED1CAA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27745"/>
          <a:stretch/>
        </p:blipFill>
        <p:spPr bwMode="auto">
          <a:xfrm>
            <a:off x="1601745" y="6030195"/>
            <a:ext cx="1822120" cy="36660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3313CCB3-05FF-23C1-A13E-C951B622B061}"/>
              </a:ext>
            </a:extLst>
          </p:cNvPr>
          <p:cNvSpPr txBox="1"/>
          <p:nvPr/>
        </p:nvSpPr>
        <p:spPr>
          <a:xfrm>
            <a:off x="1969477" y="1594338"/>
            <a:ext cx="184731" cy="369332"/>
          </a:xfrm>
          <a:prstGeom prst="rect">
            <a:avLst/>
          </a:prstGeom>
          <a:noFill/>
        </p:spPr>
        <p:txBody>
          <a:bodyPr wrap="none" rtlCol="0">
            <a:spAutoFit/>
          </a:bodyPr>
          <a:lstStyle/>
          <a:p>
            <a:endParaRPr lang="en-US" dirty="0"/>
          </a:p>
        </p:txBody>
      </p:sp>
      <p:sp>
        <p:nvSpPr>
          <p:cNvPr id="9" name="Title 2">
            <a:extLst>
              <a:ext uri="{FF2B5EF4-FFF2-40B4-BE49-F238E27FC236}">
                <a16:creationId xmlns:a16="http://schemas.microsoft.com/office/drawing/2014/main" id="{81C206DA-1BD3-150F-537C-BBB5C10E3ACB}"/>
              </a:ext>
            </a:extLst>
          </p:cNvPr>
          <p:cNvSpPr txBox="1">
            <a:spLocks/>
          </p:cNvSpPr>
          <p:nvPr/>
        </p:nvSpPr>
        <p:spPr>
          <a:xfrm>
            <a:off x="421711" y="298886"/>
            <a:ext cx="9547761" cy="48483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3600" b="1" dirty="0">
              <a:solidFill>
                <a:srgbClr val="7030A0"/>
              </a:solidFill>
            </a:endParaRPr>
          </a:p>
          <a:p>
            <a:r>
              <a:rPr lang="en-US" sz="3200" b="1" dirty="0">
                <a:solidFill>
                  <a:srgbClr val="7030A0"/>
                </a:solidFill>
                <a:latin typeface="+mn-lt"/>
              </a:rPr>
              <a:t>Face-to-Face Educational Training</a:t>
            </a:r>
          </a:p>
        </p:txBody>
      </p:sp>
      <p:pic>
        <p:nvPicPr>
          <p:cNvPr id="2050" name="Picture 2" descr="2 Hours Images - Free Download on Freepik">
            <a:extLst>
              <a:ext uri="{FF2B5EF4-FFF2-40B4-BE49-F238E27FC236}">
                <a16:creationId xmlns:a16="http://schemas.microsoft.com/office/drawing/2014/main" id="{BE0F0D7E-00A6-5B54-0EF3-A5B75F664F89}"/>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4368" t="12743" r="11887" b="12510"/>
          <a:stretch/>
        </p:blipFill>
        <p:spPr bwMode="auto">
          <a:xfrm>
            <a:off x="1601745" y="1435311"/>
            <a:ext cx="1822120" cy="147809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Premium Vector | Business vector icon illustration">
            <a:extLst>
              <a:ext uri="{FF2B5EF4-FFF2-40B4-BE49-F238E27FC236}">
                <a16:creationId xmlns:a16="http://schemas.microsoft.com/office/drawing/2014/main" id="{2DE040C4-A450-8B99-1E3B-1156838C3B0C}"/>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8164" t="24804" r="25761" b="24804"/>
          <a:stretch/>
        </p:blipFill>
        <p:spPr bwMode="auto">
          <a:xfrm>
            <a:off x="5420277" y="1547360"/>
            <a:ext cx="1351444" cy="1478092"/>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Profile outline Vectors &amp; Illustrations for Free Download | Freepik">
            <a:extLst>
              <a:ext uri="{FF2B5EF4-FFF2-40B4-BE49-F238E27FC236}">
                <a16:creationId xmlns:a16="http://schemas.microsoft.com/office/drawing/2014/main" id="{292F1B08-AD77-7D69-3BD1-5C523CC4DE0B}"/>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51387" t="13375" r="6324" b="13159"/>
          <a:stretch/>
        </p:blipFill>
        <p:spPr bwMode="auto">
          <a:xfrm>
            <a:off x="5420277" y="3990674"/>
            <a:ext cx="1307132" cy="1513436"/>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clapperboard film outline 3672481 Vector Art at Vecteezy">
            <a:extLst>
              <a:ext uri="{FF2B5EF4-FFF2-40B4-BE49-F238E27FC236}">
                <a16:creationId xmlns:a16="http://schemas.microsoft.com/office/drawing/2014/main" id="{71FB3C5E-511F-BB2A-3F84-9A5A637AD61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94690" y="3822069"/>
            <a:ext cx="1719515" cy="1719515"/>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80;p4">
            <a:extLst>
              <a:ext uri="{FF2B5EF4-FFF2-40B4-BE49-F238E27FC236}">
                <a16:creationId xmlns:a16="http://schemas.microsoft.com/office/drawing/2014/main" id="{016FBAB9-D108-D8B3-1482-E61AD9375C8F}"/>
              </a:ext>
            </a:extLst>
          </p:cNvPr>
          <p:cNvSpPr txBox="1">
            <a:spLocks/>
          </p:cNvSpPr>
          <p:nvPr/>
        </p:nvSpPr>
        <p:spPr>
          <a:xfrm>
            <a:off x="996074" y="3016884"/>
            <a:ext cx="2931382" cy="528806"/>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320"/>
              </a:spcBef>
              <a:buSzPts val="560"/>
              <a:buFont typeface="Arial" panose="020B0604020202020204" pitchFamily="34" charset="0"/>
              <a:buNone/>
            </a:pPr>
            <a:r>
              <a:rPr lang="en-GB" dirty="0">
                <a:solidFill>
                  <a:srgbClr val="05406B"/>
                </a:solidFill>
                <a:latin typeface="Arial Narrow" panose="020B0604020202020204" pitchFamily="34" charset="0"/>
                <a:cs typeface="Arial Narrow" panose="020B0604020202020204" pitchFamily="34" charset="0"/>
              </a:rPr>
              <a:t>Duration</a:t>
            </a:r>
            <a:endParaRPr lang="x-none">
              <a:solidFill>
                <a:srgbClr val="05406B"/>
              </a:solidFill>
              <a:latin typeface="Arial Narrow" panose="020B0604020202020204" pitchFamily="34" charset="0"/>
              <a:cs typeface="Arial Narrow" panose="020B0604020202020204" pitchFamily="34" charset="0"/>
            </a:endParaRPr>
          </a:p>
        </p:txBody>
      </p:sp>
      <p:sp>
        <p:nvSpPr>
          <p:cNvPr id="3" name="Google Shape;80;p4">
            <a:extLst>
              <a:ext uri="{FF2B5EF4-FFF2-40B4-BE49-F238E27FC236}">
                <a16:creationId xmlns:a16="http://schemas.microsoft.com/office/drawing/2014/main" id="{CF5510F0-8F35-2717-73A5-3EB8756E8387}"/>
              </a:ext>
            </a:extLst>
          </p:cNvPr>
          <p:cNvSpPr txBox="1">
            <a:spLocks/>
          </p:cNvSpPr>
          <p:nvPr/>
        </p:nvSpPr>
        <p:spPr>
          <a:xfrm>
            <a:off x="4608152" y="3025452"/>
            <a:ext cx="2931382" cy="528806"/>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320"/>
              </a:spcBef>
              <a:buSzPts val="560"/>
              <a:buFont typeface="Arial" panose="020B0604020202020204" pitchFamily="34" charset="0"/>
              <a:buNone/>
            </a:pPr>
            <a:r>
              <a:rPr lang="en-GB" dirty="0">
                <a:solidFill>
                  <a:srgbClr val="05406B"/>
                </a:solidFill>
                <a:latin typeface="Arial Narrow" panose="020B0604020202020204" pitchFamily="34" charset="0"/>
                <a:cs typeface="Arial Narrow" panose="020B0604020202020204" pitchFamily="34" charset="0"/>
              </a:rPr>
              <a:t>Evidence-base</a:t>
            </a:r>
            <a:endParaRPr lang="x-none">
              <a:solidFill>
                <a:srgbClr val="05406B"/>
              </a:solidFill>
              <a:latin typeface="Arial Narrow" panose="020B0604020202020204" pitchFamily="34" charset="0"/>
              <a:cs typeface="Arial Narrow" panose="020B0604020202020204" pitchFamily="34" charset="0"/>
            </a:endParaRPr>
          </a:p>
        </p:txBody>
      </p:sp>
      <p:sp>
        <p:nvSpPr>
          <p:cNvPr id="10" name="Google Shape;80;p4">
            <a:extLst>
              <a:ext uri="{FF2B5EF4-FFF2-40B4-BE49-F238E27FC236}">
                <a16:creationId xmlns:a16="http://schemas.microsoft.com/office/drawing/2014/main" id="{7EB106B5-D3B6-4C73-1E60-B14A1282E838}"/>
              </a:ext>
            </a:extLst>
          </p:cNvPr>
          <p:cNvSpPr txBox="1">
            <a:spLocks/>
          </p:cNvSpPr>
          <p:nvPr/>
        </p:nvSpPr>
        <p:spPr>
          <a:xfrm>
            <a:off x="8070255" y="3016884"/>
            <a:ext cx="2931382" cy="528806"/>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320"/>
              </a:spcBef>
              <a:buSzPts val="560"/>
              <a:buFont typeface="Arial" panose="020B0604020202020204" pitchFamily="34" charset="0"/>
              <a:buNone/>
            </a:pPr>
            <a:r>
              <a:rPr lang="en-GB" dirty="0">
                <a:solidFill>
                  <a:srgbClr val="05406B"/>
                </a:solidFill>
                <a:latin typeface="Arial Narrow" panose="020B0604020202020204" pitchFamily="34" charset="0"/>
                <a:cs typeface="Arial Narrow" panose="020B0604020202020204" pitchFamily="34" charset="0"/>
              </a:rPr>
              <a:t>Framework</a:t>
            </a:r>
            <a:endParaRPr lang="x-none">
              <a:solidFill>
                <a:srgbClr val="05406B"/>
              </a:solidFill>
              <a:latin typeface="Arial Narrow" panose="020B0604020202020204" pitchFamily="34" charset="0"/>
              <a:cs typeface="Arial Narrow" panose="020B0604020202020204" pitchFamily="34" charset="0"/>
            </a:endParaRPr>
          </a:p>
        </p:txBody>
      </p:sp>
      <p:sp>
        <p:nvSpPr>
          <p:cNvPr id="12" name="Google Shape;80;p4">
            <a:extLst>
              <a:ext uri="{FF2B5EF4-FFF2-40B4-BE49-F238E27FC236}">
                <a16:creationId xmlns:a16="http://schemas.microsoft.com/office/drawing/2014/main" id="{38850F5B-2FB9-DD8C-47CB-43297F717620}"/>
              </a:ext>
            </a:extLst>
          </p:cNvPr>
          <p:cNvSpPr txBox="1">
            <a:spLocks/>
          </p:cNvSpPr>
          <p:nvPr/>
        </p:nvSpPr>
        <p:spPr>
          <a:xfrm>
            <a:off x="996074" y="5407708"/>
            <a:ext cx="2931382" cy="528806"/>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320"/>
              </a:spcBef>
              <a:buSzPts val="560"/>
              <a:buFont typeface="Arial" panose="020B0604020202020204" pitchFamily="34" charset="0"/>
              <a:buNone/>
            </a:pPr>
            <a:r>
              <a:rPr lang="en-GB" dirty="0">
                <a:solidFill>
                  <a:srgbClr val="05406B"/>
                </a:solidFill>
                <a:latin typeface="Arial Narrow" panose="020B0604020202020204" pitchFamily="34" charset="0"/>
                <a:cs typeface="Arial Narrow" panose="020B0604020202020204" pitchFamily="34" charset="0"/>
              </a:rPr>
              <a:t>Educational</a:t>
            </a:r>
            <a:r>
              <a:rPr lang="en-GB" b="1" dirty="0">
                <a:solidFill>
                  <a:srgbClr val="05406B"/>
                </a:solidFill>
                <a:latin typeface="Arial Narrow" panose="020B0604020202020204" pitchFamily="34" charset="0"/>
                <a:cs typeface="Arial Narrow" panose="020B0604020202020204" pitchFamily="34" charset="0"/>
              </a:rPr>
              <a:t> </a:t>
            </a:r>
            <a:r>
              <a:rPr lang="en-GB" dirty="0">
                <a:solidFill>
                  <a:srgbClr val="05406B"/>
                </a:solidFill>
                <a:latin typeface="Arial Narrow" panose="020B0604020202020204" pitchFamily="34" charset="0"/>
                <a:cs typeface="Arial Narrow" panose="020B0604020202020204" pitchFamily="34" charset="0"/>
              </a:rPr>
              <a:t>videos</a:t>
            </a:r>
            <a:endParaRPr lang="x-none">
              <a:solidFill>
                <a:srgbClr val="05406B"/>
              </a:solidFill>
              <a:latin typeface="Arial Narrow" panose="020B0604020202020204" pitchFamily="34" charset="0"/>
              <a:cs typeface="Arial Narrow" panose="020B0604020202020204" pitchFamily="34" charset="0"/>
            </a:endParaRPr>
          </a:p>
        </p:txBody>
      </p:sp>
      <p:sp>
        <p:nvSpPr>
          <p:cNvPr id="13" name="Google Shape;80;p4">
            <a:extLst>
              <a:ext uri="{FF2B5EF4-FFF2-40B4-BE49-F238E27FC236}">
                <a16:creationId xmlns:a16="http://schemas.microsoft.com/office/drawing/2014/main" id="{E1C34B50-83CE-2211-AB69-5091431776C6}"/>
              </a:ext>
            </a:extLst>
          </p:cNvPr>
          <p:cNvSpPr txBox="1">
            <a:spLocks/>
          </p:cNvSpPr>
          <p:nvPr/>
        </p:nvSpPr>
        <p:spPr>
          <a:xfrm>
            <a:off x="4630308" y="5426787"/>
            <a:ext cx="2931382" cy="528806"/>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320"/>
              </a:spcBef>
              <a:buSzPts val="560"/>
              <a:buFont typeface="Arial" panose="020B0604020202020204" pitchFamily="34" charset="0"/>
              <a:buNone/>
            </a:pPr>
            <a:r>
              <a:rPr lang="en-GB" dirty="0">
                <a:solidFill>
                  <a:srgbClr val="05406B"/>
                </a:solidFill>
                <a:latin typeface="Arial Narrow" panose="020B0604020202020204" pitchFamily="34" charset="0"/>
                <a:cs typeface="Arial Narrow" panose="020B0604020202020204" pitchFamily="34" charset="0"/>
              </a:rPr>
              <a:t>Bereaved</a:t>
            </a:r>
            <a:r>
              <a:rPr lang="en-GB" b="1" dirty="0">
                <a:solidFill>
                  <a:srgbClr val="05406B"/>
                </a:solidFill>
                <a:latin typeface="Arial Narrow" panose="020B0604020202020204" pitchFamily="34" charset="0"/>
                <a:cs typeface="Arial Narrow" panose="020B0604020202020204" pitchFamily="34" charset="0"/>
              </a:rPr>
              <a:t> </a:t>
            </a:r>
            <a:r>
              <a:rPr lang="en-GB" dirty="0">
                <a:solidFill>
                  <a:srgbClr val="05406B"/>
                </a:solidFill>
                <a:latin typeface="Arial Narrow" panose="020B0604020202020204" pitchFamily="34" charset="0"/>
                <a:cs typeface="Arial Narrow" panose="020B0604020202020204" pitchFamily="34" charset="0"/>
              </a:rPr>
              <a:t>parent</a:t>
            </a:r>
            <a:endParaRPr lang="x-none">
              <a:solidFill>
                <a:srgbClr val="05406B"/>
              </a:solidFill>
              <a:latin typeface="Arial Narrow" panose="020B0604020202020204" pitchFamily="34" charset="0"/>
              <a:cs typeface="Arial Narrow" panose="020B0604020202020204" pitchFamily="34" charset="0"/>
            </a:endParaRPr>
          </a:p>
        </p:txBody>
      </p:sp>
      <p:sp>
        <p:nvSpPr>
          <p:cNvPr id="14" name="Google Shape;80;p4">
            <a:extLst>
              <a:ext uri="{FF2B5EF4-FFF2-40B4-BE49-F238E27FC236}">
                <a16:creationId xmlns:a16="http://schemas.microsoft.com/office/drawing/2014/main" id="{C33C2BBB-2CF9-5250-B0B5-B8359CA1FC59}"/>
              </a:ext>
            </a:extLst>
          </p:cNvPr>
          <p:cNvSpPr txBox="1">
            <a:spLocks/>
          </p:cNvSpPr>
          <p:nvPr/>
        </p:nvSpPr>
        <p:spPr>
          <a:xfrm>
            <a:off x="7949652" y="5426787"/>
            <a:ext cx="2931382" cy="528806"/>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320"/>
              </a:spcBef>
              <a:buSzPts val="560"/>
              <a:buFont typeface="Arial" panose="020B0604020202020204" pitchFamily="34" charset="0"/>
              <a:buNone/>
            </a:pPr>
            <a:r>
              <a:rPr lang="en-GB" dirty="0">
                <a:solidFill>
                  <a:srgbClr val="05406B"/>
                </a:solidFill>
                <a:latin typeface="Arial Narrow" panose="020B0604020202020204" pitchFamily="34" charset="0"/>
                <a:cs typeface="Arial Narrow" panose="020B0604020202020204" pitchFamily="34" charset="0"/>
              </a:rPr>
              <a:t>Facilitators</a:t>
            </a:r>
            <a:endParaRPr lang="x-none">
              <a:solidFill>
                <a:srgbClr val="05406B"/>
              </a:solidFill>
              <a:latin typeface="Arial Narrow" panose="020B0604020202020204" pitchFamily="34" charset="0"/>
              <a:cs typeface="Arial Narrow" panose="020B0604020202020204" pitchFamily="34" charset="0"/>
            </a:endParaRPr>
          </a:p>
        </p:txBody>
      </p:sp>
    </p:spTree>
    <p:extLst>
      <p:ext uri="{BB962C8B-B14F-4D97-AF65-F5344CB8AC3E}">
        <p14:creationId xmlns:p14="http://schemas.microsoft.com/office/powerpoint/2010/main" val="2412068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AEA0DE-5B24-0889-CFDF-5B84C4F322D7}"/>
              </a:ext>
            </a:extLst>
          </p:cNvPr>
          <p:cNvPicPr>
            <a:picLocks noChangeAspect="1"/>
          </p:cNvPicPr>
          <p:nvPr/>
        </p:nvPicPr>
        <p:blipFill>
          <a:blip r:embed="rId2"/>
          <a:stretch>
            <a:fillRect/>
          </a:stretch>
        </p:blipFill>
        <p:spPr>
          <a:xfrm>
            <a:off x="10597088" y="-9466"/>
            <a:ext cx="1173201" cy="1272746"/>
          </a:xfrm>
          <a:prstGeom prst="rect">
            <a:avLst/>
          </a:prstGeom>
        </p:spPr>
      </p:pic>
      <p:pic>
        <p:nvPicPr>
          <p:cNvPr id="5" name="Picture 4">
            <a:extLst>
              <a:ext uri="{FF2B5EF4-FFF2-40B4-BE49-F238E27FC236}">
                <a16:creationId xmlns:a16="http://schemas.microsoft.com/office/drawing/2014/main" id="{478CE94C-A912-D131-47A5-A0801C401B0B}"/>
              </a:ext>
            </a:extLst>
          </p:cNvPr>
          <p:cNvPicPr>
            <a:picLocks noChangeAspect="1"/>
          </p:cNvPicPr>
          <p:nvPr/>
        </p:nvPicPr>
        <p:blipFill>
          <a:blip r:embed="rId3"/>
          <a:stretch>
            <a:fillRect/>
          </a:stretch>
        </p:blipFill>
        <p:spPr>
          <a:xfrm>
            <a:off x="0" y="6716806"/>
            <a:ext cx="12191999" cy="141194"/>
          </a:xfrm>
          <a:prstGeom prst="rect">
            <a:avLst/>
          </a:prstGeom>
        </p:spPr>
      </p:pic>
      <p:pic>
        <p:nvPicPr>
          <p:cNvPr id="6" name="Picture 5">
            <a:extLst>
              <a:ext uri="{FF2B5EF4-FFF2-40B4-BE49-F238E27FC236}">
                <a16:creationId xmlns:a16="http://schemas.microsoft.com/office/drawing/2014/main" id="{7CCEE8F3-F154-9077-9178-1F2C9A55067F}"/>
              </a:ext>
            </a:extLst>
          </p:cNvPr>
          <p:cNvPicPr>
            <a:picLocks noChangeAspect="1"/>
          </p:cNvPicPr>
          <p:nvPr/>
        </p:nvPicPr>
        <p:blipFill>
          <a:blip r:embed="rId4"/>
          <a:stretch>
            <a:fillRect/>
          </a:stretch>
        </p:blipFill>
        <p:spPr>
          <a:xfrm>
            <a:off x="514074" y="5955593"/>
            <a:ext cx="880616" cy="484834"/>
          </a:xfrm>
          <a:prstGeom prst="rect">
            <a:avLst/>
          </a:prstGeom>
        </p:spPr>
      </p:pic>
      <p:sp>
        <p:nvSpPr>
          <p:cNvPr id="8" name="TextBox 7">
            <a:extLst>
              <a:ext uri="{FF2B5EF4-FFF2-40B4-BE49-F238E27FC236}">
                <a16:creationId xmlns:a16="http://schemas.microsoft.com/office/drawing/2014/main" id="{3313CCB3-05FF-23C1-A13E-C951B622B061}"/>
              </a:ext>
            </a:extLst>
          </p:cNvPr>
          <p:cNvSpPr txBox="1"/>
          <p:nvPr/>
        </p:nvSpPr>
        <p:spPr>
          <a:xfrm>
            <a:off x="1969477" y="1594338"/>
            <a:ext cx="184731" cy="369332"/>
          </a:xfrm>
          <a:prstGeom prst="rect">
            <a:avLst/>
          </a:prstGeom>
          <a:noFill/>
        </p:spPr>
        <p:txBody>
          <a:bodyPr wrap="none" rtlCol="0">
            <a:spAutoFit/>
          </a:bodyPr>
          <a:lstStyle/>
          <a:p>
            <a:endParaRPr lang="en-US" dirty="0"/>
          </a:p>
        </p:txBody>
      </p:sp>
      <p:sp>
        <p:nvSpPr>
          <p:cNvPr id="11" name="Google Shape;80;p4">
            <a:extLst>
              <a:ext uri="{FF2B5EF4-FFF2-40B4-BE49-F238E27FC236}">
                <a16:creationId xmlns:a16="http://schemas.microsoft.com/office/drawing/2014/main" id="{A0F0C53B-C8A2-83C8-63E4-AD9E18D6B3AA}"/>
              </a:ext>
            </a:extLst>
          </p:cNvPr>
          <p:cNvSpPr txBox="1">
            <a:spLocks/>
          </p:cNvSpPr>
          <p:nvPr/>
        </p:nvSpPr>
        <p:spPr>
          <a:xfrm>
            <a:off x="325843" y="3901120"/>
            <a:ext cx="3218834" cy="1778094"/>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320"/>
              </a:spcBef>
              <a:buSzPts val="560"/>
              <a:buFont typeface="Arial" panose="020B0604020202020204" pitchFamily="34" charset="0"/>
              <a:buNone/>
            </a:pPr>
            <a:r>
              <a:rPr lang="en-GB" sz="2000" dirty="0">
                <a:solidFill>
                  <a:srgbClr val="05406B"/>
                </a:solidFill>
                <a:latin typeface="Arial Narrow" panose="020B0604020202020204" pitchFamily="34" charset="0"/>
                <a:cs typeface="Arial Narrow" panose="020B0604020202020204" pitchFamily="34" charset="0"/>
              </a:rPr>
              <a:t>.</a:t>
            </a:r>
          </a:p>
          <a:p>
            <a:pPr marL="0" indent="0" algn="ctr">
              <a:lnSpc>
                <a:spcPct val="100000"/>
              </a:lnSpc>
              <a:spcBef>
                <a:spcPts val="320"/>
              </a:spcBef>
              <a:buSzPts val="560"/>
              <a:buFont typeface="Arial" panose="020B0604020202020204" pitchFamily="34" charset="0"/>
              <a:buNone/>
            </a:pPr>
            <a:r>
              <a:rPr lang="en-US" sz="2000" dirty="0">
                <a:solidFill>
                  <a:srgbClr val="05406B"/>
                </a:solidFill>
                <a:latin typeface="Arial Narrow" panose="020B0604020202020204" pitchFamily="34" charset="0"/>
                <a:cs typeface="Arial Narrow" panose="020B0604020202020204" pitchFamily="34" charset="0"/>
              </a:rPr>
              <a:t>Over 3000 HSCPs trained across UK, Ireland and Denmark</a:t>
            </a:r>
          </a:p>
        </p:txBody>
      </p:sp>
      <p:pic>
        <p:nvPicPr>
          <p:cNvPr id="15" name="Picture 14">
            <a:extLst>
              <a:ext uri="{FF2B5EF4-FFF2-40B4-BE49-F238E27FC236}">
                <a16:creationId xmlns:a16="http://schemas.microsoft.com/office/drawing/2014/main" id="{76CB08A5-4933-B916-D69D-66C78A041F97}"/>
              </a:ext>
            </a:extLst>
          </p:cNvPr>
          <p:cNvPicPr>
            <a:picLocks noChangeAspect="1"/>
          </p:cNvPicPr>
          <p:nvPr/>
        </p:nvPicPr>
        <p:blipFill>
          <a:blip r:embed="rId5"/>
          <a:stretch>
            <a:fillRect/>
          </a:stretch>
        </p:blipFill>
        <p:spPr>
          <a:xfrm>
            <a:off x="325844" y="1316704"/>
            <a:ext cx="3218833" cy="2416226"/>
          </a:xfrm>
          <a:prstGeom prst="rect">
            <a:avLst/>
          </a:prstGeom>
        </p:spPr>
      </p:pic>
      <p:pic>
        <p:nvPicPr>
          <p:cNvPr id="16" name="Picture 15">
            <a:extLst>
              <a:ext uri="{FF2B5EF4-FFF2-40B4-BE49-F238E27FC236}">
                <a16:creationId xmlns:a16="http://schemas.microsoft.com/office/drawing/2014/main" id="{562479B6-BC9F-AE80-5DD0-012A28539C69}"/>
              </a:ext>
            </a:extLst>
          </p:cNvPr>
          <p:cNvPicPr>
            <a:picLocks noChangeAspect="1"/>
          </p:cNvPicPr>
          <p:nvPr/>
        </p:nvPicPr>
        <p:blipFill>
          <a:blip r:embed="rId6"/>
          <a:stretch>
            <a:fillRect/>
          </a:stretch>
        </p:blipFill>
        <p:spPr>
          <a:xfrm>
            <a:off x="3763687" y="1356891"/>
            <a:ext cx="3941798" cy="2416226"/>
          </a:xfrm>
          <a:prstGeom prst="rect">
            <a:avLst/>
          </a:prstGeom>
        </p:spPr>
      </p:pic>
      <p:pic>
        <p:nvPicPr>
          <p:cNvPr id="17" name="Picture 16">
            <a:extLst>
              <a:ext uri="{FF2B5EF4-FFF2-40B4-BE49-F238E27FC236}">
                <a16:creationId xmlns:a16="http://schemas.microsoft.com/office/drawing/2014/main" id="{F24A4D38-75DE-5EBE-15B4-90AB0069EA54}"/>
              </a:ext>
            </a:extLst>
          </p:cNvPr>
          <p:cNvPicPr>
            <a:picLocks noChangeAspect="1"/>
          </p:cNvPicPr>
          <p:nvPr/>
        </p:nvPicPr>
        <p:blipFill>
          <a:blip r:embed="rId7"/>
          <a:stretch>
            <a:fillRect/>
          </a:stretch>
        </p:blipFill>
        <p:spPr>
          <a:xfrm>
            <a:off x="7826298" y="1389442"/>
            <a:ext cx="3943991" cy="2343488"/>
          </a:xfrm>
          <a:prstGeom prst="rect">
            <a:avLst/>
          </a:prstGeom>
        </p:spPr>
      </p:pic>
      <p:pic>
        <p:nvPicPr>
          <p:cNvPr id="18" name="Picture 17">
            <a:extLst>
              <a:ext uri="{FF2B5EF4-FFF2-40B4-BE49-F238E27FC236}">
                <a16:creationId xmlns:a16="http://schemas.microsoft.com/office/drawing/2014/main" id="{C0923A69-EE3A-D42F-31FC-FD19410E0E6F}"/>
              </a:ext>
            </a:extLst>
          </p:cNvPr>
          <p:cNvPicPr>
            <a:picLocks noChangeAspect="1"/>
          </p:cNvPicPr>
          <p:nvPr/>
        </p:nvPicPr>
        <p:blipFill>
          <a:blip r:embed="rId8"/>
          <a:stretch>
            <a:fillRect/>
          </a:stretch>
        </p:blipFill>
        <p:spPr>
          <a:xfrm>
            <a:off x="3763686" y="3841136"/>
            <a:ext cx="3941799" cy="2228300"/>
          </a:xfrm>
          <a:prstGeom prst="rect">
            <a:avLst/>
          </a:prstGeom>
        </p:spPr>
      </p:pic>
      <p:pic>
        <p:nvPicPr>
          <p:cNvPr id="21" name="Picture 20">
            <a:extLst>
              <a:ext uri="{FF2B5EF4-FFF2-40B4-BE49-F238E27FC236}">
                <a16:creationId xmlns:a16="http://schemas.microsoft.com/office/drawing/2014/main" id="{9ADD482D-D38B-A183-7156-D5FF7CCC2A62}"/>
              </a:ext>
            </a:extLst>
          </p:cNvPr>
          <p:cNvPicPr>
            <a:picLocks noChangeAspect="1"/>
          </p:cNvPicPr>
          <p:nvPr/>
        </p:nvPicPr>
        <p:blipFill>
          <a:blip r:embed="rId9"/>
          <a:stretch>
            <a:fillRect/>
          </a:stretch>
        </p:blipFill>
        <p:spPr>
          <a:xfrm>
            <a:off x="7826297" y="3823300"/>
            <a:ext cx="3943991" cy="2266231"/>
          </a:xfrm>
          <a:prstGeom prst="rect">
            <a:avLst/>
          </a:prstGeom>
        </p:spPr>
      </p:pic>
      <p:sp>
        <p:nvSpPr>
          <p:cNvPr id="2" name="Title 2">
            <a:extLst>
              <a:ext uri="{FF2B5EF4-FFF2-40B4-BE49-F238E27FC236}">
                <a16:creationId xmlns:a16="http://schemas.microsoft.com/office/drawing/2014/main" id="{C1FAE848-D226-16FF-9DA6-A0DCDF428A9D}"/>
              </a:ext>
            </a:extLst>
          </p:cNvPr>
          <p:cNvSpPr txBox="1">
            <a:spLocks/>
          </p:cNvSpPr>
          <p:nvPr/>
        </p:nvSpPr>
        <p:spPr>
          <a:xfrm>
            <a:off x="421711" y="298886"/>
            <a:ext cx="9547761" cy="48483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3600" b="1" dirty="0">
              <a:solidFill>
                <a:srgbClr val="7030A0"/>
              </a:solidFill>
            </a:endParaRPr>
          </a:p>
          <a:p>
            <a:r>
              <a:rPr lang="en-US" sz="3200" b="1" dirty="0">
                <a:solidFill>
                  <a:srgbClr val="7030A0"/>
                </a:solidFill>
                <a:latin typeface="+mn-lt"/>
              </a:rPr>
              <a:t>Face-to-Face Educational Training</a:t>
            </a:r>
          </a:p>
        </p:txBody>
      </p:sp>
    </p:spTree>
    <p:extLst>
      <p:ext uri="{BB962C8B-B14F-4D97-AF65-F5344CB8AC3E}">
        <p14:creationId xmlns:p14="http://schemas.microsoft.com/office/powerpoint/2010/main" val="3744847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B717F-A6CA-AFD0-C19D-CD473D927E3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47F90E2-2C17-397D-5739-BC01B19126BF}"/>
              </a:ext>
            </a:extLst>
          </p:cNvPr>
          <p:cNvPicPr>
            <a:picLocks noChangeAspect="1"/>
          </p:cNvPicPr>
          <p:nvPr/>
        </p:nvPicPr>
        <p:blipFill>
          <a:blip r:embed="rId2"/>
          <a:stretch>
            <a:fillRect/>
          </a:stretch>
        </p:blipFill>
        <p:spPr>
          <a:xfrm>
            <a:off x="0" y="6716806"/>
            <a:ext cx="12191999" cy="141194"/>
          </a:xfrm>
          <a:prstGeom prst="rect">
            <a:avLst/>
          </a:prstGeom>
        </p:spPr>
      </p:pic>
      <p:sp>
        <p:nvSpPr>
          <p:cNvPr id="8" name="TextBox 7">
            <a:extLst>
              <a:ext uri="{FF2B5EF4-FFF2-40B4-BE49-F238E27FC236}">
                <a16:creationId xmlns:a16="http://schemas.microsoft.com/office/drawing/2014/main" id="{33706348-EECA-8C09-F6EC-FF0288FB09A1}"/>
              </a:ext>
            </a:extLst>
          </p:cNvPr>
          <p:cNvSpPr txBox="1"/>
          <p:nvPr/>
        </p:nvSpPr>
        <p:spPr>
          <a:xfrm>
            <a:off x="1969477" y="1594338"/>
            <a:ext cx="184731" cy="369332"/>
          </a:xfrm>
          <a:prstGeom prst="rect">
            <a:avLst/>
          </a:prstGeom>
          <a:noFill/>
        </p:spPr>
        <p:txBody>
          <a:bodyPr wrap="none" rtlCol="0">
            <a:spAutoFit/>
          </a:bodyPr>
          <a:lstStyle/>
          <a:p>
            <a:endParaRPr lang="en-US" dirty="0"/>
          </a:p>
        </p:txBody>
      </p:sp>
      <p:sp>
        <p:nvSpPr>
          <p:cNvPr id="19" name="Title 1">
            <a:extLst>
              <a:ext uri="{FF2B5EF4-FFF2-40B4-BE49-F238E27FC236}">
                <a16:creationId xmlns:a16="http://schemas.microsoft.com/office/drawing/2014/main" id="{F14C224D-A443-767C-D99C-3EC293AA0E81}"/>
              </a:ext>
            </a:extLst>
          </p:cNvPr>
          <p:cNvSpPr txBox="1">
            <a:spLocks/>
          </p:cNvSpPr>
          <p:nvPr/>
        </p:nvSpPr>
        <p:spPr>
          <a:xfrm>
            <a:off x="391751" y="-1558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7030A0"/>
                </a:solidFill>
                <a:latin typeface="+mn-lt"/>
              </a:rPr>
              <a:t>FAMILY-CENTRED CANCER CARE – EDUCATION FOR PROFESSIONALS</a:t>
            </a:r>
          </a:p>
        </p:txBody>
      </p:sp>
      <p:pic>
        <p:nvPicPr>
          <p:cNvPr id="3" name="Picture 2">
            <a:extLst>
              <a:ext uri="{FF2B5EF4-FFF2-40B4-BE49-F238E27FC236}">
                <a16:creationId xmlns:a16="http://schemas.microsoft.com/office/drawing/2014/main" id="{44928F08-172F-0A81-95FC-D0361A475CA4}"/>
              </a:ext>
            </a:extLst>
          </p:cNvPr>
          <p:cNvPicPr>
            <a:picLocks noChangeAspect="1"/>
          </p:cNvPicPr>
          <p:nvPr/>
        </p:nvPicPr>
        <p:blipFill>
          <a:blip r:embed="rId3"/>
          <a:stretch>
            <a:fillRect/>
          </a:stretch>
        </p:blipFill>
        <p:spPr>
          <a:xfrm>
            <a:off x="505808" y="1263280"/>
            <a:ext cx="4387938" cy="3786606"/>
          </a:xfrm>
          <a:prstGeom prst="rect">
            <a:avLst/>
          </a:prstGeom>
        </p:spPr>
      </p:pic>
      <p:sp>
        <p:nvSpPr>
          <p:cNvPr id="9" name="TextBox 8">
            <a:extLst>
              <a:ext uri="{FF2B5EF4-FFF2-40B4-BE49-F238E27FC236}">
                <a16:creationId xmlns:a16="http://schemas.microsoft.com/office/drawing/2014/main" id="{04D547C0-6832-9845-5776-3B67718E89CD}"/>
              </a:ext>
            </a:extLst>
          </p:cNvPr>
          <p:cNvSpPr txBox="1"/>
          <p:nvPr/>
        </p:nvSpPr>
        <p:spPr>
          <a:xfrm>
            <a:off x="5807988" y="5161188"/>
            <a:ext cx="5007384" cy="769441"/>
          </a:xfrm>
          <a:prstGeom prst="rect">
            <a:avLst/>
          </a:prstGeom>
          <a:noFill/>
        </p:spPr>
        <p:txBody>
          <a:bodyPr wrap="square">
            <a:spAutoFit/>
          </a:bodyPr>
          <a:lstStyle/>
          <a:p>
            <a:r>
              <a:rPr lang="en-GB" sz="4400" dirty="0" err="1">
                <a:solidFill>
                  <a:srgbClr val="7030A0"/>
                </a:solidFill>
                <a:latin typeface="Calibri" panose="020F0502020204030204" pitchFamily="34" charset="0"/>
              </a:rPr>
              <a:t>www.f</a:t>
            </a:r>
            <a:r>
              <a:rPr lang="en-GB" sz="4400" b="0" i="0" dirty="0" err="1">
                <a:solidFill>
                  <a:srgbClr val="7030A0"/>
                </a:solidFill>
                <a:effectLst/>
                <a:latin typeface="Calibri" panose="020F0502020204030204" pitchFamily="34" charset="0"/>
              </a:rPr>
              <a:t>ccceoled.com</a:t>
            </a:r>
            <a:endParaRPr lang="en-US" sz="4400" dirty="0">
              <a:solidFill>
                <a:srgbClr val="7030A0"/>
              </a:solidFill>
            </a:endParaRPr>
          </a:p>
        </p:txBody>
      </p:sp>
      <p:pic>
        <p:nvPicPr>
          <p:cNvPr id="6" name="Picture 5">
            <a:extLst>
              <a:ext uri="{FF2B5EF4-FFF2-40B4-BE49-F238E27FC236}">
                <a16:creationId xmlns:a16="http://schemas.microsoft.com/office/drawing/2014/main" id="{09BBAD93-25B3-0A4C-F990-87ED00DE882A}"/>
              </a:ext>
            </a:extLst>
          </p:cNvPr>
          <p:cNvPicPr>
            <a:picLocks noChangeAspect="1"/>
          </p:cNvPicPr>
          <p:nvPr/>
        </p:nvPicPr>
        <p:blipFill>
          <a:blip r:embed="rId4"/>
          <a:stretch>
            <a:fillRect/>
          </a:stretch>
        </p:blipFill>
        <p:spPr>
          <a:xfrm>
            <a:off x="177479" y="6251509"/>
            <a:ext cx="781166" cy="397275"/>
          </a:xfrm>
          <a:prstGeom prst="rect">
            <a:avLst/>
          </a:prstGeom>
          <a:solidFill>
            <a:schemeClr val="bg1"/>
          </a:solidFill>
        </p:spPr>
      </p:pic>
      <p:pic>
        <p:nvPicPr>
          <p:cNvPr id="11" name="Picture 10">
            <a:extLst>
              <a:ext uri="{FF2B5EF4-FFF2-40B4-BE49-F238E27FC236}">
                <a16:creationId xmlns:a16="http://schemas.microsoft.com/office/drawing/2014/main" id="{CA7F112C-A9AD-7E03-B4B7-772107E766CA}"/>
              </a:ext>
            </a:extLst>
          </p:cNvPr>
          <p:cNvPicPr>
            <a:picLocks noChangeAspect="1"/>
          </p:cNvPicPr>
          <p:nvPr/>
        </p:nvPicPr>
        <p:blipFill>
          <a:blip r:embed="rId5"/>
          <a:stretch>
            <a:fillRect/>
          </a:stretch>
        </p:blipFill>
        <p:spPr>
          <a:xfrm>
            <a:off x="5591870" y="1519192"/>
            <a:ext cx="5782937" cy="3112070"/>
          </a:xfrm>
          <a:prstGeom prst="rect">
            <a:avLst/>
          </a:prstGeom>
        </p:spPr>
      </p:pic>
      <p:pic>
        <p:nvPicPr>
          <p:cNvPr id="2" name="Picture 1">
            <a:extLst>
              <a:ext uri="{FF2B5EF4-FFF2-40B4-BE49-F238E27FC236}">
                <a16:creationId xmlns:a16="http://schemas.microsoft.com/office/drawing/2014/main" id="{C142960D-9421-FFBD-A447-3222D052418F}"/>
              </a:ext>
            </a:extLst>
          </p:cNvPr>
          <p:cNvPicPr>
            <a:picLocks noChangeAspect="1"/>
          </p:cNvPicPr>
          <p:nvPr/>
        </p:nvPicPr>
        <p:blipFill>
          <a:blip r:embed="rId6"/>
          <a:stretch>
            <a:fillRect/>
          </a:stretch>
        </p:blipFill>
        <p:spPr>
          <a:xfrm>
            <a:off x="10499157" y="-15587"/>
            <a:ext cx="1209603" cy="1309976"/>
          </a:xfrm>
          <a:prstGeom prst="rect">
            <a:avLst/>
          </a:prstGeom>
        </p:spPr>
      </p:pic>
      <p:pic>
        <p:nvPicPr>
          <p:cNvPr id="7" name="Picture 6" descr="University College Dublin - Wikipedia">
            <a:extLst>
              <a:ext uri="{FF2B5EF4-FFF2-40B4-BE49-F238E27FC236}">
                <a16:creationId xmlns:a16="http://schemas.microsoft.com/office/drawing/2014/main" id="{CF26061F-6B2F-36E2-B6D5-93A6C4F5DF2A}"/>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85433" y="6114472"/>
            <a:ext cx="399030" cy="579657"/>
          </a:xfrm>
          <a:prstGeom prst="rect">
            <a:avLst/>
          </a:prstGeom>
          <a:noFill/>
          <a:ln>
            <a:noFill/>
          </a:ln>
        </p:spPr>
      </p:pic>
      <p:pic>
        <p:nvPicPr>
          <p:cNvPr id="10" name="Picture 9" descr="A black background with blue text&#10;&#10;Description automatically generated">
            <a:extLst>
              <a:ext uri="{FF2B5EF4-FFF2-40B4-BE49-F238E27FC236}">
                <a16:creationId xmlns:a16="http://schemas.microsoft.com/office/drawing/2014/main" id="{4F366014-F97B-AC39-32AF-FBA26DFD989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85016" y="6142865"/>
            <a:ext cx="696081" cy="551264"/>
          </a:xfrm>
          <a:prstGeom prst="rect">
            <a:avLst/>
          </a:prstGeom>
        </p:spPr>
      </p:pic>
      <p:pic>
        <p:nvPicPr>
          <p:cNvPr id="12" name="Picture 11" descr="Competence Framework 2026 – AIIHPC">
            <a:extLst>
              <a:ext uri="{FF2B5EF4-FFF2-40B4-BE49-F238E27FC236}">
                <a16:creationId xmlns:a16="http://schemas.microsoft.com/office/drawing/2014/main" id="{7081318F-D060-C09D-F634-34A04A24D39F}"/>
              </a:ext>
            </a:extLst>
          </p:cNvPr>
          <p:cNvPicPr>
            <a:picLocks noChangeAspect="1"/>
          </p:cNvPicPr>
          <p:nvPr/>
        </p:nvPicPr>
        <p:blipFill>
          <a:blip r:embed="rId9"/>
          <a:stretch>
            <a:fillRect/>
          </a:stretch>
        </p:blipFill>
        <p:spPr>
          <a:xfrm>
            <a:off x="2844522" y="5930629"/>
            <a:ext cx="1035800" cy="718155"/>
          </a:xfrm>
          <a:prstGeom prst="rect">
            <a:avLst/>
          </a:prstGeom>
        </p:spPr>
      </p:pic>
    </p:spTree>
    <p:extLst>
      <p:ext uri="{BB962C8B-B14F-4D97-AF65-F5344CB8AC3E}">
        <p14:creationId xmlns:p14="http://schemas.microsoft.com/office/powerpoint/2010/main" val="2924462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5EE13-B1E5-F7A2-B427-30F2339C32F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513CEE7-0796-8A2A-AEB6-533DDE30D125}"/>
              </a:ext>
            </a:extLst>
          </p:cNvPr>
          <p:cNvPicPr>
            <a:picLocks noChangeAspect="1"/>
          </p:cNvPicPr>
          <p:nvPr/>
        </p:nvPicPr>
        <p:blipFill>
          <a:blip r:embed="rId2"/>
          <a:stretch>
            <a:fillRect/>
          </a:stretch>
        </p:blipFill>
        <p:spPr>
          <a:xfrm>
            <a:off x="10344840" y="0"/>
            <a:ext cx="1173201" cy="1272746"/>
          </a:xfrm>
          <a:prstGeom prst="rect">
            <a:avLst/>
          </a:prstGeom>
        </p:spPr>
      </p:pic>
      <p:pic>
        <p:nvPicPr>
          <p:cNvPr id="7" name="Picture 6">
            <a:extLst>
              <a:ext uri="{FF2B5EF4-FFF2-40B4-BE49-F238E27FC236}">
                <a16:creationId xmlns:a16="http://schemas.microsoft.com/office/drawing/2014/main" id="{19A3DCF3-506A-3D08-3D83-69D117B9D300}"/>
              </a:ext>
            </a:extLst>
          </p:cNvPr>
          <p:cNvPicPr>
            <a:picLocks noChangeAspect="1"/>
          </p:cNvPicPr>
          <p:nvPr/>
        </p:nvPicPr>
        <p:blipFill>
          <a:blip r:embed="rId3"/>
          <a:stretch>
            <a:fillRect/>
          </a:stretch>
        </p:blipFill>
        <p:spPr>
          <a:xfrm>
            <a:off x="0" y="6716806"/>
            <a:ext cx="12191999" cy="141194"/>
          </a:xfrm>
          <a:prstGeom prst="rect">
            <a:avLst/>
          </a:prstGeom>
        </p:spPr>
      </p:pic>
      <p:sp>
        <p:nvSpPr>
          <p:cNvPr id="11" name="TextBox 10">
            <a:extLst>
              <a:ext uri="{FF2B5EF4-FFF2-40B4-BE49-F238E27FC236}">
                <a16:creationId xmlns:a16="http://schemas.microsoft.com/office/drawing/2014/main" id="{12ED5ED7-AFD1-0BED-0EFC-F55742FD09D4}"/>
              </a:ext>
            </a:extLst>
          </p:cNvPr>
          <p:cNvSpPr txBox="1"/>
          <p:nvPr/>
        </p:nvSpPr>
        <p:spPr>
          <a:xfrm>
            <a:off x="752237" y="2743403"/>
            <a:ext cx="2210419" cy="2862322"/>
          </a:xfrm>
          <a:prstGeom prst="rect">
            <a:avLst/>
          </a:prstGeom>
          <a:noFill/>
        </p:spPr>
        <p:txBody>
          <a:bodyPr wrap="square" rtlCol="0">
            <a:spAutoFit/>
          </a:bodyPr>
          <a:lstStyle/>
          <a:p>
            <a:r>
              <a:rPr lang="en-GB" sz="1700" b="1" dirty="0">
                <a:solidFill>
                  <a:schemeClr val="bg1"/>
                </a:solidFill>
              </a:rPr>
              <a:t>Why can’t the doctors </a:t>
            </a:r>
            <a:br>
              <a:rPr lang="en-GB" sz="1700" b="1" dirty="0">
                <a:solidFill>
                  <a:schemeClr val="bg1"/>
                </a:solidFill>
              </a:rPr>
            </a:br>
            <a:r>
              <a:rPr lang="en-GB" sz="1700" b="1" dirty="0">
                <a:solidFill>
                  <a:schemeClr val="bg1"/>
                </a:solidFill>
              </a:rPr>
              <a:t>make mum better?</a:t>
            </a:r>
          </a:p>
          <a:p>
            <a:endParaRPr lang="en-GB" sz="1600" b="1" dirty="0">
              <a:solidFill>
                <a:schemeClr val="bg1"/>
              </a:solidFill>
            </a:endParaRPr>
          </a:p>
          <a:p>
            <a:r>
              <a:rPr lang="en-GB" sz="1600" dirty="0">
                <a:solidFill>
                  <a:schemeClr val="bg1"/>
                </a:solidFill>
              </a:rPr>
              <a:t>‘ The doctors and nurses are doing all they can to help mum, but the cancer is still there. The doctors and nurses will make sure mum is well looked after’</a:t>
            </a:r>
          </a:p>
          <a:p>
            <a:endParaRPr lang="en-GB" dirty="0">
              <a:solidFill>
                <a:schemeClr val="bg1"/>
              </a:solidFill>
            </a:endParaRPr>
          </a:p>
        </p:txBody>
      </p:sp>
      <p:pic>
        <p:nvPicPr>
          <p:cNvPr id="6" name="Picture 5">
            <a:extLst>
              <a:ext uri="{FF2B5EF4-FFF2-40B4-BE49-F238E27FC236}">
                <a16:creationId xmlns:a16="http://schemas.microsoft.com/office/drawing/2014/main" id="{C9502E97-D92C-0A0D-183F-F040234E212E}"/>
              </a:ext>
            </a:extLst>
          </p:cNvPr>
          <p:cNvPicPr>
            <a:picLocks noChangeAspect="1"/>
          </p:cNvPicPr>
          <p:nvPr/>
        </p:nvPicPr>
        <p:blipFill>
          <a:blip r:embed="rId4"/>
          <a:stretch>
            <a:fillRect/>
          </a:stretch>
        </p:blipFill>
        <p:spPr>
          <a:xfrm>
            <a:off x="514074" y="5955593"/>
            <a:ext cx="880616" cy="484834"/>
          </a:xfrm>
          <a:prstGeom prst="rect">
            <a:avLst/>
          </a:prstGeom>
        </p:spPr>
      </p:pic>
      <p:sp>
        <p:nvSpPr>
          <p:cNvPr id="2" name="TextBox 1">
            <a:extLst>
              <a:ext uri="{FF2B5EF4-FFF2-40B4-BE49-F238E27FC236}">
                <a16:creationId xmlns:a16="http://schemas.microsoft.com/office/drawing/2014/main" id="{BECC949C-BA8E-2C24-CB8E-3FB761DDE690}"/>
              </a:ext>
            </a:extLst>
          </p:cNvPr>
          <p:cNvSpPr txBox="1"/>
          <p:nvPr/>
        </p:nvSpPr>
        <p:spPr>
          <a:xfrm>
            <a:off x="295773" y="241183"/>
            <a:ext cx="8894618" cy="584775"/>
          </a:xfrm>
          <a:prstGeom prst="rect">
            <a:avLst/>
          </a:prstGeom>
          <a:noFill/>
        </p:spPr>
        <p:txBody>
          <a:bodyPr wrap="square" rtlCol="0">
            <a:spAutoFit/>
          </a:bodyPr>
          <a:lstStyle/>
          <a:p>
            <a:r>
              <a:rPr lang="en-US" sz="3200" b="1" dirty="0">
                <a:solidFill>
                  <a:srgbClr val="703075"/>
                </a:solidFill>
              </a:rPr>
              <a:t>Book chapter </a:t>
            </a:r>
          </a:p>
        </p:txBody>
      </p:sp>
      <p:pic>
        <p:nvPicPr>
          <p:cNvPr id="9" name="Picture 8" descr="A book cover of a green and white cover&#10;&#10;Description automatically generated">
            <a:extLst>
              <a:ext uri="{FF2B5EF4-FFF2-40B4-BE49-F238E27FC236}">
                <a16:creationId xmlns:a16="http://schemas.microsoft.com/office/drawing/2014/main" id="{8AA8D59D-3F29-6AE9-D05F-EE4D64B202E4}"/>
              </a:ext>
            </a:extLst>
          </p:cNvPr>
          <p:cNvPicPr>
            <a:picLocks noChangeAspect="1"/>
          </p:cNvPicPr>
          <p:nvPr/>
        </p:nvPicPr>
        <p:blipFill>
          <a:blip r:embed="rId5"/>
          <a:stretch>
            <a:fillRect/>
          </a:stretch>
        </p:blipFill>
        <p:spPr>
          <a:xfrm>
            <a:off x="4419576" y="1293279"/>
            <a:ext cx="3622575" cy="4312446"/>
          </a:xfrm>
          <a:prstGeom prst="rect">
            <a:avLst/>
          </a:prstGeom>
        </p:spPr>
      </p:pic>
      <p:pic>
        <p:nvPicPr>
          <p:cNvPr id="12" name="Picture 11" descr="A close up of a book&#10;&#10;Description automatically generated">
            <a:extLst>
              <a:ext uri="{FF2B5EF4-FFF2-40B4-BE49-F238E27FC236}">
                <a16:creationId xmlns:a16="http://schemas.microsoft.com/office/drawing/2014/main" id="{A9F50461-999E-CC2C-827B-91348A594818}"/>
              </a:ext>
            </a:extLst>
          </p:cNvPr>
          <p:cNvPicPr>
            <a:picLocks noChangeAspect="1"/>
          </p:cNvPicPr>
          <p:nvPr/>
        </p:nvPicPr>
        <p:blipFill>
          <a:blip r:embed="rId6"/>
          <a:stretch>
            <a:fillRect/>
          </a:stretch>
        </p:blipFill>
        <p:spPr>
          <a:xfrm>
            <a:off x="8042151" y="2559217"/>
            <a:ext cx="4013171" cy="1869497"/>
          </a:xfrm>
          <a:prstGeom prst="rect">
            <a:avLst/>
          </a:prstGeom>
        </p:spPr>
      </p:pic>
      <p:pic>
        <p:nvPicPr>
          <p:cNvPr id="3" name="Picture 2">
            <a:extLst>
              <a:ext uri="{FF2B5EF4-FFF2-40B4-BE49-F238E27FC236}">
                <a16:creationId xmlns:a16="http://schemas.microsoft.com/office/drawing/2014/main" id="{7FAC1AAC-411F-F639-EBC4-D92314C1D876}"/>
              </a:ext>
            </a:extLst>
          </p:cNvPr>
          <p:cNvPicPr>
            <a:picLocks noChangeAspect="1"/>
          </p:cNvPicPr>
          <p:nvPr/>
        </p:nvPicPr>
        <p:blipFill>
          <a:blip r:embed="rId7"/>
          <a:srcRect r="6" b="27505"/>
          <a:stretch>
            <a:fillRect/>
          </a:stretch>
        </p:blipFill>
        <p:spPr>
          <a:xfrm>
            <a:off x="295773" y="1427664"/>
            <a:ext cx="4140740" cy="4002671"/>
          </a:xfrm>
          <a:prstGeom prst="rect">
            <a:avLst/>
          </a:prstGeom>
        </p:spPr>
      </p:pic>
    </p:spTree>
    <p:extLst>
      <p:ext uri="{BB962C8B-B14F-4D97-AF65-F5344CB8AC3E}">
        <p14:creationId xmlns:p14="http://schemas.microsoft.com/office/powerpoint/2010/main" val="2921406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32A9B5-3F1E-CBE3-47A7-EA926DF1C95A}"/>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1" name="Picture 10" descr="Generated image 1">
            <a:extLst>
              <a:ext uri="{FF2B5EF4-FFF2-40B4-BE49-F238E27FC236}">
                <a16:creationId xmlns:a16="http://schemas.microsoft.com/office/drawing/2014/main" id="{6A561D9C-140D-83B3-0770-0F616CA4CD53}"/>
              </a:ext>
            </a:extLst>
          </p:cNvPr>
          <p:cNvPicPr>
            <a:picLocks noChangeAspect="1"/>
          </p:cNvPicPr>
          <p:nvPr/>
        </p:nvPicPr>
        <p:blipFill>
          <a:blip r:embed="rId3"/>
          <a:srcRect b="15746"/>
          <a:stretch>
            <a:fillRect/>
          </a:stretch>
        </p:blipFill>
        <p:spPr>
          <a:xfrm>
            <a:off x="2488018" y="1400522"/>
            <a:ext cx="9703981" cy="5457478"/>
          </a:xfrm>
          <a:prstGeom prst="rect">
            <a:avLst/>
          </a:prstGeom>
        </p:spPr>
      </p:pic>
      <p:sp>
        <p:nvSpPr>
          <p:cNvPr id="13" name="TextBox 12">
            <a:extLst>
              <a:ext uri="{FF2B5EF4-FFF2-40B4-BE49-F238E27FC236}">
                <a16:creationId xmlns:a16="http://schemas.microsoft.com/office/drawing/2014/main" id="{2CCE65B0-D5F0-3884-6022-94F4739626D3}"/>
              </a:ext>
            </a:extLst>
          </p:cNvPr>
          <p:cNvSpPr txBox="1"/>
          <p:nvPr/>
        </p:nvSpPr>
        <p:spPr>
          <a:xfrm>
            <a:off x="295773" y="241183"/>
            <a:ext cx="8894618" cy="584775"/>
          </a:xfrm>
          <a:prstGeom prst="rect">
            <a:avLst/>
          </a:prstGeom>
          <a:noFill/>
        </p:spPr>
        <p:txBody>
          <a:bodyPr wrap="square" rtlCol="0">
            <a:spAutoFit/>
          </a:bodyPr>
          <a:lstStyle/>
          <a:p>
            <a:r>
              <a:rPr lang="en-US" sz="3200" b="1" dirty="0">
                <a:solidFill>
                  <a:srgbClr val="703075"/>
                </a:solidFill>
              </a:rPr>
              <a:t>What about the Internet?</a:t>
            </a:r>
          </a:p>
        </p:txBody>
      </p:sp>
      <p:pic>
        <p:nvPicPr>
          <p:cNvPr id="14" name="Picture 13">
            <a:extLst>
              <a:ext uri="{FF2B5EF4-FFF2-40B4-BE49-F238E27FC236}">
                <a16:creationId xmlns:a16="http://schemas.microsoft.com/office/drawing/2014/main" id="{289F3AB1-3ED0-8811-A28E-E0D08AF96200}"/>
              </a:ext>
            </a:extLst>
          </p:cNvPr>
          <p:cNvPicPr>
            <a:picLocks noChangeAspect="1"/>
          </p:cNvPicPr>
          <p:nvPr/>
        </p:nvPicPr>
        <p:blipFill>
          <a:blip r:embed="rId4"/>
          <a:stretch>
            <a:fillRect/>
          </a:stretch>
        </p:blipFill>
        <p:spPr>
          <a:xfrm>
            <a:off x="0" y="6716806"/>
            <a:ext cx="12191999" cy="141194"/>
          </a:xfrm>
          <a:prstGeom prst="rect">
            <a:avLst/>
          </a:prstGeom>
        </p:spPr>
      </p:pic>
      <p:pic>
        <p:nvPicPr>
          <p:cNvPr id="15" name="Picture 14">
            <a:extLst>
              <a:ext uri="{FF2B5EF4-FFF2-40B4-BE49-F238E27FC236}">
                <a16:creationId xmlns:a16="http://schemas.microsoft.com/office/drawing/2014/main" id="{F57C37D2-EF19-7D83-4383-06F27F86ADD3}"/>
              </a:ext>
            </a:extLst>
          </p:cNvPr>
          <p:cNvPicPr>
            <a:picLocks noChangeAspect="1"/>
          </p:cNvPicPr>
          <p:nvPr/>
        </p:nvPicPr>
        <p:blipFill>
          <a:blip r:embed="rId5"/>
          <a:stretch>
            <a:fillRect/>
          </a:stretch>
        </p:blipFill>
        <p:spPr>
          <a:xfrm>
            <a:off x="514074" y="5955593"/>
            <a:ext cx="880616" cy="484834"/>
          </a:xfrm>
          <a:prstGeom prst="rect">
            <a:avLst/>
          </a:prstGeom>
        </p:spPr>
      </p:pic>
    </p:spTree>
    <p:extLst>
      <p:ext uri="{BB962C8B-B14F-4D97-AF65-F5344CB8AC3E}">
        <p14:creationId xmlns:p14="http://schemas.microsoft.com/office/powerpoint/2010/main" val="357551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C110240-EBF2-9D40-62AB-87DD89582E7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1AE55CEF-F534-72CD-C868-DB2B5FF97167}"/>
              </a:ext>
            </a:extLst>
          </p:cNvPr>
          <p:cNvPicPr>
            <a:picLocks noChangeAspect="1"/>
          </p:cNvPicPr>
          <p:nvPr/>
        </p:nvPicPr>
        <p:blipFill>
          <a:blip r:embed="rId3"/>
          <a:srcRect r="-1" b="-1"/>
          <a:stretch>
            <a:fillRect/>
          </a:stretch>
        </p:blipFill>
        <p:spPr>
          <a:xfrm>
            <a:off x="3790396" y="1552419"/>
            <a:ext cx="4627646" cy="4627648"/>
          </a:xfrm>
          <a:custGeom>
            <a:avLst/>
            <a:gdLst/>
            <a:ahLst/>
            <a:cxnLst/>
            <a:rect l="l" t="t" r="r" b="b"/>
            <a:pathLst>
              <a:path w="4627646" h="4627648">
                <a:moveTo>
                  <a:pt x="2313823" y="0"/>
                </a:moveTo>
                <a:cubicBezTo>
                  <a:pt x="3591712" y="0"/>
                  <a:pt x="4627646" y="1035934"/>
                  <a:pt x="4627646" y="2313824"/>
                </a:cubicBezTo>
                <a:cubicBezTo>
                  <a:pt x="4627646" y="3591714"/>
                  <a:pt x="3591712" y="4627648"/>
                  <a:pt x="2313823" y="4627648"/>
                </a:cubicBezTo>
                <a:cubicBezTo>
                  <a:pt x="1035934" y="4627648"/>
                  <a:pt x="0" y="3591714"/>
                  <a:pt x="0" y="2313824"/>
                </a:cubicBezTo>
                <a:cubicBezTo>
                  <a:pt x="0" y="1035934"/>
                  <a:pt x="1035934" y="0"/>
                  <a:pt x="2313823" y="0"/>
                </a:cubicBezTo>
                <a:close/>
              </a:path>
            </a:pathLst>
          </a:custGeom>
        </p:spPr>
      </p:pic>
      <p:pic>
        <p:nvPicPr>
          <p:cNvPr id="3" name="Picture 2">
            <a:extLst>
              <a:ext uri="{FF2B5EF4-FFF2-40B4-BE49-F238E27FC236}">
                <a16:creationId xmlns:a16="http://schemas.microsoft.com/office/drawing/2014/main" id="{AFFB6067-0CC9-CC73-BCD4-0E59CCA9FEF1}"/>
              </a:ext>
            </a:extLst>
          </p:cNvPr>
          <p:cNvPicPr>
            <a:picLocks noChangeAspect="1"/>
          </p:cNvPicPr>
          <p:nvPr/>
        </p:nvPicPr>
        <p:blipFill>
          <a:blip r:embed="rId4"/>
          <a:srcRect l="2803" r="8679" b="-5"/>
          <a:stretch>
            <a:fillRect/>
          </a:stretch>
        </p:blipFill>
        <p:spPr>
          <a:xfrm>
            <a:off x="1336144" y="2402765"/>
            <a:ext cx="2590737" cy="2926956"/>
          </a:xfrm>
          <a:custGeom>
            <a:avLst/>
            <a:gdLst/>
            <a:ahLst/>
            <a:cxnLst/>
            <a:rect l="l" t="t" r="r" b="b"/>
            <a:pathLst>
              <a:path w="2590737" h="2926956">
                <a:moveTo>
                  <a:pt x="1463478" y="0"/>
                </a:moveTo>
                <a:cubicBezTo>
                  <a:pt x="1867606" y="0"/>
                  <a:pt x="2233476" y="163805"/>
                  <a:pt x="2498313" y="428643"/>
                </a:cubicBezTo>
                <a:lnTo>
                  <a:pt x="2501029" y="431631"/>
                </a:lnTo>
                <a:lnTo>
                  <a:pt x="2445696" y="582811"/>
                </a:lnTo>
                <a:cubicBezTo>
                  <a:pt x="2374039" y="813196"/>
                  <a:pt x="2335437" y="1058145"/>
                  <a:pt x="2335437" y="1312109"/>
                </a:cubicBezTo>
                <a:cubicBezTo>
                  <a:pt x="2335437" y="1650728"/>
                  <a:pt x="2404063" y="1973319"/>
                  <a:pt x="2528166" y="2266732"/>
                </a:cubicBezTo>
                <a:lnTo>
                  <a:pt x="2590737" y="2396622"/>
                </a:lnTo>
                <a:lnTo>
                  <a:pt x="2498313" y="2498313"/>
                </a:lnTo>
                <a:cubicBezTo>
                  <a:pt x="2233476" y="2763151"/>
                  <a:pt x="1867606" y="2926956"/>
                  <a:pt x="1463478" y="2926956"/>
                </a:cubicBezTo>
                <a:cubicBezTo>
                  <a:pt x="655221" y="2926956"/>
                  <a:pt x="0" y="2271735"/>
                  <a:pt x="0" y="1463478"/>
                </a:cubicBezTo>
                <a:cubicBezTo>
                  <a:pt x="0" y="655221"/>
                  <a:pt x="655221" y="0"/>
                  <a:pt x="1463478" y="0"/>
                </a:cubicBezTo>
                <a:close/>
              </a:path>
            </a:pathLst>
          </a:custGeom>
        </p:spPr>
      </p:pic>
      <p:pic>
        <p:nvPicPr>
          <p:cNvPr id="5" name="Picture 4">
            <a:extLst>
              <a:ext uri="{FF2B5EF4-FFF2-40B4-BE49-F238E27FC236}">
                <a16:creationId xmlns:a16="http://schemas.microsoft.com/office/drawing/2014/main" id="{8F094F5C-C611-0B80-4819-E8DB6F9884C3}"/>
              </a:ext>
            </a:extLst>
          </p:cNvPr>
          <p:cNvPicPr>
            <a:picLocks noChangeAspect="1"/>
          </p:cNvPicPr>
          <p:nvPr/>
        </p:nvPicPr>
        <p:blipFill>
          <a:blip r:embed="rId5"/>
          <a:srcRect r="11923" b="-5"/>
          <a:stretch>
            <a:fillRect/>
          </a:stretch>
        </p:blipFill>
        <p:spPr>
          <a:xfrm>
            <a:off x="8294465" y="2402765"/>
            <a:ext cx="2577829" cy="2926956"/>
          </a:xfrm>
          <a:custGeom>
            <a:avLst/>
            <a:gdLst/>
            <a:ahLst/>
            <a:cxnLst/>
            <a:rect l="l" t="t" r="r" b="b"/>
            <a:pathLst>
              <a:path w="2577829" h="2926956">
                <a:moveTo>
                  <a:pt x="1114351" y="0"/>
                </a:moveTo>
                <a:cubicBezTo>
                  <a:pt x="1922608" y="0"/>
                  <a:pt x="2577829" y="655221"/>
                  <a:pt x="2577829" y="1463478"/>
                </a:cubicBezTo>
                <a:cubicBezTo>
                  <a:pt x="2577829" y="2271735"/>
                  <a:pt x="1922608" y="2926956"/>
                  <a:pt x="1114351" y="2926956"/>
                </a:cubicBezTo>
                <a:cubicBezTo>
                  <a:pt x="710223" y="2926956"/>
                  <a:pt x="344353" y="2763151"/>
                  <a:pt x="79516" y="2498313"/>
                </a:cubicBezTo>
                <a:lnTo>
                  <a:pt x="0" y="2410824"/>
                </a:lnTo>
                <a:lnTo>
                  <a:pt x="69413" y="2266732"/>
                </a:lnTo>
                <a:cubicBezTo>
                  <a:pt x="193516" y="1973319"/>
                  <a:pt x="262142" y="1650728"/>
                  <a:pt x="262142" y="1312109"/>
                </a:cubicBezTo>
                <a:cubicBezTo>
                  <a:pt x="262142" y="1058145"/>
                  <a:pt x="223540" y="813196"/>
                  <a:pt x="151883" y="582811"/>
                </a:cubicBezTo>
                <a:lnTo>
                  <a:pt x="91478" y="417771"/>
                </a:lnTo>
                <a:lnTo>
                  <a:pt x="183443" y="334187"/>
                </a:lnTo>
                <a:cubicBezTo>
                  <a:pt x="436418" y="125413"/>
                  <a:pt x="760739" y="0"/>
                  <a:pt x="1114351" y="0"/>
                </a:cubicBezTo>
                <a:close/>
              </a:path>
            </a:pathLst>
          </a:custGeom>
        </p:spPr>
      </p:pic>
      <p:sp>
        <p:nvSpPr>
          <p:cNvPr id="8" name="TextBox 7">
            <a:extLst>
              <a:ext uri="{FF2B5EF4-FFF2-40B4-BE49-F238E27FC236}">
                <a16:creationId xmlns:a16="http://schemas.microsoft.com/office/drawing/2014/main" id="{D0924136-9478-7FC8-274A-2A4995EB6582}"/>
              </a:ext>
            </a:extLst>
          </p:cNvPr>
          <p:cNvSpPr txBox="1"/>
          <p:nvPr/>
        </p:nvSpPr>
        <p:spPr>
          <a:xfrm>
            <a:off x="295773" y="241183"/>
            <a:ext cx="8894618" cy="584775"/>
          </a:xfrm>
          <a:prstGeom prst="rect">
            <a:avLst/>
          </a:prstGeom>
          <a:noFill/>
        </p:spPr>
        <p:txBody>
          <a:bodyPr wrap="square" rtlCol="0">
            <a:spAutoFit/>
          </a:bodyPr>
          <a:lstStyle/>
          <a:p>
            <a:r>
              <a:rPr lang="en-US" sz="3200" b="1" dirty="0">
                <a:solidFill>
                  <a:srgbClr val="703075"/>
                </a:solidFill>
              </a:rPr>
              <a:t>Identifying the sources to review</a:t>
            </a:r>
          </a:p>
        </p:txBody>
      </p:sp>
      <p:pic>
        <p:nvPicPr>
          <p:cNvPr id="9" name="Picture 8">
            <a:extLst>
              <a:ext uri="{FF2B5EF4-FFF2-40B4-BE49-F238E27FC236}">
                <a16:creationId xmlns:a16="http://schemas.microsoft.com/office/drawing/2014/main" id="{1166F29B-B7CA-E435-CBED-8E462BC69E23}"/>
              </a:ext>
            </a:extLst>
          </p:cNvPr>
          <p:cNvPicPr>
            <a:picLocks noChangeAspect="1"/>
          </p:cNvPicPr>
          <p:nvPr/>
        </p:nvPicPr>
        <p:blipFill>
          <a:blip r:embed="rId6"/>
          <a:stretch>
            <a:fillRect/>
          </a:stretch>
        </p:blipFill>
        <p:spPr>
          <a:xfrm>
            <a:off x="0" y="6716806"/>
            <a:ext cx="12191999" cy="141194"/>
          </a:xfrm>
          <a:prstGeom prst="rect">
            <a:avLst/>
          </a:prstGeom>
        </p:spPr>
      </p:pic>
      <p:pic>
        <p:nvPicPr>
          <p:cNvPr id="10" name="Picture 9">
            <a:extLst>
              <a:ext uri="{FF2B5EF4-FFF2-40B4-BE49-F238E27FC236}">
                <a16:creationId xmlns:a16="http://schemas.microsoft.com/office/drawing/2014/main" id="{9E128319-386F-C109-52A5-E48F1CD3D1F9}"/>
              </a:ext>
            </a:extLst>
          </p:cNvPr>
          <p:cNvPicPr>
            <a:picLocks noChangeAspect="1"/>
          </p:cNvPicPr>
          <p:nvPr/>
        </p:nvPicPr>
        <p:blipFill>
          <a:blip r:embed="rId7"/>
          <a:stretch>
            <a:fillRect/>
          </a:stretch>
        </p:blipFill>
        <p:spPr>
          <a:xfrm>
            <a:off x="514074" y="6078049"/>
            <a:ext cx="880616" cy="484834"/>
          </a:xfrm>
          <a:prstGeom prst="rect">
            <a:avLst/>
          </a:prstGeom>
        </p:spPr>
      </p:pic>
      <p:pic>
        <p:nvPicPr>
          <p:cNvPr id="12" name="Picture 2" descr="Branding | University of Strathclyde">
            <a:extLst>
              <a:ext uri="{FF2B5EF4-FFF2-40B4-BE49-F238E27FC236}">
                <a16:creationId xmlns:a16="http://schemas.microsoft.com/office/drawing/2014/main" id="{1B6C9E5A-144B-85A3-62A7-CB013F5CD9F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28528" y="6131982"/>
            <a:ext cx="969670" cy="48483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a:extLst>
              <a:ext uri="{FF2B5EF4-FFF2-40B4-BE49-F238E27FC236}">
                <a16:creationId xmlns:a16="http://schemas.microsoft.com/office/drawing/2014/main" id="{8ED90DD6-72BC-1763-75FC-871B3DF1F47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24421" y="6180067"/>
            <a:ext cx="2774376" cy="331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54612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FD17F2-A0E3-B281-38F6-9DD2060741E5}"/>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1CBC708-C214-20E1-53A0-DD07C3548ECD}"/>
              </a:ext>
            </a:extLst>
          </p:cNvPr>
          <p:cNvSpPr txBox="1"/>
          <p:nvPr/>
        </p:nvSpPr>
        <p:spPr>
          <a:xfrm>
            <a:off x="178982" y="0"/>
            <a:ext cx="10515600" cy="2147777"/>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100" b="1" kern="1200" dirty="0">
                <a:solidFill>
                  <a:srgbClr val="7030A0"/>
                </a:solidFill>
                <a:latin typeface="+mj-lt"/>
                <a:ea typeface="+mj-ea"/>
                <a:cs typeface="+mj-cs"/>
              </a:rPr>
              <a:t>Assessing </a:t>
            </a:r>
            <a:r>
              <a:rPr lang="en-US" sz="3100" b="1" dirty="0">
                <a:solidFill>
                  <a:srgbClr val="7030A0"/>
                </a:solidFill>
                <a:latin typeface="+mj-lt"/>
                <a:ea typeface="+mj-ea"/>
                <a:cs typeface="+mj-cs"/>
              </a:rPr>
              <a:t>the resources:</a:t>
            </a:r>
          </a:p>
          <a:p>
            <a:pPr>
              <a:lnSpc>
                <a:spcPct val="90000"/>
              </a:lnSpc>
              <a:spcBef>
                <a:spcPct val="0"/>
              </a:spcBef>
              <a:spcAft>
                <a:spcPts val="600"/>
              </a:spcAft>
            </a:pPr>
            <a:r>
              <a:rPr lang="en-US" sz="3100" kern="1200" dirty="0">
                <a:solidFill>
                  <a:srgbClr val="7030A0"/>
                </a:solidFill>
                <a:latin typeface="+mj-lt"/>
                <a:ea typeface="+mj-ea"/>
                <a:cs typeface="+mj-cs"/>
              </a:rPr>
              <a:t>Quality, Reliability and Readability</a:t>
            </a:r>
          </a:p>
        </p:txBody>
      </p:sp>
      <p:pic>
        <p:nvPicPr>
          <p:cNvPr id="4" name="Picture 3">
            <a:extLst>
              <a:ext uri="{FF2B5EF4-FFF2-40B4-BE49-F238E27FC236}">
                <a16:creationId xmlns:a16="http://schemas.microsoft.com/office/drawing/2014/main" id="{25712502-C108-712B-BE13-B7D638F18018}"/>
              </a:ext>
            </a:extLst>
          </p:cNvPr>
          <p:cNvPicPr>
            <a:picLocks noChangeAspect="1"/>
          </p:cNvPicPr>
          <p:nvPr/>
        </p:nvPicPr>
        <p:blipFill>
          <a:blip r:embed="rId3"/>
          <a:stretch>
            <a:fillRect/>
          </a:stretch>
        </p:blipFill>
        <p:spPr>
          <a:xfrm>
            <a:off x="3968861" y="1588207"/>
            <a:ext cx="4254277" cy="4254277"/>
          </a:xfrm>
          <a:prstGeom prst="rect">
            <a:avLst/>
          </a:prstGeom>
        </p:spPr>
      </p:pic>
      <p:pic>
        <p:nvPicPr>
          <p:cNvPr id="6" name="Picture 5">
            <a:extLst>
              <a:ext uri="{FF2B5EF4-FFF2-40B4-BE49-F238E27FC236}">
                <a16:creationId xmlns:a16="http://schemas.microsoft.com/office/drawing/2014/main" id="{7BED62CD-4966-7E47-D801-6E99D46910D8}"/>
              </a:ext>
            </a:extLst>
          </p:cNvPr>
          <p:cNvPicPr>
            <a:picLocks noChangeAspect="1"/>
          </p:cNvPicPr>
          <p:nvPr/>
        </p:nvPicPr>
        <p:blipFill>
          <a:blip r:embed="rId4"/>
          <a:stretch>
            <a:fillRect/>
          </a:stretch>
        </p:blipFill>
        <p:spPr>
          <a:xfrm>
            <a:off x="0" y="6716806"/>
            <a:ext cx="12191999" cy="141194"/>
          </a:xfrm>
          <a:prstGeom prst="rect">
            <a:avLst/>
          </a:prstGeom>
        </p:spPr>
      </p:pic>
      <p:pic>
        <p:nvPicPr>
          <p:cNvPr id="10" name="Picture 9">
            <a:extLst>
              <a:ext uri="{FF2B5EF4-FFF2-40B4-BE49-F238E27FC236}">
                <a16:creationId xmlns:a16="http://schemas.microsoft.com/office/drawing/2014/main" id="{943E98BD-7438-3496-4977-F20D36182417}"/>
              </a:ext>
            </a:extLst>
          </p:cNvPr>
          <p:cNvPicPr>
            <a:picLocks noChangeAspect="1"/>
          </p:cNvPicPr>
          <p:nvPr/>
        </p:nvPicPr>
        <p:blipFill>
          <a:blip r:embed="rId5"/>
          <a:stretch>
            <a:fillRect/>
          </a:stretch>
        </p:blipFill>
        <p:spPr>
          <a:xfrm>
            <a:off x="514074" y="6078049"/>
            <a:ext cx="880616" cy="484834"/>
          </a:xfrm>
          <a:prstGeom prst="rect">
            <a:avLst/>
          </a:prstGeom>
        </p:spPr>
      </p:pic>
      <p:pic>
        <p:nvPicPr>
          <p:cNvPr id="11" name="Picture 2" descr="Branding | University of Strathclyde">
            <a:extLst>
              <a:ext uri="{FF2B5EF4-FFF2-40B4-BE49-F238E27FC236}">
                <a16:creationId xmlns:a16="http://schemas.microsoft.com/office/drawing/2014/main" id="{7CD80A4C-42C6-3ABF-AE95-411694F830E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8528" y="6131982"/>
            <a:ext cx="969670" cy="48483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a:extLst>
              <a:ext uri="{FF2B5EF4-FFF2-40B4-BE49-F238E27FC236}">
                <a16:creationId xmlns:a16="http://schemas.microsoft.com/office/drawing/2014/main" id="{8114B9D8-2DA4-A864-15C3-B6074886800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421" y="6180067"/>
            <a:ext cx="2774376" cy="331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6935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790A8C-8A8F-1351-78CA-87A6D69252F3}"/>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851C97CB-C0BB-A460-5C29-DFF6B0CA0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F7A6387-95C6-9BFD-1455-C4820DB13E8C}"/>
              </a:ext>
            </a:extLst>
          </p:cNvPr>
          <p:cNvSpPr txBox="1"/>
          <p:nvPr/>
        </p:nvSpPr>
        <p:spPr>
          <a:xfrm>
            <a:off x="178982" y="0"/>
            <a:ext cx="10515600" cy="2147777"/>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100" b="1" kern="1200" dirty="0">
                <a:solidFill>
                  <a:srgbClr val="7030A0"/>
                </a:solidFill>
                <a:latin typeface="+mj-lt"/>
                <a:ea typeface="+mj-ea"/>
                <a:cs typeface="+mj-cs"/>
              </a:rPr>
              <a:t>Assessing </a:t>
            </a:r>
            <a:r>
              <a:rPr lang="en-US" sz="3100" b="1" dirty="0">
                <a:solidFill>
                  <a:srgbClr val="7030A0"/>
                </a:solidFill>
                <a:latin typeface="+mj-lt"/>
                <a:ea typeface="+mj-ea"/>
                <a:cs typeface="+mj-cs"/>
              </a:rPr>
              <a:t>the resources:</a:t>
            </a:r>
          </a:p>
          <a:p>
            <a:pPr>
              <a:lnSpc>
                <a:spcPct val="90000"/>
              </a:lnSpc>
              <a:spcBef>
                <a:spcPct val="0"/>
              </a:spcBef>
              <a:spcAft>
                <a:spcPts val="600"/>
              </a:spcAft>
            </a:pPr>
            <a:r>
              <a:rPr lang="en-US" sz="3100" kern="1200" dirty="0">
                <a:solidFill>
                  <a:srgbClr val="7030A0"/>
                </a:solidFill>
                <a:latin typeface="+mj-lt"/>
                <a:ea typeface="+mj-ea"/>
                <a:cs typeface="+mj-cs"/>
              </a:rPr>
              <a:t>Mapping the content to the needs of families</a:t>
            </a:r>
          </a:p>
        </p:txBody>
      </p:sp>
      <p:pic>
        <p:nvPicPr>
          <p:cNvPr id="6" name="Picture 5">
            <a:extLst>
              <a:ext uri="{FF2B5EF4-FFF2-40B4-BE49-F238E27FC236}">
                <a16:creationId xmlns:a16="http://schemas.microsoft.com/office/drawing/2014/main" id="{BFFD2729-433B-A4CC-7CBD-4B04A3F30FD4}"/>
              </a:ext>
            </a:extLst>
          </p:cNvPr>
          <p:cNvPicPr>
            <a:picLocks noChangeAspect="1"/>
          </p:cNvPicPr>
          <p:nvPr/>
        </p:nvPicPr>
        <p:blipFill>
          <a:blip r:embed="rId3"/>
          <a:stretch>
            <a:fillRect/>
          </a:stretch>
        </p:blipFill>
        <p:spPr>
          <a:xfrm>
            <a:off x="0" y="6716806"/>
            <a:ext cx="12191999" cy="141194"/>
          </a:xfrm>
          <a:prstGeom prst="rect">
            <a:avLst/>
          </a:prstGeom>
        </p:spPr>
      </p:pic>
      <p:pic>
        <p:nvPicPr>
          <p:cNvPr id="10" name="Picture 9">
            <a:extLst>
              <a:ext uri="{FF2B5EF4-FFF2-40B4-BE49-F238E27FC236}">
                <a16:creationId xmlns:a16="http://schemas.microsoft.com/office/drawing/2014/main" id="{B9D29842-EA59-5234-488D-BCF73E28F953}"/>
              </a:ext>
            </a:extLst>
          </p:cNvPr>
          <p:cNvPicPr>
            <a:picLocks noChangeAspect="1"/>
          </p:cNvPicPr>
          <p:nvPr/>
        </p:nvPicPr>
        <p:blipFill>
          <a:blip r:embed="rId4"/>
          <a:stretch>
            <a:fillRect/>
          </a:stretch>
        </p:blipFill>
        <p:spPr>
          <a:xfrm>
            <a:off x="514074" y="6078049"/>
            <a:ext cx="880616" cy="484834"/>
          </a:xfrm>
          <a:prstGeom prst="rect">
            <a:avLst/>
          </a:prstGeom>
        </p:spPr>
      </p:pic>
      <p:pic>
        <p:nvPicPr>
          <p:cNvPr id="11" name="Picture 2" descr="Branding | University of Strathclyde">
            <a:extLst>
              <a:ext uri="{FF2B5EF4-FFF2-40B4-BE49-F238E27FC236}">
                <a16:creationId xmlns:a16="http://schemas.microsoft.com/office/drawing/2014/main" id="{581CE0F2-5046-E059-43A2-1ED00DE6B2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8528" y="6131982"/>
            <a:ext cx="969670" cy="48483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a:extLst>
              <a:ext uri="{FF2B5EF4-FFF2-40B4-BE49-F238E27FC236}">
                <a16:creationId xmlns:a16="http://schemas.microsoft.com/office/drawing/2014/main" id="{DE415767-409D-ABBE-9E71-9351DBF535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421" y="6180067"/>
            <a:ext cx="2774376" cy="33162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Generated image 1">
            <a:extLst>
              <a:ext uri="{FF2B5EF4-FFF2-40B4-BE49-F238E27FC236}">
                <a16:creationId xmlns:a16="http://schemas.microsoft.com/office/drawing/2014/main" id="{77CEEB83-778A-CA8C-04A7-E0DC2F264350}"/>
              </a:ext>
            </a:extLst>
          </p:cNvPr>
          <p:cNvPicPr>
            <a:picLocks noChangeAspect="1"/>
          </p:cNvPicPr>
          <p:nvPr/>
        </p:nvPicPr>
        <p:blipFill>
          <a:blip r:embed="rId7"/>
          <a:stretch>
            <a:fillRect/>
          </a:stretch>
        </p:blipFill>
        <p:spPr>
          <a:xfrm>
            <a:off x="2834595" y="1543211"/>
            <a:ext cx="6733173" cy="4488782"/>
          </a:xfrm>
          <a:prstGeom prst="rect">
            <a:avLst/>
          </a:prstGeom>
        </p:spPr>
      </p:pic>
    </p:spTree>
    <p:extLst>
      <p:ext uri="{BB962C8B-B14F-4D97-AF65-F5344CB8AC3E}">
        <p14:creationId xmlns:p14="http://schemas.microsoft.com/office/powerpoint/2010/main" val="25721158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BB7A8B-C5CC-DA3F-895B-BCA3229CA42F}"/>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B216A3BC-C82D-AFFA-5379-B379E2BE83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B3F4D00-96CA-D0B9-E352-BEB58D297ABD}"/>
              </a:ext>
            </a:extLst>
          </p:cNvPr>
          <p:cNvSpPr txBox="1"/>
          <p:nvPr/>
        </p:nvSpPr>
        <p:spPr>
          <a:xfrm>
            <a:off x="178982" y="0"/>
            <a:ext cx="10515600" cy="2147777"/>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100" b="1" kern="1200" dirty="0">
                <a:solidFill>
                  <a:srgbClr val="7030A0"/>
                </a:solidFill>
                <a:latin typeface="+mj-lt"/>
                <a:ea typeface="+mj-ea"/>
                <a:cs typeface="+mj-cs"/>
              </a:rPr>
              <a:t>Reflections as a PPI Co-Applicant</a:t>
            </a:r>
            <a:endParaRPr lang="en-US" sz="3100" b="1" dirty="0">
              <a:solidFill>
                <a:srgbClr val="7030A0"/>
              </a:solidFill>
              <a:latin typeface="+mj-lt"/>
              <a:ea typeface="+mj-ea"/>
              <a:cs typeface="+mj-cs"/>
            </a:endParaRPr>
          </a:p>
        </p:txBody>
      </p:sp>
      <p:pic>
        <p:nvPicPr>
          <p:cNvPr id="6" name="Picture 5">
            <a:extLst>
              <a:ext uri="{FF2B5EF4-FFF2-40B4-BE49-F238E27FC236}">
                <a16:creationId xmlns:a16="http://schemas.microsoft.com/office/drawing/2014/main" id="{4BF819C1-6FE6-BB9C-1240-3C7E00F73545}"/>
              </a:ext>
            </a:extLst>
          </p:cNvPr>
          <p:cNvPicPr>
            <a:picLocks noChangeAspect="1"/>
          </p:cNvPicPr>
          <p:nvPr/>
        </p:nvPicPr>
        <p:blipFill>
          <a:blip r:embed="rId3"/>
          <a:stretch>
            <a:fillRect/>
          </a:stretch>
        </p:blipFill>
        <p:spPr>
          <a:xfrm>
            <a:off x="0" y="6716806"/>
            <a:ext cx="12191999" cy="141194"/>
          </a:xfrm>
          <a:prstGeom prst="rect">
            <a:avLst/>
          </a:prstGeom>
        </p:spPr>
      </p:pic>
      <p:pic>
        <p:nvPicPr>
          <p:cNvPr id="10" name="Picture 9">
            <a:extLst>
              <a:ext uri="{FF2B5EF4-FFF2-40B4-BE49-F238E27FC236}">
                <a16:creationId xmlns:a16="http://schemas.microsoft.com/office/drawing/2014/main" id="{C8A92515-AEDD-966E-3815-32676A2B4A52}"/>
              </a:ext>
            </a:extLst>
          </p:cNvPr>
          <p:cNvPicPr>
            <a:picLocks noChangeAspect="1"/>
          </p:cNvPicPr>
          <p:nvPr/>
        </p:nvPicPr>
        <p:blipFill>
          <a:blip r:embed="rId4"/>
          <a:stretch>
            <a:fillRect/>
          </a:stretch>
        </p:blipFill>
        <p:spPr>
          <a:xfrm>
            <a:off x="514074" y="6078049"/>
            <a:ext cx="880616" cy="484834"/>
          </a:xfrm>
          <a:prstGeom prst="rect">
            <a:avLst/>
          </a:prstGeom>
        </p:spPr>
      </p:pic>
      <p:pic>
        <p:nvPicPr>
          <p:cNvPr id="11" name="Picture 2" descr="Branding | University of Strathclyde">
            <a:extLst>
              <a:ext uri="{FF2B5EF4-FFF2-40B4-BE49-F238E27FC236}">
                <a16:creationId xmlns:a16="http://schemas.microsoft.com/office/drawing/2014/main" id="{FC1F2E92-AAEB-B997-1271-4C7A63B4FA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8528" y="6131982"/>
            <a:ext cx="969670" cy="48483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a:extLst>
              <a:ext uri="{FF2B5EF4-FFF2-40B4-BE49-F238E27FC236}">
                <a16:creationId xmlns:a16="http://schemas.microsoft.com/office/drawing/2014/main" id="{F08D7BF1-A17A-5CCA-5BF2-2EEF946DE98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421" y="6180067"/>
            <a:ext cx="2774376" cy="3316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Generated image 1">
            <a:extLst>
              <a:ext uri="{FF2B5EF4-FFF2-40B4-BE49-F238E27FC236}">
                <a16:creationId xmlns:a16="http://schemas.microsoft.com/office/drawing/2014/main" id="{4C00545C-7857-D2BA-3C30-BF53AE55B576}"/>
              </a:ext>
            </a:extLst>
          </p:cNvPr>
          <p:cNvPicPr>
            <a:picLocks noChangeAspect="1"/>
          </p:cNvPicPr>
          <p:nvPr/>
        </p:nvPicPr>
        <p:blipFill>
          <a:blip r:embed="rId7"/>
          <a:stretch>
            <a:fillRect/>
          </a:stretch>
        </p:blipFill>
        <p:spPr>
          <a:xfrm>
            <a:off x="2799021" y="1292203"/>
            <a:ext cx="6593958" cy="4395972"/>
          </a:xfrm>
          <a:prstGeom prst="rect">
            <a:avLst/>
          </a:prstGeom>
        </p:spPr>
      </p:pic>
    </p:spTree>
    <p:extLst>
      <p:ext uri="{BB962C8B-B14F-4D97-AF65-F5344CB8AC3E}">
        <p14:creationId xmlns:p14="http://schemas.microsoft.com/office/powerpoint/2010/main" val="12023626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134F9-FE37-83C0-562C-59FBF580B89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D78897EB-BE1C-6973-7B4B-D9F770F801D8}"/>
              </a:ext>
            </a:extLst>
          </p:cNvPr>
          <p:cNvPicPr>
            <a:picLocks noChangeAspect="1"/>
          </p:cNvPicPr>
          <p:nvPr/>
        </p:nvPicPr>
        <p:blipFill>
          <a:blip r:embed="rId3"/>
          <a:stretch>
            <a:fillRect/>
          </a:stretch>
        </p:blipFill>
        <p:spPr>
          <a:xfrm>
            <a:off x="0" y="6716806"/>
            <a:ext cx="12191999" cy="141194"/>
          </a:xfrm>
          <a:prstGeom prst="rect">
            <a:avLst/>
          </a:prstGeom>
        </p:spPr>
      </p:pic>
      <p:pic>
        <p:nvPicPr>
          <p:cNvPr id="10" name="Picture 9">
            <a:extLst>
              <a:ext uri="{FF2B5EF4-FFF2-40B4-BE49-F238E27FC236}">
                <a16:creationId xmlns:a16="http://schemas.microsoft.com/office/drawing/2014/main" id="{1204F833-C345-9D59-60F9-7C9AF98E69E2}"/>
              </a:ext>
            </a:extLst>
          </p:cNvPr>
          <p:cNvPicPr>
            <a:picLocks noChangeAspect="1"/>
          </p:cNvPicPr>
          <p:nvPr/>
        </p:nvPicPr>
        <p:blipFill>
          <a:blip r:embed="rId4"/>
          <a:stretch>
            <a:fillRect/>
          </a:stretch>
        </p:blipFill>
        <p:spPr>
          <a:xfrm>
            <a:off x="514074" y="6078049"/>
            <a:ext cx="880616" cy="484834"/>
          </a:xfrm>
          <a:prstGeom prst="rect">
            <a:avLst/>
          </a:prstGeom>
        </p:spPr>
      </p:pic>
      <p:pic>
        <p:nvPicPr>
          <p:cNvPr id="11" name="Picture 2" descr="Branding | University of Strathclyde">
            <a:extLst>
              <a:ext uri="{FF2B5EF4-FFF2-40B4-BE49-F238E27FC236}">
                <a16:creationId xmlns:a16="http://schemas.microsoft.com/office/drawing/2014/main" id="{3BF85BA0-4D40-71A0-022A-466FAAC079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8528" y="6131982"/>
            <a:ext cx="969670" cy="48483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a:extLst>
              <a:ext uri="{FF2B5EF4-FFF2-40B4-BE49-F238E27FC236}">
                <a16:creationId xmlns:a16="http://schemas.microsoft.com/office/drawing/2014/main" id="{A7CE96E1-020C-4D76-D939-01C754070C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421" y="6180067"/>
            <a:ext cx="2774376" cy="3316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24B681D-32D8-5570-C6F7-C4166B510970}"/>
              </a:ext>
            </a:extLst>
          </p:cNvPr>
          <p:cNvPicPr>
            <a:picLocks noChangeAspect="1"/>
          </p:cNvPicPr>
          <p:nvPr/>
        </p:nvPicPr>
        <p:blipFill>
          <a:blip r:embed="rId7"/>
          <a:srcRect l="1629" t="2426" r="1395" b="2310"/>
          <a:stretch>
            <a:fillRect/>
          </a:stretch>
        </p:blipFill>
        <p:spPr>
          <a:xfrm>
            <a:off x="895349" y="487502"/>
            <a:ext cx="10039351" cy="5544491"/>
          </a:xfrm>
          <a:prstGeom prst="rect">
            <a:avLst/>
          </a:prstGeom>
        </p:spPr>
      </p:pic>
    </p:spTree>
    <p:extLst>
      <p:ext uri="{BB962C8B-B14F-4D97-AF65-F5344CB8AC3E}">
        <p14:creationId xmlns:p14="http://schemas.microsoft.com/office/powerpoint/2010/main" val="17567419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A92A4-D352-53C4-1D85-3DC02549EE0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067F735-FC95-843D-E3CB-F60BA1D232F7}"/>
              </a:ext>
            </a:extLst>
          </p:cNvPr>
          <p:cNvPicPr>
            <a:picLocks noChangeAspect="1"/>
          </p:cNvPicPr>
          <p:nvPr/>
        </p:nvPicPr>
        <p:blipFill>
          <a:blip r:embed="rId3"/>
          <a:stretch>
            <a:fillRect/>
          </a:stretch>
        </p:blipFill>
        <p:spPr>
          <a:xfrm>
            <a:off x="0" y="6716806"/>
            <a:ext cx="12191999" cy="141194"/>
          </a:xfrm>
          <a:prstGeom prst="rect">
            <a:avLst/>
          </a:prstGeom>
        </p:spPr>
      </p:pic>
      <p:pic>
        <p:nvPicPr>
          <p:cNvPr id="10" name="Picture 9">
            <a:extLst>
              <a:ext uri="{FF2B5EF4-FFF2-40B4-BE49-F238E27FC236}">
                <a16:creationId xmlns:a16="http://schemas.microsoft.com/office/drawing/2014/main" id="{D7BE2E43-DF3C-FD9C-F364-AA16964B9E6B}"/>
              </a:ext>
            </a:extLst>
          </p:cNvPr>
          <p:cNvPicPr>
            <a:picLocks noChangeAspect="1"/>
          </p:cNvPicPr>
          <p:nvPr/>
        </p:nvPicPr>
        <p:blipFill>
          <a:blip r:embed="rId4"/>
          <a:stretch>
            <a:fillRect/>
          </a:stretch>
        </p:blipFill>
        <p:spPr>
          <a:xfrm>
            <a:off x="514074" y="6078049"/>
            <a:ext cx="880616" cy="484834"/>
          </a:xfrm>
          <a:prstGeom prst="rect">
            <a:avLst/>
          </a:prstGeom>
        </p:spPr>
      </p:pic>
      <p:pic>
        <p:nvPicPr>
          <p:cNvPr id="11" name="Picture 2" descr="Branding | University of Strathclyde">
            <a:extLst>
              <a:ext uri="{FF2B5EF4-FFF2-40B4-BE49-F238E27FC236}">
                <a16:creationId xmlns:a16="http://schemas.microsoft.com/office/drawing/2014/main" id="{BE5CB794-D999-D54C-1117-7540412BA9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8528" y="6131982"/>
            <a:ext cx="969670" cy="48483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a:extLst>
              <a:ext uri="{FF2B5EF4-FFF2-40B4-BE49-F238E27FC236}">
                <a16:creationId xmlns:a16="http://schemas.microsoft.com/office/drawing/2014/main" id="{B2DB2200-3B8E-C373-1712-F02211CD8EC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421" y="6180067"/>
            <a:ext cx="2774376" cy="3316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6769EE9-D5E4-579F-CB74-C02B3D993F2C}"/>
              </a:ext>
            </a:extLst>
          </p:cNvPr>
          <p:cNvPicPr>
            <a:picLocks noChangeAspect="1"/>
          </p:cNvPicPr>
          <p:nvPr/>
        </p:nvPicPr>
        <p:blipFill>
          <a:blip r:embed="rId7"/>
          <a:srcRect l="1157" t="2246" r="1394" b="4635"/>
          <a:stretch>
            <a:fillRect/>
          </a:stretch>
        </p:blipFill>
        <p:spPr>
          <a:xfrm>
            <a:off x="1066800" y="533401"/>
            <a:ext cx="10153650" cy="5454778"/>
          </a:xfrm>
          <a:prstGeom prst="rect">
            <a:avLst/>
          </a:prstGeom>
        </p:spPr>
      </p:pic>
    </p:spTree>
    <p:extLst>
      <p:ext uri="{BB962C8B-B14F-4D97-AF65-F5344CB8AC3E}">
        <p14:creationId xmlns:p14="http://schemas.microsoft.com/office/powerpoint/2010/main" val="9075184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8868C-67EF-30A5-5319-D1691D56FD3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21B1D22-3B08-5A6C-BE31-EF110A9FD3CF}"/>
              </a:ext>
            </a:extLst>
          </p:cNvPr>
          <p:cNvPicPr>
            <a:picLocks noChangeAspect="1"/>
          </p:cNvPicPr>
          <p:nvPr/>
        </p:nvPicPr>
        <p:blipFill>
          <a:blip r:embed="rId3"/>
          <a:stretch>
            <a:fillRect/>
          </a:stretch>
        </p:blipFill>
        <p:spPr>
          <a:xfrm>
            <a:off x="0" y="6716806"/>
            <a:ext cx="12191999" cy="141194"/>
          </a:xfrm>
          <a:prstGeom prst="rect">
            <a:avLst/>
          </a:prstGeom>
        </p:spPr>
      </p:pic>
      <p:pic>
        <p:nvPicPr>
          <p:cNvPr id="10" name="Picture 9">
            <a:extLst>
              <a:ext uri="{FF2B5EF4-FFF2-40B4-BE49-F238E27FC236}">
                <a16:creationId xmlns:a16="http://schemas.microsoft.com/office/drawing/2014/main" id="{4638455F-AE84-1B51-7B1F-20A054DF5E9B}"/>
              </a:ext>
            </a:extLst>
          </p:cNvPr>
          <p:cNvPicPr>
            <a:picLocks noChangeAspect="1"/>
          </p:cNvPicPr>
          <p:nvPr/>
        </p:nvPicPr>
        <p:blipFill>
          <a:blip r:embed="rId4"/>
          <a:stretch>
            <a:fillRect/>
          </a:stretch>
        </p:blipFill>
        <p:spPr>
          <a:xfrm>
            <a:off x="514074" y="6078049"/>
            <a:ext cx="880616" cy="484834"/>
          </a:xfrm>
          <a:prstGeom prst="rect">
            <a:avLst/>
          </a:prstGeom>
        </p:spPr>
      </p:pic>
      <p:pic>
        <p:nvPicPr>
          <p:cNvPr id="11" name="Picture 2" descr="Branding | University of Strathclyde">
            <a:extLst>
              <a:ext uri="{FF2B5EF4-FFF2-40B4-BE49-F238E27FC236}">
                <a16:creationId xmlns:a16="http://schemas.microsoft.com/office/drawing/2014/main" id="{9A9F9DFA-A1E1-2F45-3459-5DAEB662E2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8528" y="6131982"/>
            <a:ext cx="969670" cy="48483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a:extLst>
              <a:ext uri="{FF2B5EF4-FFF2-40B4-BE49-F238E27FC236}">
                <a16:creationId xmlns:a16="http://schemas.microsoft.com/office/drawing/2014/main" id="{6903CDFD-CD1D-0959-C610-13DDD27EFD7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421" y="6180067"/>
            <a:ext cx="2774376" cy="3316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4C128EA-C84C-7206-BC30-6B0398C140A7}"/>
              </a:ext>
            </a:extLst>
          </p:cNvPr>
          <p:cNvPicPr>
            <a:picLocks noChangeAspect="1"/>
          </p:cNvPicPr>
          <p:nvPr/>
        </p:nvPicPr>
        <p:blipFill>
          <a:blip r:embed="rId7"/>
          <a:srcRect l="1553" t="2552" r="1549" b="3892"/>
          <a:stretch>
            <a:fillRect/>
          </a:stretch>
        </p:blipFill>
        <p:spPr>
          <a:xfrm>
            <a:off x="1200150" y="628697"/>
            <a:ext cx="9525000" cy="5170348"/>
          </a:xfrm>
          <a:prstGeom prst="rect">
            <a:avLst/>
          </a:prstGeom>
        </p:spPr>
      </p:pic>
    </p:spTree>
    <p:extLst>
      <p:ext uri="{BB962C8B-B14F-4D97-AF65-F5344CB8AC3E}">
        <p14:creationId xmlns:p14="http://schemas.microsoft.com/office/powerpoint/2010/main" val="36085000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88398-4DB6-085C-B20F-B29B1C2F5D0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77D0541-EC27-92AA-E55F-4002960A9565}"/>
              </a:ext>
            </a:extLst>
          </p:cNvPr>
          <p:cNvPicPr>
            <a:picLocks noChangeAspect="1"/>
          </p:cNvPicPr>
          <p:nvPr/>
        </p:nvPicPr>
        <p:blipFill>
          <a:blip r:embed="rId3"/>
          <a:stretch>
            <a:fillRect/>
          </a:stretch>
        </p:blipFill>
        <p:spPr>
          <a:xfrm>
            <a:off x="0" y="6716806"/>
            <a:ext cx="12191999" cy="141194"/>
          </a:xfrm>
          <a:prstGeom prst="rect">
            <a:avLst/>
          </a:prstGeom>
        </p:spPr>
      </p:pic>
      <p:pic>
        <p:nvPicPr>
          <p:cNvPr id="10" name="Picture 9">
            <a:extLst>
              <a:ext uri="{FF2B5EF4-FFF2-40B4-BE49-F238E27FC236}">
                <a16:creationId xmlns:a16="http://schemas.microsoft.com/office/drawing/2014/main" id="{128D8BCB-6BAA-212C-3E09-D848F62AB3EA}"/>
              </a:ext>
            </a:extLst>
          </p:cNvPr>
          <p:cNvPicPr>
            <a:picLocks noChangeAspect="1"/>
          </p:cNvPicPr>
          <p:nvPr/>
        </p:nvPicPr>
        <p:blipFill>
          <a:blip r:embed="rId4"/>
          <a:stretch>
            <a:fillRect/>
          </a:stretch>
        </p:blipFill>
        <p:spPr>
          <a:xfrm>
            <a:off x="514074" y="6078049"/>
            <a:ext cx="880616" cy="484834"/>
          </a:xfrm>
          <a:prstGeom prst="rect">
            <a:avLst/>
          </a:prstGeom>
        </p:spPr>
      </p:pic>
      <p:pic>
        <p:nvPicPr>
          <p:cNvPr id="11" name="Picture 2" descr="Branding | University of Strathclyde">
            <a:extLst>
              <a:ext uri="{FF2B5EF4-FFF2-40B4-BE49-F238E27FC236}">
                <a16:creationId xmlns:a16="http://schemas.microsoft.com/office/drawing/2014/main" id="{BB5D21AC-DF7B-EAF0-EB0B-5B988F8C9F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8528" y="6131982"/>
            <a:ext cx="969670" cy="48483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a:extLst>
              <a:ext uri="{FF2B5EF4-FFF2-40B4-BE49-F238E27FC236}">
                <a16:creationId xmlns:a16="http://schemas.microsoft.com/office/drawing/2014/main" id="{9CC34046-39D7-5085-56D7-868D383B046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421" y="6180067"/>
            <a:ext cx="2774376" cy="3316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07747572-1FC5-F9E7-A67C-92D267C1A25C}"/>
              </a:ext>
            </a:extLst>
          </p:cNvPr>
          <p:cNvPicPr>
            <a:picLocks noChangeAspect="1"/>
          </p:cNvPicPr>
          <p:nvPr/>
        </p:nvPicPr>
        <p:blipFill>
          <a:blip r:embed="rId7"/>
          <a:srcRect l="1861" t="3213" r="2445" b="2250"/>
          <a:stretch>
            <a:fillRect/>
          </a:stretch>
        </p:blipFill>
        <p:spPr>
          <a:xfrm>
            <a:off x="1009650" y="487502"/>
            <a:ext cx="9925050" cy="5512398"/>
          </a:xfrm>
          <a:prstGeom prst="rect">
            <a:avLst/>
          </a:prstGeom>
        </p:spPr>
      </p:pic>
    </p:spTree>
    <p:extLst>
      <p:ext uri="{BB962C8B-B14F-4D97-AF65-F5344CB8AC3E}">
        <p14:creationId xmlns:p14="http://schemas.microsoft.com/office/powerpoint/2010/main" val="26004872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97862-0DA2-1849-9200-0602FAF7D00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C3E39F8-7B89-67EE-613A-57DFEFFC6AB7}"/>
              </a:ext>
            </a:extLst>
          </p:cNvPr>
          <p:cNvPicPr>
            <a:picLocks noChangeAspect="1"/>
          </p:cNvPicPr>
          <p:nvPr/>
        </p:nvPicPr>
        <p:blipFill>
          <a:blip r:embed="rId3"/>
          <a:stretch>
            <a:fillRect/>
          </a:stretch>
        </p:blipFill>
        <p:spPr>
          <a:xfrm>
            <a:off x="0" y="6716806"/>
            <a:ext cx="12191999" cy="141194"/>
          </a:xfrm>
          <a:prstGeom prst="rect">
            <a:avLst/>
          </a:prstGeom>
        </p:spPr>
      </p:pic>
      <p:pic>
        <p:nvPicPr>
          <p:cNvPr id="10" name="Picture 9">
            <a:extLst>
              <a:ext uri="{FF2B5EF4-FFF2-40B4-BE49-F238E27FC236}">
                <a16:creationId xmlns:a16="http://schemas.microsoft.com/office/drawing/2014/main" id="{0061EF78-1140-68DB-29F7-B1EEF4B0140C}"/>
              </a:ext>
            </a:extLst>
          </p:cNvPr>
          <p:cNvPicPr>
            <a:picLocks noChangeAspect="1"/>
          </p:cNvPicPr>
          <p:nvPr/>
        </p:nvPicPr>
        <p:blipFill>
          <a:blip r:embed="rId4"/>
          <a:stretch>
            <a:fillRect/>
          </a:stretch>
        </p:blipFill>
        <p:spPr>
          <a:xfrm>
            <a:off x="514074" y="6078049"/>
            <a:ext cx="880616" cy="484834"/>
          </a:xfrm>
          <a:prstGeom prst="rect">
            <a:avLst/>
          </a:prstGeom>
        </p:spPr>
      </p:pic>
      <p:pic>
        <p:nvPicPr>
          <p:cNvPr id="11" name="Picture 2" descr="Branding | University of Strathclyde">
            <a:extLst>
              <a:ext uri="{FF2B5EF4-FFF2-40B4-BE49-F238E27FC236}">
                <a16:creationId xmlns:a16="http://schemas.microsoft.com/office/drawing/2014/main" id="{094B3DE1-521C-8A47-8FAD-A787B1D9E7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8528" y="6131982"/>
            <a:ext cx="969670" cy="48483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a:extLst>
              <a:ext uri="{FF2B5EF4-FFF2-40B4-BE49-F238E27FC236}">
                <a16:creationId xmlns:a16="http://schemas.microsoft.com/office/drawing/2014/main" id="{6BA4722E-457E-5488-D52B-059603438D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421" y="6180067"/>
            <a:ext cx="2774376" cy="3316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Generated image 1">
            <a:extLst>
              <a:ext uri="{FF2B5EF4-FFF2-40B4-BE49-F238E27FC236}">
                <a16:creationId xmlns:a16="http://schemas.microsoft.com/office/drawing/2014/main" id="{E2D4283D-0EF8-B4BC-0608-EEC78209E1CA}"/>
              </a:ext>
            </a:extLst>
          </p:cNvPr>
          <p:cNvPicPr>
            <a:picLocks noChangeAspect="1"/>
          </p:cNvPicPr>
          <p:nvPr/>
        </p:nvPicPr>
        <p:blipFill>
          <a:blip r:embed="rId7"/>
          <a:stretch>
            <a:fillRect/>
          </a:stretch>
        </p:blipFill>
        <p:spPr>
          <a:xfrm>
            <a:off x="1209674" y="429932"/>
            <a:ext cx="9772650" cy="5494194"/>
          </a:xfrm>
          <a:prstGeom prst="rect">
            <a:avLst/>
          </a:prstGeom>
        </p:spPr>
      </p:pic>
    </p:spTree>
    <p:extLst>
      <p:ext uri="{BB962C8B-B14F-4D97-AF65-F5344CB8AC3E}">
        <p14:creationId xmlns:p14="http://schemas.microsoft.com/office/powerpoint/2010/main" val="5691092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88582-D406-C48D-EDD1-CC7D9B6B160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6B6DC8F1-44BE-0556-0339-684B880424AD}"/>
              </a:ext>
            </a:extLst>
          </p:cNvPr>
          <p:cNvPicPr>
            <a:picLocks noChangeAspect="1"/>
          </p:cNvPicPr>
          <p:nvPr/>
        </p:nvPicPr>
        <p:blipFill>
          <a:blip r:embed="rId3"/>
          <a:stretch>
            <a:fillRect/>
          </a:stretch>
        </p:blipFill>
        <p:spPr>
          <a:xfrm>
            <a:off x="0" y="6716806"/>
            <a:ext cx="12191999" cy="141194"/>
          </a:xfrm>
          <a:prstGeom prst="rect">
            <a:avLst/>
          </a:prstGeom>
        </p:spPr>
      </p:pic>
      <p:pic>
        <p:nvPicPr>
          <p:cNvPr id="10" name="Picture 9">
            <a:extLst>
              <a:ext uri="{FF2B5EF4-FFF2-40B4-BE49-F238E27FC236}">
                <a16:creationId xmlns:a16="http://schemas.microsoft.com/office/drawing/2014/main" id="{5CC9D920-2FBF-5227-3980-F313A8628194}"/>
              </a:ext>
            </a:extLst>
          </p:cNvPr>
          <p:cNvPicPr>
            <a:picLocks noChangeAspect="1"/>
          </p:cNvPicPr>
          <p:nvPr/>
        </p:nvPicPr>
        <p:blipFill>
          <a:blip r:embed="rId4"/>
          <a:stretch>
            <a:fillRect/>
          </a:stretch>
        </p:blipFill>
        <p:spPr>
          <a:xfrm>
            <a:off x="514074" y="6078049"/>
            <a:ext cx="880616" cy="484834"/>
          </a:xfrm>
          <a:prstGeom prst="rect">
            <a:avLst/>
          </a:prstGeom>
        </p:spPr>
      </p:pic>
      <p:pic>
        <p:nvPicPr>
          <p:cNvPr id="11" name="Picture 2" descr="Branding | University of Strathclyde">
            <a:extLst>
              <a:ext uri="{FF2B5EF4-FFF2-40B4-BE49-F238E27FC236}">
                <a16:creationId xmlns:a16="http://schemas.microsoft.com/office/drawing/2014/main" id="{FE7A8BCB-DACC-2E8A-AA85-F3A5CE9CB98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8528" y="6131982"/>
            <a:ext cx="969670" cy="48483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a:extLst>
              <a:ext uri="{FF2B5EF4-FFF2-40B4-BE49-F238E27FC236}">
                <a16:creationId xmlns:a16="http://schemas.microsoft.com/office/drawing/2014/main" id="{27D9901A-1557-8CBE-1435-261B540B6B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421" y="6180067"/>
            <a:ext cx="2774376" cy="3316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Generated image 1">
            <a:extLst>
              <a:ext uri="{FF2B5EF4-FFF2-40B4-BE49-F238E27FC236}">
                <a16:creationId xmlns:a16="http://schemas.microsoft.com/office/drawing/2014/main" id="{F8460465-F603-BD12-3187-D4A39FB560D2}"/>
              </a:ext>
            </a:extLst>
          </p:cNvPr>
          <p:cNvPicPr>
            <a:picLocks noChangeAspect="1"/>
          </p:cNvPicPr>
          <p:nvPr/>
        </p:nvPicPr>
        <p:blipFill>
          <a:blip r:embed="rId7"/>
          <a:stretch>
            <a:fillRect/>
          </a:stretch>
        </p:blipFill>
        <p:spPr>
          <a:xfrm>
            <a:off x="863209" y="241183"/>
            <a:ext cx="10159468" cy="5730669"/>
          </a:xfrm>
          <a:prstGeom prst="rect">
            <a:avLst/>
          </a:prstGeom>
        </p:spPr>
      </p:pic>
    </p:spTree>
    <p:extLst>
      <p:ext uri="{BB962C8B-B14F-4D97-AF65-F5344CB8AC3E}">
        <p14:creationId xmlns:p14="http://schemas.microsoft.com/office/powerpoint/2010/main" val="25861053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3A74F-3E18-B60F-0307-D5E73A6FE18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37D25EA-B0B6-780F-F7B0-4BB38097DFAC}"/>
              </a:ext>
            </a:extLst>
          </p:cNvPr>
          <p:cNvPicPr>
            <a:picLocks noChangeAspect="1"/>
          </p:cNvPicPr>
          <p:nvPr/>
        </p:nvPicPr>
        <p:blipFill>
          <a:blip r:embed="rId3"/>
          <a:stretch>
            <a:fillRect/>
          </a:stretch>
        </p:blipFill>
        <p:spPr>
          <a:xfrm>
            <a:off x="0" y="6716806"/>
            <a:ext cx="12191999" cy="141194"/>
          </a:xfrm>
          <a:prstGeom prst="rect">
            <a:avLst/>
          </a:prstGeom>
        </p:spPr>
      </p:pic>
      <p:pic>
        <p:nvPicPr>
          <p:cNvPr id="10" name="Picture 9">
            <a:extLst>
              <a:ext uri="{FF2B5EF4-FFF2-40B4-BE49-F238E27FC236}">
                <a16:creationId xmlns:a16="http://schemas.microsoft.com/office/drawing/2014/main" id="{B1F57651-FF79-206D-5A74-CCF29ECF6DD1}"/>
              </a:ext>
            </a:extLst>
          </p:cNvPr>
          <p:cNvPicPr>
            <a:picLocks noChangeAspect="1"/>
          </p:cNvPicPr>
          <p:nvPr/>
        </p:nvPicPr>
        <p:blipFill>
          <a:blip r:embed="rId4"/>
          <a:stretch>
            <a:fillRect/>
          </a:stretch>
        </p:blipFill>
        <p:spPr>
          <a:xfrm>
            <a:off x="514074" y="6078049"/>
            <a:ext cx="880616" cy="484834"/>
          </a:xfrm>
          <a:prstGeom prst="rect">
            <a:avLst/>
          </a:prstGeom>
        </p:spPr>
      </p:pic>
      <p:pic>
        <p:nvPicPr>
          <p:cNvPr id="11" name="Picture 2" descr="Branding | University of Strathclyde">
            <a:extLst>
              <a:ext uri="{FF2B5EF4-FFF2-40B4-BE49-F238E27FC236}">
                <a16:creationId xmlns:a16="http://schemas.microsoft.com/office/drawing/2014/main" id="{65115899-F24A-CD30-882A-2028D2E397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8528" y="6131982"/>
            <a:ext cx="969670" cy="48483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a:extLst>
              <a:ext uri="{FF2B5EF4-FFF2-40B4-BE49-F238E27FC236}">
                <a16:creationId xmlns:a16="http://schemas.microsoft.com/office/drawing/2014/main" id="{BE777ED6-E564-A104-ADBA-0D68AE110A6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421" y="6180067"/>
            <a:ext cx="2774376" cy="33162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Generated image 1">
            <a:extLst>
              <a:ext uri="{FF2B5EF4-FFF2-40B4-BE49-F238E27FC236}">
                <a16:creationId xmlns:a16="http://schemas.microsoft.com/office/drawing/2014/main" id="{2F845879-2BA2-1DE0-C3C3-A9DF9150570E}"/>
              </a:ext>
            </a:extLst>
          </p:cNvPr>
          <p:cNvPicPr>
            <a:picLocks noChangeAspect="1"/>
          </p:cNvPicPr>
          <p:nvPr/>
        </p:nvPicPr>
        <p:blipFill>
          <a:blip r:embed="rId7"/>
          <a:stretch>
            <a:fillRect/>
          </a:stretch>
        </p:blipFill>
        <p:spPr>
          <a:xfrm>
            <a:off x="1074341" y="295117"/>
            <a:ext cx="9798705" cy="5508840"/>
          </a:xfrm>
          <a:prstGeom prst="rect">
            <a:avLst/>
          </a:prstGeom>
        </p:spPr>
      </p:pic>
    </p:spTree>
    <p:extLst>
      <p:ext uri="{BB962C8B-B14F-4D97-AF65-F5344CB8AC3E}">
        <p14:creationId xmlns:p14="http://schemas.microsoft.com/office/powerpoint/2010/main" val="27156517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enerated image 1">
            <a:extLst>
              <a:ext uri="{FF2B5EF4-FFF2-40B4-BE49-F238E27FC236}">
                <a16:creationId xmlns:a16="http://schemas.microsoft.com/office/drawing/2014/main" id="{55646F7D-3E39-6558-6522-9BBF078D38E1}"/>
              </a:ext>
            </a:extLst>
          </p:cNvPr>
          <p:cNvPicPr>
            <a:picLocks noChangeAspect="1"/>
          </p:cNvPicPr>
          <p:nvPr/>
        </p:nvPicPr>
        <p:blipFill>
          <a:blip r:embed="rId3"/>
          <a:stretch>
            <a:fillRect/>
          </a:stretch>
        </p:blipFill>
        <p:spPr>
          <a:xfrm>
            <a:off x="0" y="3647"/>
            <a:ext cx="12192000" cy="6854353"/>
          </a:xfrm>
          <a:prstGeom prst="rect">
            <a:avLst/>
          </a:prstGeom>
        </p:spPr>
      </p:pic>
    </p:spTree>
    <p:extLst>
      <p:ext uri="{BB962C8B-B14F-4D97-AF65-F5344CB8AC3E}">
        <p14:creationId xmlns:p14="http://schemas.microsoft.com/office/powerpoint/2010/main" val="7601188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BF121AA-39DC-4480-BA84-327A2E820FFC}"/>
              </a:ext>
            </a:extLst>
          </p:cNvPr>
          <p:cNvSpPr/>
          <p:nvPr/>
        </p:nvSpPr>
        <p:spPr>
          <a:xfrm>
            <a:off x="1524001" y="857250"/>
            <a:ext cx="3897863" cy="5143500"/>
          </a:xfrm>
          <a:prstGeom prst="rect">
            <a:avLst/>
          </a:prstGeom>
          <a:solidFill>
            <a:srgbClr val="9239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685800">
              <a:defRPr/>
            </a:pPr>
            <a:endParaRPr lang="en-IE" sz="1350" dirty="0">
              <a:solidFill>
                <a:prstClr val="white"/>
              </a:solidFill>
              <a:latin typeface="Calibri" panose="020F0502020204030204"/>
            </a:endParaRPr>
          </a:p>
        </p:txBody>
      </p:sp>
      <p:pic>
        <p:nvPicPr>
          <p:cNvPr id="9" name="Picture 8" descr="A screenshot of a cell phone&#10;&#10;Description automatically generated">
            <a:extLst>
              <a:ext uri="{FF2B5EF4-FFF2-40B4-BE49-F238E27FC236}">
                <a16:creationId xmlns:a16="http://schemas.microsoft.com/office/drawing/2014/main" id="{4C69B48D-D300-41C3-9FBE-354664C7D994}"/>
              </a:ext>
            </a:extLst>
          </p:cNvPr>
          <p:cNvPicPr>
            <a:picLocks noChangeAspect="1"/>
          </p:cNvPicPr>
          <p:nvPr/>
        </p:nvPicPr>
        <p:blipFill rotWithShape="1">
          <a:blip r:embed="rId2">
            <a:extLst>
              <a:ext uri="{28A0092B-C50C-407E-A947-70E740481C1C}">
                <a14:useLocalDpi xmlns:a14="http://schemas.microsoft.com/office/drawing/2010/main" val="0"/>
              </a:ext>
            </a:extLst>
          </a:blip>
          <a:srcRect l="14444" t="4057" r="14395" b="12486"/>
          <a:stretch/>
        </p:blipFill>
        <p:spPr>
          <a:xfrm>
            <a:off x="5916811" y="2455110"/>
            <a:ext cx="4061516" cy="3215236"/>
          </a:xfrm>
          <a:prstGeom prst="rect">
            <a:avLst/>
          </a:prstGeom>
        </p:spPr>
      </p:pic>
      <p:sp>
        <p:nvSpPr>
          <p:cNvPr id="2" name="Title 1">
            <a:extLst>
              <a:ext uri="{FF2B5EF4-FFF2-40B4-BE49-F238E27FC236}">
                <a16:creationId xmlns:a16="http://schemas.microsoft.com/office/drawing/2014/main" id="{4A17AE48-EB3E-4D54-88F7-F3FF39609853}"/>
              </a:ext>
            </a:extLst>
          </p:cNvPr>
          <p:cNvSpPr>
            <a:spLocks noGrp="1"/>
          </p:cNvSpPr>
          <p:nvPr>
            <p:ph type="ctrTitle"/>
          </p:nvPr>
        </p:nvSpPr>
        <p:spPr>
          <a:xfrm>
            <a:off x="1524001" y="1138427"/>
            <a:ext cx="3897863" cy="3689950"/>
          </a:xfrm>
        </p:spPr>
        <p:txBody>
          <a:bodyPr anchor="b">
            <a:normAutofit/>
          </a:bodyPr>
          <a:lstStyle/>
          <a:p>
            <a:pPr algn="r"/>
            <a:r>
              <a:rPr lang="en-GB" sz="1950" dirty="0">
                <a:solidFill>
                  <a:srgbClr val="FFFFFF"/>
                </a:solidFill>
              </a:rPr>
              <a:t>Files will be available on</a:t>
            </a:r>
            <a:br>
              <a:rPr lang="en-GB" sz="1950" dirty="0">
                <a:solidFill>
                  <a:srgbClr val="FFFFFF"/>
                </a:solidFill>
              </a:rPr>
            </a:br>
            <a:r>
              <a:rPr lang="en-IE" sz="1800" dirty="0">
                <a:solidFill>
                  <a:schemeClr val="bg2"/>
                </a:solidFill>
                <a:hlinkClick r:id="rId3">
                  <a:extLst>
                    <a:ext uri="{A12FA001-AC4F-418D-AE19-62706E023703}">
                      <ahyp:hlinkClr xmlns:ahyp="http://schemas.microsoft.com/office/drawing/2018/hyperlinkcolor" val="tx"/>
                    </a:ext>
                  </a:extLst>
                </a:hlinkClick>
              </a:rPr>
              <a:t>Past Events - The Palliative Hub Professional (professionalpalliativehub.com/events)</a:t>
            </a:r>
            <a:br>
              <a:rPr lang="en-GB" sz="1800">
                <a:solidFill>
                  <a:schemeClr val="bg2"/>
                </a:solidFill>
              </a:rPr>
            </a:br>
            <a:r>
              <a:rPr lang="en-IE" sz="675">
                <a:solidFill>
                  <a:srgbClr val="0563C1"/>
                </a:solidFill>
                <a:hlinkClick r:id="rId4">
                  <a:extLst>
                    <a:ext uri="{A12FA001-AC4F-418D-AE19-62706E023703}">
                      <ahyp:hlinkClr xmlns:ahyp="http://schemas.microsoft.com/office/drawing/2018/hyperlinkcolor" val="tx"/>
                    </a:ext>
                  </a:extLst>
                </a:hlinkClick>
              </a:rPr>
              <a:t>)</a:t>
            </a:r>
            <a:endParaRPr lang="en-GB" sz="1950" dirty="0">
              <a:solidFill>
                <a:srgbClr val="FFFFFF"/>
              </a:solidFill>
            </a:endParaRPr>
          </a:p>
        </p:txBody>
      </p:sp>
      <p:sp>
        <p:nvSpPr>
          <p:cNvPr id="3" name="Subtitle 2">
            <a:extLst>
              <a:ext uri="{FF2B5EF4-FFF2-40B4-BE49-F238E27FC236}">
                <a16:creationId xmlns:a16="http://schemas.microsoft.com/office/drawing/2014/main" id="{5511B410-B908-4802-BFDE-77D9A55ED44B}"/>
              </a:ext>
            </a:extLst>
          </p:cNvPr>
          <p:cNvSpPr>
            <a:spLocks noGrp="1"/>
          </p:cNvSpPr>
          <p:nvPr>
            <p:ph type="subTitle" idx="1"/>
          </p:nvPr>
        </p:nvSpPr>
        <p:spPr>
          <a:xfrm>
            <a:off x="1659720" y="5293278"/>
            <a:ext cx="3626427" cy="242573"/>
          </a:xfrm>
        </p:spPr>
        <p:txBody>
          <a:bodyPr anchor="t">
            <a:noAutofit/>
          </a:bodyPr>
          <a:lstStyle/>
          <a:p>
            <a:pPr algn="r"/>
            <a:r>
              <a:rPr lang="en-GB" sz="1950" dirty="0">
                <a:solidFill>
                  <a:srgbClr val="FFFFFF"/>
                </a:solidFill>
                <a:latin typeface="+mj-lt"/>
              </a:rPr>
              <a:t>Thank you for your time</a:t>
            </a:r>
          </a:p>
        </p:txBody>
      </p:sp>
      <p:cxnSp>
        <p:nvCxnSpPr>
          <p:cNvPr id="12" name="Straight Connector 11">
            <a:extLst>
              <a:ext uri="{FF2B5EF4-FFF2-40B4-BE49-F238E27FC236}">
                <a16:creationId xmlns:a16="http://schemas.microsoft.com/office/drawing/2014/main" id="{0C545A64-C53A-4511-8DEF-3CAAF4490E14}"/>
              </a:ext>
            </a:extLst>
          </p:cNvPr>
          <p:cNvCxnSpPr>
            <a:cxnSpLocks/>
          </p:cNvCxnSpPr>
          <p:nvPr/>
        </p:nvCxnSpPr>
        <p:spPr>
          <a:xfrm>
            <a:off x="1659719" y="4760378"/>
            <a:ext cx="362642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descr="A logo for a medical research network">
            <a:extLst>
              <a:ext uri="{FF2B5EF4-FFF2-40B4-BE49-F238E27FC236}">
                <a16:creationId xmlns:a16="http://schemas.microsoft.com/office/drawing/2014/main" id="{853F59B0-E107-39CE-6714-4594158C3C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1862" y="2330703"/>
            <a:ext cx="5189990" cy="3670049"/>
          </a:xfrm>
          <a:prstGeom prst="rect">
            <a:avLst/>
          </a:prstGeom>
        </p:spPr>
      </p:pic>
    </p:spTree>
    <p:extLst>
      <p:ext uri="{BB962C8B-B14F-4D97-AF65-F5344CB8AC3E}">
        <p14:creationId xmlns:p14="http://schemas.microsoft.com/office/powerpoint/2010/main" val="26621416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EFA51232B59664AAFCFA8584F69A328" ma:contentTypeVersion="16" ma:contentTypeDescription="Create a new document." ma:contentTypeScope="" ma:versionID="efa4dd16af94dc3fb5575ceadb68d634">
  <xsd:schema xmlns:xsd="http://www.w3.org/2001/XMLSchema" xmlns:xs="http://www.w3.org/2001/XMLSchema" xmlns:p="http://schemas.microsoft.com/office/2006/metadata/properties" xmlns:ns2="ee6905b2-f471-43a2-928e-47492c4fd955" xmlns:ns3="5b934445-a005-439d-b5ae-abbdd2ed1de1" targetNamespace="http://schemas.microsoft.com/office/2006/metadata/properties" ma:root="true" ma:fieldsID="3b916c6ed1b2d99cec4a0d4ff1cf1c08" ns2:_="" ns3:_="">
    <xsd:import namespace="ee6905b2-f471-43a2-928e-47492c4fd955"/>
    <xsd:import namespace="5b934445-a005-439d-b5ae-abbdd2ed1de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6905b2-f471-43a2-928e-47492c4fd9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7eb4a9f-841c-4498-87e7-cbd8de9f176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b934445-a005-439d-b5ae-abbdd2ed1de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dfca1be8-b73d-48c4-bba2-15dafaa9295f}" ma:internalName="TaxCatchAll" ma:showField="CatchAllData" ma:web="5b934445-a005-439d-b5ae-abbdd2ed1de1">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e6905b2-f471-43a2-928e-47492c4fd955">
      <Terms xmlns="http://schemas.microsoft.com/office/infopath/2007/PartnerControls"/>
    </lcf76f155ced4ddcb4097134ff3c332f>
    <TaxCatchAll xmlns="5b934445-a005-439d-b5ae-abbdd2ed1de1" xsi:nil="true"/>
  </documentManagement>
</p:properties>
</file>

<file path=customXml/itemProps1.xml><?xml version="1.0" encoding="utf-8"?>
<ds:datastoreItem xmlns:ds="http://schemas.openxmlformats.org/officeDocument/2006/customXml" ds:itemID="{21EE570F-CAAC-4F87-ADCB-F9A6158FE9EA}">
  <ds:schemaRefs>
    <ds:schemaRef ds:uri="http://schemas.microsoft.com/sharepoint/v3/contenttype/forms"/>
  </ds:schemaRefs>
</ds:datastoreItem>
</file>

<file path=customXml/itemProps2.xml><?xml version="1.0" encoding="utf-8"?>
<ds:datastoreItem xmlns:ds="http://schemas.openxmlformats.org/officeDocument/2006/customXml" ds:itemID="{66C9DCB0-6B36-4B3E-A83C-F80B72C458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e6905b2-f471-43a2-928e-47492c4fd955"/>
    <ds:schemaRef ds:uri="5b934445-a005-439d-b5ae-abbdd2ed1d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EBFA90E-9436-4044-BA48-540A0226731D}">
  <ds:schemaRefs>
    <ds:schemaRef ds:uri="http://schemas.microsoft.com/office/2006/metadata/properties"/>
    <ds:schemaRef ds:uri="http://schemas.microsoft.com/office/infopath/2007/PartnerControls"/>
    <ds:schemaRef ds:uri="ee6905b2-f471-43a2-928e-47492c4fd955"/>
    <ds:schemaRef ds:uri="5b934445-a005-439d-b5ae-abbdd2ed1de1"/>
  </ds:schemaRefs>
</ds:datastoreItem>
</file>

<file path=docProps/app.xml><?xml version="1.0" encoding="utf-8"?>
<Properties xmlns="http://schemas.openxmlformats.org/officeDocument/2006/extended-properties" xmlns:vt="http://schemas.openxmlformats.org/officeDocument/2006/docPropsVTypes">
  <TotalTime>4341</TotalTime>
  <Words>862</Words>
  <Application>Microsoft Office PowerPoint</Application>
  <PresentationFormat>Widescreen</PresentationFormat>
  <Paragraphs>95</Paragraphs>
  <Slides>30</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Arial Narrow</vt:lpstr>
      <vt:lpstr>Calibri</vt:lpstr>
      <vt:lpstr>Calibri Light</vt:lpstr>
      <vt:lpstr>Office Theme</vt:lpstr>
      <vt:lpstr>         ‘PCRN Webinar: AI and Digital Health Resources in Palliative Care Research: Quality, Accessibility and the Challenges Ahead’    Presented by Dr Jeff Hanna and Lisa Strutt</vt:lpstr>
      <vt:lpstr>PowerPoint Presentation</vt:lpstr>
      <vt:lpstr>Dr Jeff Hanna Lecturer in Clinical Cancer Nursing Ulster University /  South Eastern Health and Social Care Trust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Files will be available on Past Events - The Palliative Hub Professional (professionalpalliativehub.com/events)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Seaton</dc:creator>
  <cp:lastModifiedBy>Jane Clare</cp:lastModifiedBy>
  <cp:revision>57</cp:revision>
  <dcterms:created xsi:type="dcterms:W3CDTF">2021-09-13T10:01:34Z</dcterms:created>
  <dcterms:modified xsi:type="dcterms:W3CDTF">2026-10-21T09:18:48Z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0x010100EEFA51232B59664AAFCFA8584F69A328</vt:lpwstr>
  </property>
  <property fmtid="{D5CDD505-2E9C-101B-9397-08002B2CF9AE}" pid="3" name="MediaServiceImageTags">
    <vt:lpwstr/>
  </property>
</Properties>
</file>