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theme/theme3.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22"/>
  </p:notesMasterIdLst>
  <p:sldIdLst>
    <p:sldId id="256" r:id="rId3"/>
    <p:sldId id="257" r:id="rId4"/>
    <p:sldId id="261" r:id="rId5"/>
    <p:sldId id="265" r:id="rId6"/>
    <p:sldId id="264" r:id="rId7"/>
    <p:sldId id="263" r:id="rId8"/>
    <p:sldId id="266" r:id="rId9"/>
    <p:sldId id="267" r:id="rId10"/>
    <p:sldId id="268" r:id="rId11"/>
    <p:sldId id="269" r:id="rId12"/>
    <p:sldId id="270" r:id="rId13"/>
    <p:sldId id="273" r:id="rId14"/>
    <p:sldId id="278" r:id="rId15"/>
    <p:sldId id="281" r:id="rId16"/>
    <p:sldId id="282" r:id="rId17"/>
    <p:sldId id="283" r:id="rId18"/>
    <p:sldId id="274" r:id="rId19"/>
    <p:sldId id="275" r:id="rId20"/>
    <p:sldId id="276" r:id="rId21"/>
  </p:sldIdLst>
  <p:sldSz cx="18288000" cy="10287000"/>
  <p:notesSz cx="6858000" cy="9144000"/>
  <p:embeddedFontLst>
    <p:embeddedFont>
      <p:font typeface="Aleo" pitchFamily="2" charset="77"/>
      <p:regular r:id="rId23"/>
      <p:bold r:id="rId24"/>
      <p:italic r:id="rId25"/>
      <p:boldItalic r:id="rId26"/>
    </p:embeddedFont>
    <p:embeddedFont>
      <p:font typeface="Aleo Bold" panose="020F0802020204030203" pitchFamily="34" charset="77"/>
      <p:regular r:id="rId27"/>
      <p:bold r:id="rId28"/>
    </p:embeddedFont>
    <p:embeddedFont>
      <p:font typeface="Barlow" pitchFamily="2" charset="77"/>
      <p:regular r:id="rId29"/>
      <p:bold r:id="rId30"/>
      <p:italic r:id="rId31"/>
      <p:boldItalic r:id="rId32"/>
    </p:embeddedFont>
    <p:embeddedFont>
      <p:font typeface="Barlow Bold" pitchFamily="2" charset="77"/>
      <p:regular r:id="rId33"/>
      <p:bold r:id="rId34"/>
    </p:embeddedFont>
    <p:embeddedFont>
      <p:font typeface="Comic Sans MS" panose="030F0902030302020204" pitchFamily="66" charset="0"/>
      <p:regular r:id="rId35"/>
    </p:embeddedFont>
    <p:embeddedFont>
      <p:font typeface="Open Sans" panose="020B0606030504020204" pitchFamily="34" charset="0"/>
      <p:regular r:id="rId36"/>
      <p:bold r:id="rId37"/>
      <p:italic r:id="rId38"/>
      <p:boldItalic r:id="rId39"/>
    </p:embeddedFont>
    <p:embeddedFont>
      <p:font typeface="Poppins" pitchFamily="2" charset="77"/>
      <p:regular r:id="rId40"/>
      <p:bold r:id="rId41"/>
      <p:italic r:id="rId42"/>
      <p:boldItalic r:id="rId43"/>
    </p:embeddedFont>
    <p:embeddedFont>
      <p:font typeface="Poppins Bold" pitchFamily="2" charset="77"/>
      <p:regular r:id="rId44"/>
      <p:bold r:id="rId45"/>
    </p:embeddedFont>
    <p:embeddedFont>
      <p:font typeface="Poppins Semi-Bold" pitchFamily="2" charset="77"/>
      <p:regular r:id="rId46"/>
      <p:bold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CFA6"/>
    <a:srgbClr val="31859C"/>
    <a:srgbClr val="7523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35" autoAdjust="0"/>
    <p:restoredTop sz="94593" autoAdjust="0"/>
  </p:normalViewPr>
  <p:slideViewPr>
    <p:cSldViewPr>
      <p:cViewPr varScale="1">
        <p:scale>
          <a:sx n="60" d="100"/>
          <a:sy n="60" d="100"/>
        </p:scale>
        <p:origin x="216" y="8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19.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font" Target="fonts/font25.fntdata"/><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7.fntdata"/><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font" Target="fonts/font23.fntdata"/><Relationship Id="rId53" Type="http://schemas.openxmlformats.org/officeDocument/2006/relationships/customXml" Target="../customXml/item2.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4" Type="http://schemas.openxmlformats.org/officeDocument/2006/relationships/font" Target="fonts/font22.fntdata"/><Relationship Id="rId52"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font" Target="fonts/font24.fntdata"/><Relationship Id="rId20" Type="http://schemas.openxmlformats.org/officeDocument/2006/relationships/slide" Target="slides/slide18.xml"/><Relationship Id="rId41" Type="http://schemas.openxmlformats.org/officeDocument/2006/relationships/font" Target="fonts/font19.fntdata"/><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4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957AFB-05F7-EC41-80E1-B8C0C1389179}"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525727-3820-7649-B4DE-5C934FAB3C27}" type="slidenum">
              <a:rPr lang="en-US" smtClean="0"/>
              <a:t>‹#›</a:t>
            </a:fld>
            <a:endParaRPr lang="en-US"/>
          </a:p>
        </p:txBody>
      </p:sp>
    </p:spTree>
    <p:extLst>
      <p:ext uri="{BB962C8B-B14F-4D97-AF65-F5344CB8AC3E}">
        <p14:creationId xmlns:p14="http://schemas.microsoft.com/office/powerpoint/2010/main" val="3785221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85875" y="2995911"/>
            <a:ext cx="14573250" cy="2067223"/>
          </a:xfrm>
        </p:spPr>
        <p:txBody>
          <a:bodyPr/>
          <a:lstStyle/>
          <a:p>
            <a:r>
              <a:rPr lang="en-US"/>
              <a:t>Click to edit Master title style</a:t>
            </a:r>
          </a:p>
        </p:txBody>
      </p:sp>
      <p:sp>
        <p:nvSpPr>
          <p:cNvPr id="3" name="Subtitle 2"/>
          <p:cNvSpPr>
            <a:spLocks noGrp="1"/>
          </p:cNvSpPr>
          <p:nvPr>
            <p:ph type="subTitle" idx="1"/>
          </p:nvPr>
        </p:nvSpPr>
        <p:spPr>
          <a:xfrm>
            <a:off x="2571750" y="5464969"/>
            <a:ext cx="12001500" cy="2464594"/>
          </a:xfrm>
        </p:spPr>
        <p:txBody>
          <a:bodyPr/>
          <a:lstStyle>
            <a:lvl1pPr marL="0" indent="0" algn="ctr">
              <a:buNone/>
              <a:defRPr>
                <a:solidFill>
                  <a:schemeClr val="tx1">
                    <a:tint val="75000"/>
                  </a:schemeClr>
                </a:solidFill>
              </a:defRPr>
            </a:lvl1pPr>
            <a:lvl2pPr marL="642960" indent="0" algn="ctr">
              <a:buNone/>
              <a:defRPr>
                <a:solidFill>
                  <a:schemeClr val="tx1">
                    <a:tint val="75000"/>
                  </a:schemeClr>
                </a:solidFill>
              </a:defRPr>
            </a:lvl2pPr>
            <a:lvl3pPr marL="1285921" indent="0" algn="ctr">
              <a:buNone/>
              <a:defRPr>
                <a:solidFill>
                  <a:schemeClr val="tx1">
                    <a:tint val="75000"/>
                  </a:schemeClr>
                </a:solidFill>
              </a:defRPr>
            </a:lvl3pPr>
            <a:lvl4pPr marL="1928881" indent="0" algn="ctr">
              <a:buNone/>
              <a:defRPr>
                <a:solidFill>
                  <a:schemeClr val="tx1">
                    <a:tint val="75000"/>
                  </a:schemeClr>
                </a:solidFill>
              </a:defRPr>
            </a:lvl4pPr>
            <a:lvl5pPr marL="2571841" indent="0" algn="ctr">
              <a:buNone/>
              <a:defRPr>
                <a:solidFill>
                  <a:schemeClr val="tx1">
                    <a:tint val="75000"/>
                  </a:schemeClr>
                </a:solidFill>
              </a:defRPr>
            </a:lvl5pPr>
            <a:lvl6pPr marL="3214802" indent="0" algn="ctr">
              <a:buNone/>
              <a:defRPr>
                <a:solidFill>
                  <a:schemeClr val="tx1">
                    <a:tint val="75000"/>
                  </a:schemeClr>
                </a:solidFill>
              </a:defRPr>
            </a:lvl6pPr>
            <a:lvl7pPr marL="3857762" indent="0" algn="ctr">
              <a:buNone/>
              <a:defRPr>
                <a:solidFill>
                  <a:schemeClr val="tx1">
                    <a:tint val="75000"/>
                  </a:schemeClr>
                </a:solidFill>
              </a:defRPr>
            </a:lvl7pPr>
            <a:lvl8pPr marL="4500723" indent="0" algn="ctr">
              <a:buNone/>
              <a:defRPr>
                <a:solidFill>
                  <a:schemeClr val="tx1">
                    <a:tint val="75000"/>
                  </a:schemeClr>
                </a:solidFill>
              </a:defRPr>
            </a:lvl8pPr>
            <a:lvl9pPr marL="514368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930718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292956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54337" y="6197204"/>
            <a:ext cx="14573250" cy="1915418"/>
          </a:xfrm>
        </p:spPr>
        <p:txBody>
          <a:bodyPr anchor="t"/>
          <a:lstStyle>
            <a:lvl1pPr algn="l">
              <a:defRPr sz="5625" b="1" cap="all"/>
            </a:lvl1pPr>
          </a:lstStyle>
          <a:p>
            <a:r>
              <a:rPr lang="en-US"/>
              <a:t>Click to edit Master title style</a:t>
            </a:r>
          </a:p>
        </p:txBody>
      </p:sp>
      <p:sp>
        <p:nvSpPr>
          <p:cNvPr id="3" name="Text Placeholder 2"/>
          <p:cNvSpPr>
            <a:spLocks noGrp="1"/>
          </p:cNvSpPr>
          <p:nvPr>
            <p:ph type="body" idx="1"/>
          </p:nvPr>
        </p:nvSpPr>
        <p:spPr>
          <a:xfrm>
            <a:off x="1354337" y="4087566"/>
            <a:ext cx="14573250" cy="2109638"/>
          </a:xfrm>
        </p:spPr>
        <p:txBody>
          <a:bodyPr anchor="b"/>
          <a:lstStyle>
            <a:lvl1pPr marL="0" indent="0">
              <a:buNone/>
              <a:defRPr sz="2813">
                <a:solidFill>
                  <a:schemeClr val="tx1">
                    <a:tint val="75000"/>
                  </a:schemeClr>
                </a:solidFill>
              </a:defRPr>
            </a:lvl1pPr>
            <a:lvl2pPr marL="642960" indent="0">
              <a:buNone/>
              <a:defRPr sz="2531">
                <a:solidFill>
                  <a:schemeClr val="tx1">
                    <a:tint val="75000"/>
                  </a:schemeClr>
                </a:solidFill>
              </a:defRPr>
            </a:lvl2pPr>
            <a:lvl3pPr marL="1285921" indent="0">
              <a:buNone/>
              <a:defRPr sz="2250">
                <a:solidFill>
                  <a:schemeClr val="tx1">
                    <a:tint val="75000"/>
                  </a:schemeClr>
                </a:solidFill>
              </a:defRPr>
            </a:lvl3pPr>
            <a:lvl4pPr marL="1928881" indent="0">
              <a:buNone/>
              <a:defRPr sz="1969">
                <a:solidFill>
                  <a:schemeClr val="tx1">
                    <a:tint val="75000"/>
                  </a:schemeClr>
                </a:solidFill>
              </a:defRPr>
            </a:lvl4pPr>
            <a:lvl5pPr marL="2571841" indent="0">
              <a:buNone/>
              <a:defRPr sz="1969">
                <a:solidFill>
                  <a:schemeClr val="tx1">
                    <a:tint val="75000"/>
                  </a:schemeClr>
                </a:solidFill>
              </a:defRPr>
            </a:lvl5pPr>
            <a:lvl6pPr marL="3214802" indent="0">
              <a:buNone/>
              <a:defRPr sz="1969">
                <a:solidFill>
                  <a:schemeClr val="tx1">
                    <a:tint val="75000"/>
                  </a:schemeClr>
                </a:solidFill>
              </a:defRPr>
            </a:lvl6pPr>
            <a:lvl7pPr marL="3857762" indent="0">
              <a:buNone/>
              <a:defRPr sz="1969">
                <a:solidFill>
                  <a:schemeClr val="tx1">
                    <a:tint val="75000"/>
                  </a:schemeClr>
                </a:solidFill>
              </a:defRPr>
            </a:lvl7pPr>
            <a:lvl8pPr marL="4500723" indent="0">
              <a:buNone/>
              <a:defRPr sz="1969">
                <a:solidFill>
                  <a:schemeClr val="tx1">
                    <a:tint val="75000"/>
                  </a:schemeClr>
                </a:solidFill>
              </a:defRPr>
            </a:lvl8pPr>
            <a:lvl9pPr marL="5143683" indent="0">
              <a:buNone/>
              <a:defRPr sz="196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20292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57250" y="2250282"/>
            <a:ext cx="7572375" cy="6364635"/>
          </a:xfrm>
        </p:spPr>
        <p:txBody>
          <a:bodyPr/>
          <a:lstStyle>
            <a:lvl1pPr>
              <a:defRPr sz="3938"/>
            </a:lvl1pPr>
            <a:lvl2pPr>
              <a:defRPr sz="3375"/>
            </a:lvl2pPr>
            <a:lvl3pPr>
              <a:defRPr sz="2813"/>
            </a:lvl3pPr>
            <a:lvl4pPr>
              <a:defRPr sz="2531"/>
            </a:lvl4pPr>
            <a:lvl5pPr>
              <a:defRPr sz="2531"/>
            </a:lvl5pPr>
            <a:lvl6pPr>
              <a:defRPr sz="2531"/>
            </a:lvl6pPr>
            <a:lvl7pPr>
              <a:defRPr sz="2531"/>
            </a:lvl7pPr>
            <a:lvl8pPr>
              <a:defRPr sz="2531"/>
            </a:lvl8pPr>
            <a:lvl9pPr>
              <a:defRPr sz="25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715375" y="2250282"/>
            <a:ext cx="7572375" cy="6364635"/>
          </a:xfrm>
        </p:spPr>
        <p:txBody>
          <a:bodyPr/>
          <a:lstStyle>
            <a:lvl1pPr>
              <a:defRPr sz="3938"/>
            </a:lvl1pPr>
            <a:lvl2pPr>
              <a:defRPr sz="3375"/>
            </a:lvl2pPr>
            <a:lvl3pPr>
              <a:defRPr sz="2813"/>
            </a:lvl3pPr>
            <a:lvl4pPr>
              <a:defRPr sz="2531"/>
            </a:lvl4pPr>
            <a:lvl5pPr>
              <a:defRPr sz="2531"/>
            </a:lvl5pPr>
            <a:lvl6pPr>
              <a:defRPr sz="2531"/>
            </a:lvl6pPr>
            <a:lvl7pPr>
              <a:defRPr sz="2531"/>
            </a:lvl7pPr>
            <a:lvl8pPr>
              <a:defRPr sz="2531"/>
            </a:lvl8pPr>
            <a:lvl9pPr>
              <a:defRPr sz="25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39190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57250" y="2158753"/>
            <a:ext cx="7575353" cy="899665"/>
          </a:xfrm>
        </p:spPr>
        <p:txBody>
          <a:bodyPr anchor="b"/>
          <a:lstStyle>
            <a:lvl1pPr marL="0" indent="0">
              <a:buNone/>
              <a:defRPr sz="3375" b="1"/>
            </a:lvl1pPr>
            <a:lvl2pPr marL="642960" indent="0">
              <a:buNone/>
              <a:defRPr sz="2813" b="1"/>
            </a:lvl2pPr>
            <a:lvl3pPr marL="1285921" indent="0">
              <a:buNone/>
              <a:defRPr sz="2531" b="1"/>
            </a:lvl3pPr>
            <a:lvl4pPr marL="1928881" indent="0">
              <a:buNone/>
              <a:defRPr sz="2250" b="1"/>
            </a:lvl4pPr>
            <a:lvl5pPr marL="2571841" indent="0">
              <a:buNone/>
              <a:defRPr sz="2250" b="1"/>
            </a:lvl5pPr>
            <a:lvl6pPr marL="3214802" indent="0">
              <a:buNone/>
              <a:defRPr sz="2250" b="1"/>
            </a:lvl6pPr>
            <a:lvl7pPr marL="3857762" indent="0">
              <a:buNone/>
              <a:defRPr sz="2250" b="1"/>
            </a:lvl7pPr>
            <a:lvl8pPr marL="4500723" indent="0">
              <a:buNone/>
              <a:defRPr sz="2250" b="1"/>
            </a:lvl8pPr>
            <a:lvl9pPr marL="5143683" indent="0">
              <a:buNone/>
              <a:defRPr sz="2250" b="1"/>
            </a:lvl9pPr>
          </a:lstStyle>
          <a:p>
            <a:pPr lvl="0"/>
            <a:r>
              <a:rPr lang="en-US"/>
              <a:t>Click to edit Master text styles</a:t>
            </a:r>
          </a:p>
        </p:txBody>
      </p:sp>
      <p:sp>
        <p:nvSpPr>
          <p:cNvPr id="4" name="Content Placeholder 3"/>
          <p:cNvSpPr>
            <a:spLocks noGrp="1"/>
          </p:cNvSpPr>
          <p:nvPr>
            <p:ph sz="half" idx="2"/>
          </p:nvPr>
        </p:nvSpPr>
        <p:spPr>
          <a:xfrm>
            <a:off x="857250" y="3058418"/>
            <a:ext cx="7575353" cy="5556499"/>
          </a:xfrm>
        </p:spPr>
        <p:txBody>
          <a:bodyPr/>
          <a:lstStyle>
            <a:lvl1pPr>
              <a:defRPr sz="3375"/>
            </a:lvl1pPr>
            <a:lvl2pPr>
              <a:defRPr sz="2813"/>
            </a:lvl2pPr>
            <a:lvl3pPr>
              <a:defRPr sz="2531"/>
            </a:lvl3pPr>
            <a:lvl4pPr>
              <a:defRPr sz="2250"/>
            </a:lvl4pPr>
            <a:lvl5pPr>
              <a:defRPr sz="2250"/>
            </a:lvl5pPr>
            <a:lvl6pPr>
              <a:defRPr sz="2250"/>
            </a:lvl6pPr>
            <a:lvl7pPr>
              <a:defRPr sz="2250"/>
            </a:lvl7pPr>
            <a:lvl8pPr>
              <a:defRPr sz="2250"/>
            </a:lvl8pPr>
            <a:lvl9pPr>
              <a:defRPr sz="22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709423" y="2158753"/>
            <a:ext cx="7578328" cy="899665"/>
          </a:xfrm>
        </p:spPr>
        <p:txBody>
          <a:bodyPr anchor="b"/>
          <a:lstStyle>
            <a:lvl1pPr marL="0" indent="0">
              <a:buNone/>
              <a:defRPr sz="3375" b="1"/>
            </a:lvl1pPr>
            <a:lvl2pPr marL="642960" indent="0">
              <a:buNone/>
              <a:defRPr sz="2813" b="1"/>
            </a:lvl2pPr>
            <a:lvl3pPr marL="1285921" indent="0">
              <a:buNone/>
              <a:defRPr sz="2531" b="1"/>
            </a:lvl3pPr>
            <a:lvl4pPr marL="1928881" indent="0">
              <a:buNone/>
              <a:defRPr sz="2250" b="1"/>
            </a:lvl4pPr>
            <a:lvl5pPr marL="2571841" indent="0">
              <a:buNone/>
              <a:defRPr sz="2250" b="1"/>
            </a:lvl5pPr>
            <a:lvl6pPr marL="3214802" indent="0">
              <a:buNone/>
              <a:defRPr sz="2250" b="1"/>
            </a:lvl6pPr>
            <a:lvl7pPr marL="3857762" indent="0">
              <a:buNone/>
              <a:defRPr sz="2250" b="1"/>
            </a:lvl7pPr>
            <a:lvl8pPr marL="4500723" indent="0">
              <a:buNone/>
              <a:defRPr sz="2250" b="1"/>
            </a:lvl8pPr>
            <a:lvl9pPr marL="5143683" indent="0">
              <a:buNone/>
              <a:defRPr sz="2250" b="1"/>
            </a:lvl9pPr>
          </a:lstStyle>
          <a:p>
            <a:pPr lvl="0"/>
            <a:r>
              <a:rPr lang="en-US"/>
              <a:t>Click to edit Master text styles</a:t>
            </a:r>
          </a:p>
        </p:txBody>
      </p:sp>
      <p:sp>
        <p:nvSpPr>
          <p:cNvPr id="6" name="Content Placeholder 5"/>
          <p:cNvSpPr>
            <a:spLocks noGrp="1"/>
          </p:cNvSpPr>
          <p:nvPr>
            <p:ph sz="quarter" idx="4"/>
          </p:nvPr>
        </p:nvSpPr>
        <p:spPr>
          <a:xfrm>
            <a:off x="8709423" y="3058418"/>
            <a:ext cx="7578328" cy="5556499"/>
          </a:xfrm>
        </p:spPr>
        <p:txBody>
          <a:bodyPr/>
          <a:lstStyle>
            <a:lvl1pPr>
              <a:defRPr sz="3375"/>
            </a:lvl1pPr>
            <a:lvl2pPr>
              <a:defRPr sz="2813"/>
            </a:lvl2pPr>
            <a:lvl3pPr>
              <a:defRPr sz="2531"/>
            </a:lvl3pPr>
            <a:lvl4pPr>
              <a:defRPr sz="2250"/>
            </a:lvl4pPr>
            <a:lvl5pPr>
              <a:defRPr sz="2250"/>
            </a:lvl5pPr>
            <a:lvl6pPr>
              <a:defRPr sz="2250"/>
            </a:lvl6pPr>
            <a:lvl7pPr>
              <a:defRPr sz="2250"/>
            </a:lvl7pPr>
            <a:lvl8pPr>
              <a:defRPr sz="2250"/>
            </a:lvl8pPr>
            <a:lvl9pPr>
              <a:defRPr sz="22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472578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948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534669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1" y="383976"/>
            <a:ext cx="5640587" cy="1634133"/>
          </a:xfrm>
        </p:spPr>
        <p:txBody>
          <a:bodyPr anchor="b"/>
          <a:lstStyle>
            <a:lvl1pPr algn="l">
              <a:defRPr sz="2813" b="1"/>
            </a:lvl1pPr>
          </a:lstStyle>
          <a:p>
            <a:r>
              <a:rPr lang="en-US"/>
              <a:t>Click to edit Master title style</a:t>
            </a:r>
          </a:p>
        </p:txBody>
      </p:sp>
      <p:sp>
        <p:nvSpPr>
          <p:cNvPr id="3" name="Content Placeholder 2"/>
          <p:cNvSpPr>
            <a:spLocks noGrp="1"/>
          </p:cNvSpPr>
          <p:nvPr>
            <p:ph idx="1"/>
          </p:nvPr>
        </p:nvSpPr>
        <p:spPr>
          <a:xfrm>
            <a:off x="6703219" y="383977"/>
            <a:ext cx="9584531" cy="8230940"/>
          </a:xfrm>
        </p:spPr>
        <p:txBody>
          <a:bodyPr/>
          <a:lstStyle>
            <a:lvl1pPr>
              <a:defRPr sz="4500"/>
            </a:lvl1pPr>
            <a:lvl2pPr>
              <a:defRPr sz="3938"/>
            </a:lvl2pPr>
            <a:lvl3pPr>
              <a:defRPr sz="3375"/>
            </a:lvl3pPr>
            <a:lvl4pPr>
              <a:defRPr sz="2813"/>
            </a:lvl4pPr>
            <a:lvl5pPr>
              <a:defRPr sz="2813"/>
            </a:lvl5pPr>
            <a:lvl6pPr>
              <a:defRPr sz="2813"/>
            </a:lvl6pPr>
            <a:lvl7pPr>
              <a:defRPr sz="2813"/>
            </a:lvl7pPr>
            <a:lvl8pPr>
              <a:defRPr sz="2813"/>
            </a:lvl8pPr>
            <a:lvl9pPr>
              <a:defRPr sz="28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7251" y="2018110"/>
            <a:ext cx="5640587" cy="6596807"/>
          </a:xfrm>
        </p:spPr>
        <p:txBody>
          <a:bodyPr/>
          <a:lstStyle>
            <a:lvl1pPr marL="0" indent="0">
              <a:buNone/>
              <a:defRPr sz="1969"/>
            </a:lvl1pPr>
            <a:lvl2pPr marL="642960" indent="0">
              <a:buNone/>
              <a:defRPr sz="1688"/>
            </a:lvl2pPr>
            <a:lvl3pPr marL="1285921" indent="0">
              <a:buNone/>
              <a:defRPr sz="1406"/>
            </a:lvl3pPr>
            <a:lvl4pPr marL="1928881" indent="0">
              <a:buNone/>
              <a:defRPr sz="1266"/>
            </a:lvl4pPr>
            <a:lvl5pPr marL="2571841" indent="0">
              <a:buNone/>
              <a:defRPr sz="1266"/>
            </a:lvl5pPr>
            <a:lvl6pPr marL="3214802" indent="0">
              <a:buNone/>
              <a:defRPr sz="1266"/>
            </a:lvl6pPr>
            <a:lvl7pPr marL="3857762" indent="0">
              <a:buNone/>
              <a:defRPr sz="1266"/>
            </a:lvl7pPr>
            <a:lvl8pPr marL="4500723" indent="0">
              <a:buNone/>
              <a:defRPr sz="1266"/>
            </a:lvl8pPr>
            <a:lvl9pPr marL="5143683" indent="0">
              <a:buNone/>
              <a:defRPr sz="126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706957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360540" y="6750844"/>
            <a:ext cx="10287000" cy="796975"/>
          </a:xfrm>
        </p:spPr>
        <p:txBody>
          <a:bodyPr anchor="b"/>
          <a:lstStyle>
            <a:lvl1pPr algn="l">
              <a:defRPr sz="2813" b="1"/>
            </a:lvl1pPr>
          </a:lstStyle>
          <a:p>
            <a:r>
              <a:rPr lang="en-US"/>
              <a:t>Click to edit Master title style</a:t>
            </a:r>
          </a:p>
        </p:txBody>
      </p:sp>
      <p:sp>
        <p:nvSpPr>
          <p:cNvPr id="3" name="Picture Placeholder 2"/>
          <p:cNvSpPr>
            <a:spLocks noGrp="1"/>
          </p:cNvSpPr>
          <p:nvPr>
            <p:ph type="pic" idx="1"/>
          </p:nvPr>
        </p:nvSpPr>
        <p:spPr>
          <a:xfrm>
            <a:off x="3360540" y="861715"/>
            <a:ext cx="10287000" cy="5786438"/>
          </a:xfrm>
        </p:spPr>
        <p:txBody>
          <a:bodyPr/>
          <a:lstStyle>
            <a:lvl1pPr marL="0" indent="0">
              <a:buNone/>
              <a:defRPr sz="4500"/>
            </a:lvl1pPr>
            <a:lvl2pPr marL="642960" indent="0">
              <a:buNone/>
              <a:defRPr sz="3938"/>
            </a:lvl2pPr>
            <a:lvl3pPr marL="1285921" indent="0">
              <a:buNone/>
              <a:defRPr sz="3375"/>
            </a:lvl3pPr>
            <a:lvl4pPr marL="1928881" indent="0">
              <a:buNone/>
              <a:defRPr sz="2813"/>
            </a:lvl4pPr>
            <a:lvl5pPr marL="2571841" indent="0">
              <a:buNone/>
              <a:defRPr sz="2813"/>
            </a:lvl5pPr>
            <a:lvl6pPr marL="3214802" indent="0">
              <a:buNone/>
              <a:defRPr sz="2813"/>
            </a:lvl6pPr>
            <a:lvl7pPr marL="3857762" indent="0">
              <a:buNone/>
              <a:defRPr sz="2813"/>
            </a:lvl7pPr>
            <a:lvl8pPr marL="4500723" indent="0">
              <a:buNone/>
              <a:defRPr sz="2813"/>
            </a:lvl8pPr>
            <a:lvl9pPr marL="5143683" indent="0">
              <a:buNone/>
              <a:defRPr sz="2813"/>
            </a:lvl9pPr>
          </a:lstStyle>
          <a:p>
            <a:endParaRPr lang="en-US"/>
          </a:p>
        </p:txBody>
      </p:sp>
      <p:sp>
        <p:nvSpPr>
          <p:cNvPr id="4" name="Text Placeholder 3"/>
          <p:cNvSpPr>
            <a:spLocks noGrp="1"/>
          </p:cNvSpPr>
          <p:nvPr>
            <p:ph type="body" sz="half" idx="2"/>
          </p:nvPr>
        </p:nvSpPr>
        <p:spPr>
          <a:xfrm>
            <a:off x="3360540" y="7547819"/>
            <a:ext cx="10287000" cy="1131837"/>
          </a:xfrm>
        </p:spPr>
        <p:txBody>
          <a:bodyPr/>
          <a:lstStyle>
            <a:lvl1pPr marL="0" indent="0">
              <a:buNone/>
              <a:defRPr sz="1969"/>
            </a:lvl1pPr>
            <a:lvl2pPr marL="642960" indent="0">
              <a:buNone/>
              <a:defRPr sz="1688"/>
            </a:lvl2pPr>
            <a:lvl3pPr marL="1285921" indent="0">
              <a:buNone/>
              <a:defRPr sz="1406"/>
            </a:lvl3pPr>
            <a:lvl4pPr marL="1928881" indent="0">
              <a:buNone/>
              <a:defRPr sz="1266"/>
            </a:lvl4pPr>
            <a:lvl5pPr marL="2571841" indent="0">
              <a:buNone/>
              <a:defRPr sz="1266"/>
            </a:lvl5pPr>
            <a:lvl6pPr marL="3214802" indent="0">
              <a:buNone/>
              <a:defRPr sz="1266"/>
            </a:lvl6pPr>
            <a:lvl7pPr marL="3857762" indent="0">
              <a:buNone/>
              <a:defRPr sz="1266"/>
            </a:lvl7pPr>
            <a:lvl8pPr marL="4500723" indent="0">
              <a:buNone/>
              <a:defRPr sz="1266"/>
            </a:lvl8pPr>
            <a:lvl9pPr marL="5143683" indent="0">
              <a:buNone/>
              <a:defRPr sz="126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6436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17740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430125" y="386210"/>
            <a:ext cx="3857625" cy="822870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57250" y="386210"/>
            <a:ext cx="11287125" cy="82287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51409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11/19/25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57250" y="386210"/>
            <a:ext cx="15430500" cy="160734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57250" y="2250282"/>
            <a:ext cx="15430500" cy="636463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57250" y="8938618"/>
            <a:ext cx="4000500" cy="513457"/>
          </a:xfrm>
          <a:prstGeom prst="rect">
            <a:avLst/>
          </a:prstGeom>
        </p:spPr>
        <p:txBody>
          <a:bodyPr vert="horz" lIns="91440" tIns="45720" rIns="91440" bIns="45720" rtlCol="0" anchor="ctr"/>
          <a:lstStyle>
            <a:lvl1pPr algn="l">
              <a:defRPr sz="1688">
                <a:solidFill>
                  <a:schemeClr val="tx1">
                    <a:tint val="75000"/>
                  </a:schemeClr>
                </a:solidFill>
              </a:defRPr>
            </a:lvl1pPr>
          </a:lstStyle>
          <a:p>
            <a:fld id="{1D8BD707-D9CF-40AE-B4C6-C98DA3205C09}" type="datetimeFigureOut">
              <a:rPr lang="en-US" smtClean="0"/>
              <a:pPr/>
              <a:t>11/19/25</a:t>
            </a:fld>
            <a:endParaRPr lang="en-US"/>
          </a:p>
        </p:txBody>
      </p:sp>
      <p:sp>
        <p:nvSpPr>
          <p:cNvPr id="5" name="Footer Placeholder 4"/>
          <p:cNvSpPr>
            <a:spLocks noGrp="1"/>
          </p:cNvSpPr>
          <p:nvPr>
            <p:ph type="ftr" sz="quarter" idx="3"/>
          </p:nvPr>
        </p:nvSpPr>
        <p:spPr>
          <a:xfrm>
            <a:off x="5857875" y="8938618"/>
            <a:ext cx="5429250" cy="513457"/>
          </a:xfrm>
          <a:prstGeom prst="rect">
            <a:avLst/>
          </a:prstGeom>
        </p:spPr>
        <p:txBody>
          <a:bodyPr vert="horz" lIns="91440" tIns="45720" rIns="91440" bIns="45720" rtlCol="0" anchor="ctr"/>
          <a:lstStyle>
            <a:lvl1pPr algn="ctr">
              <a:defRPr sz="1688">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287250" y="8938618"/>
            <a:ext cx="4000500" cy="513457"/>
          </a:xfrm>
          <a:prstGeom prst="rect">
            <a:avLst/>
          </a:prstGeom>
        </p:spPr>
        <p:txBody>
          <a:bodyPr vert="horz" lIns="91440" tIns="45720" rIns="91440" bIns="45720" rtlCol="0" anchor="ctr"/>
          <a:lstStyle>
            <a:lvl1pPr algn="r">
              <a:defRPr sz="1688">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40392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85921" rtl="0" eaLnBrk="1" latinLnBrk="0" hangingPunct="1">
        <a:spcBef>
          <a:spcPct val="0"/>
        </a:spcBef>
        <a:buNone/>
        <a:defRPr sz="6188" kern="1200">
          <a:solidFill>
            <a:schemeClr val="tx1"/>
          </a:solidFill>
          <a:latin typeface="+mj-lt"/>
          <a:ea typeface="+mj-ea"/>
          <a:cs typeface="+mj-cs"/>
        </a:defRPr>
      </a:lvl1pPr>
    </p:titleStyle>
    <p:bodyStyle>
      <a:lvl1pPr marL="482220" indent="-482220" algn="l" defTabSz="1285921" rtl="0" eaLnBrk="1" latinLnBrk="0" hangingPunct="1">
        <a:spcBef>
          <a:spcPct val="20000"/>
        </a:spcBef>
        <a:buFont typeface="Arial" pitchFamily="34" charset="0"/>
        <a:buChar char="•"/>
        <a:defRPr sz="4500" kern="1200">
          <a:solidFill>
            <a:schemeClr val="tx1"/>
          </a:solidFill>
          <a:latin typeface="+mn-lt"/>
          <a:ea typeface="+mn-ea"/>
          <a:cs typeface="+mn-cs"/>
        </a:defRPr>
      </a:lvl1pPr>
      <a:lvl2pPr marL="1044811" indent="-401850" algn="l" defTabSz="1285921" rtl="0" eaLnBrk="1" latinLnBrk="0" hangingPunct="1">
        <a:spcBef>
          <a:spcPct val="20000"/>
        </a:spcBef>
        <a:buFont typeface="Arial" pitchFamily="34" charset="0"/>
        <a:buChar char="–"/>
        <a:defRPr sz="3938" kern="1200">
          <a:solidFill>
            <a:schemeClr val="tx1"/>
          </a:solidFill>
          <a:latin typeface="+mn-lt"/>
          <a:ea typeface="+mn-ea"/>
          <a:cs typeface="+mn-cs"/>
        </a:defRPr>
      </a:lvl2pPr>
      <a:lvl3pPr marL="1607401" indent="-321480" algn="l" defTabSz="1285921" rtl="0" eaLnBrk="1" latinLnBrk="0" hangingPunct="1">
        <a:spcBef>
          <a:spcPct val="20000"/>
        </a:spcBef>
        <a:buFont typeface="Arial" pitchFamily="34" charset="0"/>
        <a:buChar char="•"/>
        <a:defRPr sz="3375" kern="1200">
          <a:solidFill>
            <a:schemeClr val="tx1"/>
          </a:solidFill>
          <a:latin typeface="+mn-lt"/>
          <a:ea typeface="+mn-ea"/>
          <a:cs typeface="+mn-cs"/>
        </a:defRPr>
      </a:lvl3pPr>
      <a:lvl4pPr marL="2250361" indent="-321480" algn="l" defTabSz="1285921" rtl="0" eaLnBrk="1" latinLnBrk="0" hangingPunct="1">
        <a:spcBef>
          <a:spcPct val="20000"/>
        </a:spcBef>
        <a:buFont typeface="Arial" pitchFamily="34" charset="0"/>
        <a:buChar char="–"/>
        <a:defRPr sz="2813" kern="1200">
          <a:solidFill>
            <a:schemeClr val="tx1"/>
          </a:solidFill>
          <a:latin typeface="+mn-lt"/>
          <a:ea typeface="+mn-ea"/>
          <a:cs typeface="+mn-cs"/>
        </a:defRPr>
      </a:lvl4pPr>
      <a:lvl5pPr marL="2893322" indent="-321480" algn="l" defTabSz="1285921" rtl="0" eaLnBrk="1" latinLnBrk="0" hangingPunct="1">
        <a:spcBef>
          <a:spcPct val="20000"/>
        </a:spcBef>
        <a:buFont typeface="Arial" pitchFamily="34" charset="0"/>
        <a:buChar char="»"/>
        <a:defRPr sz="2813" kern="1200">
          <a:solidFill>
            <a:schemeClr val="tx1"/>
          </a:solidFill>
          <a:latin typeface="+mn-lt"/>
          <a:ea typeface="+mn-ea"/>
          <a:cs typeface="+mn-cs"/>
        </a:defRPr>
      </a:lvl5pPr>
      <a:lvl6pPr marL="3536282" indent="-321480" algn="l" defTabSz="1285921" rtl="0" eaLnBrk="1" latinLnBrk="0" hangingPunct="1">
        <a:spcBef>
          <a:spcPct val="20000"/>
        </a:spcBef>
        <a:buFont typeface="Arial" pitchFamily="34" charset="0"/>
        <a:buChar char="•"/>
        <a:defRPr sz="2813" kern="1200">
          <a:solidFill>
            <a:schemeClr val="tx1"/>
          </a:solidFill>
          <a:latin typeface="+mn-lt"/>
          <a:ea typeface="+mn-ea"/>
          <a:cs typeface="+mn-cs"/>
        </a:defRPr>
      </a:lvl6pPr>
      <a:lvl7pPr marL="4179242" indent="-321480" algn="l" defTabSz="1285921" rtl="0" eaLnBrk="1" latinLnBrk="0" hangingPunct="1">
        <a:spcBef>
          <a:spcPct val="20000"/>
        </a:spcBef>
        <a:buFont typeface="Arial" pitchFamily="34" charset="0"/>
        <a:buChar char="•"/>
        <a:defRPr sz="2813" kern="1200">
          <a:solidFill>
            <a:schemeClr val="tx1"/>
          </a:solidFill>
          <a:latin typeface="+mn-lt"/>
          <a:ea typeface="+mn-ea"/>
          <a:cs typeface="+mn-cs"/>
        </a:defRPr>
      </a:lvl7pPr>
      <a:lvl8pPr marL="4822203" indent="-321480" algn="l" defTabSz="1285921" rtl="0" eaLnBrk="1" latinLnBrk="0" hangingPunct="1">
        <a:spcBef>
          <a:spcPct val="20000"/>
        </a:spcBef>
        <a:buFont typeface="Arial" pitchFamily="34" charset="0"/>
        <a:buChar char="•"/>
        <a:defRPr sz="2813" kern="1200">
          <a:solidFill>
            <a:schemeClr val="tx1"/>
          </a:solidFill>
          <a:latin typeface="+mn-lt"/>
          <a:ea typeface="+mn-ea"/>
          <a:cs typeface="+mn-cs"/>
        </a:defRPr>
      </a:lvl8pPr>
      <a:lvl9pPr marL="5465163" indent="-321480" algn="l" defTabSz="1285921" rtl="0" eaLnBrk="1" latinLnBrk="0" hangingPunct="1">
        <a:spcBef>
          <a:spcPct val="20000"/>
        </a:spcBef>
        <a:buFont typeface="Arial" pitchFamily="34" charset="0"/>
        <a:buChar char="•"/>
        <a:defRPr sz="2813" kern="1200">
          <a:solidFill>
            <a:schemeClr val="tx1"/>
          </a:solidFill>
          <a:latin typeface="+mn-lt"/>
          <a:ea typeface="+mn-ea"/>
          <a:cs typeface="+mn-cs"/>
        </a:defRPr>
      </a:lvl9pPr>
    </p:bodyStyle>
    <p:otherStyle>
      <a:defPPr>
        <a:defRPr lang="en-US"/>
      </a:defPPr>
      <a:lvl1pPr marL="0" algn="l" defTabSz="1285921" rtl="0" eaLnBrk="1" latinLnBrk="0" hangingPunct="1">
        <a:defRPr sz="2531" kern="1200">
          <a:solidFill>
            <a:schemeClr val="tx1"/>
          </a:solidFill>
          <a:latin typeface="+mn-lt"/>
          <a:ea typeface="+mn-ea"/>
          <a:cs typeface="+mn-cs"/>
        </a:defRPr>
      </a:lvl1pPr>
      <a:lvl2pPr marL="642960" algn="l" defTabSz="1285921" rtl="0" eaLnBrk="1" latinLnBrk="0" hangingPunct="1">
        <a:defRPr sz="2531" kern="1200">
          <a:solidFill>
            <a:schemeClr val="tx1"/>
          </a:solidFill>
          <a:latin typeface="+mn-lt"/>
          <a:ea typeface="+mn-ea"/>
          <a:cs typeface="+mn-cs"/>
        </a:defRPr>
      </a:lvl2pPr>
      <a:lvl3pPr marL="1285921" algn="l" defTabSz="1285921" rtl="0" eaLnBrk="1" latinLnBrk="0" hangingPunct="1">
        <a:defRPr sz="2531" kern="1200">
          <a:solidFill>
            <a:schemeClr val="tx1"/>
          </a:solidFill>
          <a:latin typeface="+mn-lt"/>
          <a:ea typeface="+mn-ea"/>
          <a:cs typeface="+mn-cs"/>
        </a:defRPr>
      </a:lvl3pPr>
      <a:lvl4pPr marL="1928881" algn="l" defTabSz="1285921" rtl="0" eaLnBrk="1" latinLnBrk="0" hangingPunct="1">
        <a:defRPr sz="2531" kern="1200">
          <a:solidFill>
            <a:schemeClr val="tx1"/>
          </a:solidFill>
          <a:latin typeface="+mn-lt"/>
          <a:ea typeface="+mn-ea"/>
          <a:cs typeface="+mn-cs"/>
        </a:defRPr>
      </a:lvl4pPr>
      <a:lvl5pPr marL="2571841" algn="l" defTabSz="1285921" rtl="0" eaLnBrk="1" latinLnBrk="0" hangingPunct="1">
        <a:defRPr sz="2531" kern="1200">
          <a:solidFill>
            <a:schemeClr val="tx1"/>
          </a:solidFill>
          <a:latin typeface="+mn-lt"/>
          <a:ea typeface="+mn-ea"/>
          <a:cs typeface="+mn-cs"/>
        </a:defRPr>
      </a:lvl5pPr>
      <a:lvl6pPr marL="3214802" algn="l" defTabSz="1285921" rtl="0" eaLnBrk="1" latinLnBrk="0" hangingPunct="1">
        <a:defRPr sz="2531" kern="1200">
          <a:solidFill>
            <a:schemeClr val="tx1"/>
          </a:solidFill>
          <a:latin typeface="+mn-lt"/>
          <a:ea typeface="+mn-ea"/>
          <a:cs typeface="+mn-cs"/>
        </a:defRPr>
      </a:lvl6pPr>
      <a:lvl7pPr marL="3857762" algn="l" defTabSz="1285921" rtl="0" eaLnBrk="1" latinLnBrk="0" hangingPunct="1">
        <a:defRPr sz="2531" kern="1200">
          <a:solidFill>
            <a:schemeClr val="tx1"/>
          </a:solidFill>
          <a:latin typeface="+mn-lt"/>
          <a:ea typeface="+mn-ea"/>
          <a:cs typeface="+mn-cs"/>
        </a:defRPr>
      </a:lvl7pPr>
      <a:lvl8pPr marL="4500723" algn="l" defTabSz="1285921" rtl="0" eaLnBrk="1" latinLnBrk="0" hangingPunct="1">
        <a:defRPr sz="2531" kern="1200">
          <a:solidFill>
            <a:schemeClr val="tx1"/>
          </a:solidFill>
          <a:latin typeface="+mn-lt"/>
          <a:ea typeface="+mn-ea"/>
          <a:cs typeface="+mn-cs"/>
        </a:defRPr>
      </a:lvl8pPr>
      <a:lvl9pPr marL="5143683" algn="l" defTabSz="1285921" rtl="0" eaLnBrk="1" latinLnBrk="0" hangingPunct="1">
        <a:defRPr sz="2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image" Target="../media/image19.svg"/><Relationship Id="rId7" Type="http://schemas.openxmlformats.org/officeDocument/2006/relationships/image" Target="../media/image23.sv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_rels/slide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3" Type="http://schemas.openxmlformats.org/officeDocument/2006/relationships/image" Target="../media/image32.sv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image" Target="../media/image46.svg"/><Relationship Id="rId2" Type="http://schemas.openxmlformats.org/officeDocument/2006/relationships/image" Target="../media/image31.png"/><Relationship Id="rId16"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35.png"/><Relationship Id="rId11" Type="http://schemas.openxmlformats.org/officeDocument/2006/relationships/image" Target="../media/image40.svg"/><Relationship Id="rId5" Type="http://schemas.openxmlformats.org/officeDocument/2006/relationships/image" Target="../media/image34.svg"/><Relationship Id="rId15" Type="http://schemas.openxmlformats.org/officeDocument/2006/relationships/image" Target="../media/image44.sv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50.svg"/><Relationship Id="rId3" Type="http://schemas.openxmlformats.org/officeDocument/2006/relationships/image" Target="../media/image32.svg"/><Relationship Id="rId7" Type="http://schemas.openxmlformats.org/officeDocument/2006/relationships/image" Target="../media/image38.svg"/><Relationship Id="rId12" Type="http://schemas.openxmlformats.org/officeDocument/2006/relationships/image" Target="../media/image49.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8.svg"/><Relationship Id="rId5" Type="http://schemas.openxmlformats.org/officeDocument/2006/relationships/image" Target="../media/image34.svg"/><Relationship Id="rId10" Type="http://schemas.openxmlformats.org/officeDocument/2006/relationships/image" Target="../media/image47.png"/><Relationship Id="rId4" Type="http://schemas.openxmlformats.org/officeDocument/2006/relationships/image" Target="../media/image33.png"/><Relationship Id="rId9" Type="http://schemas.openxmlformats.org/officeDocument/2006/relationships/image" Target="../media/image36.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6.svg"/><Relationship Id="rId18" Type="http://schemas.openxmlformats.org/officeDocument/2006/relationships/image" Target="../media/image71.png"/><Relationship Id="rId3" Type="http://schemas.openxmlformats.org/officeDocument/2006/relationships/image" Target="../media/image56.svg"/><Relationship Id="rId7" Type="http://schemas.openxmlformats.org/officeDocument/2006/relationships/image" Target="../media/image60.svg"/><Relationship Id="rId12" Type="http://schemas.openxmlformats.org/officeDocument/2006/relationships/image" Target="../media/image65.png"/><Relationship Id="rId17" Type="http://schemas.openxmlformats.org/officeDocument/2006/relationships/image" Target="../media/image70.svg"/><Relationship Id="rId2" Type="http://schemas.openxmlformats.org/officeDocument/2006/relationships/image" Target="../media/image55.png"/><Relationship Id="rId16" Type="http://schemas.openxmlformats.org/officeDocument/2006/relationships/image" Target="../media/image69.png"/><Relationship Id="rId1" Type="http://schemas.openxmlformats.org/officeDocument/2006/relationships/slideLayout" Target="../slideLayouts/slideLayout18.xml"/><Relationship Id="rId6" Type="http://schemas.openxmlformats.org/officeDocument/2006/relationships/image" Target="../media/image59.png"/><Relationship Id="rId11" Type="http://schemas.openxmlformats.org/officeDocument/2006/relationships/image" Target="../media/image64.svg"/><Relationship Id="rId5" Type="http://schemas.openxmlformats.org/officeDocument/2006/relationships/image" Target="../media/image58.svg"/><Relationship Id="rId15" Type="http://schemas.openxmlformats.org/officeDocument/2006/relationships/image" Target="../media/image68.svg"/><Relationship Id="rId10" Type="http://schemas.openxmlformats.org/officeDocument/2006/relationships/image" Target="../media/image63.png"/><Relationship Id="rId19" Type="http://schemas.openxmlformats.org/officeDocument/2006/relationships/image" Target="../media/image72.svg"/><Relationship Id="rId4" Type="http://schemas.openxmlformats.org/officeDocument/2006/relationships/image" Target="../media/image57.png"/><Relationship Id="rId9" Type="http://schemas.openxmlformats.org/officeDocument/2006/relationships/image" Target="../media/image62.svg"/><Relationship Id="rId14" Type="http://schemas.openxmlformats.org/officeDocument/2006/relationships/image" Target="../media/image67.png"/></Relationships>
</file>

<file path=ppt/slides/_rels/slide1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1912" y="10152698"/>
            <a:ext cx="182880" cy="184785"/>
            <a:chOff x="0" y="0"/>
            <a:chExt cx="243840" cy="246380"/>
          </a:xfrm>
        </p:grpSpPr>
        <p:sp>
          <p:nvSpPr>
            <p:cNvPr id="3" name="Freeform 3"/>
            <p:cNvSpPr/>
            <p:nvPr/>
          </p:nvSpPr>
          <p:spPr>
            <a:xfrm>
              <a:off x="44450" y="49530"/>
              <a:ext cx="148590" cy="151130"/>
            </a:xfrm>
            <a:custGeom>
              <a:avLst/>
              <a:gdLst/>
              <a:ahLst/>
              <a:cxnLst/>
              <a:rect l="l" t="t" r="r" b="b"/>
              <a:pathLst>
                <a:path w="148590" h="151130">
                  <a:moveTo>
                    <a:pt x="148590" y="53340"/>
                  </a:moveTo>
                  <a:cubicBezTo>
                    <a:pt x="128270" y="134620"/>
                    <a:pt x="119380" y="142240"/>
                    <a:pt x="106680" y="146050"/>
                  </a:cubicBezTo>
                  <a:cubicBezTo>
                    <a:pt x="88900" y="151130"/>
                    <a:pt x="53340" y="149860"/>
                    <a:pt x="35560" y="142240"/>
                  </a:cubicBezTo>
                  <a:cubicBezTo>
                    <a:pt x="24130" y="135890"/>
                    <a:pt x="15240" y="128270"/>
                    <a:pt x="10160" y="115570"/>
                  </a:cubicBezTo>
                  <a:cubicBezTo>
                    <a:pt x="2540" y="99060"/>
                    <a:pt x="0" y="62230"/>
                    <a:pt x="6350" y="45720"/>
                  </a:cubicBezTo>
                  <a:cubicBezTo>
                    <a:pt x="10160" y="33020"/>
                    <a:pt x="19050" y="24130"/>
                    <a:pt x="27940" y="16510"/>
                  </a:cubicBezTo>
                  <a:cubicBezTo>
                    <a:pt x="38100" y="8890"/>
                    <a:pt x="48260" y="2540"/>
                    <a:pt x="62230" y="1270"/>
                  </a:cubicBezTo>
                  <a:cubicBezTo>
                    <a:pt x="80010" y="0"/>
                    <a:pt x="129540" y="22860"/>
                    <a:pt x="129540" y="22860"/>
                  </a:cubicBezTo>
                </a:path>
              </a:pathLst>
            </a:custGeom>
            <a:solidFill>
              <a:srgbClr val="E7191F"/>
            </a:solidFill>
            <a:ln cap="sq">
              <a:noFill/>
              <a:prstDash val="solid"/>
              <a:miter/>
            </a:ln>
          </p:spPr>
          <p:txBody>
            <a:bodyPr/>
            <a:lstStyle/>
            <a:p>
              <a:endParaRPr lang="en-US"/>
            </a:p>
          </p:txBody>
        </p:sp>
      </p:grpSp>
      <p:sp>
        <p:nvSpPr>
          <p:cNvPr id="4" name="Freeform 4"/>
          <p:cNvSpPr/>
          <p:nvPr/>
        </p:nvSpPr>
        <p:spPr>
          <a:xfrm>
            <a:off x="-61912" y="2978454"/>
            <a:ext cx="18379440" cy="7359029"/>
          </a:xfrm>
          <a:custGeom>
            <a:avLst/>
            <a:gdLst/>
            <a:ahLst/>
            <a:cxnLst/>
            <a:rect l="l" t="t" r="r" b="b"/>
            <a:pathLst>
              <a:path w="18379440" h="7359029">
                <a:moveTo>
                  <a:pt x="0" y="0"/>
                </a:moveTo>
                <a:lnTo>
                  <a:pt x="18379440" y="0"/>
                </a:lnTo>
                <a:lnTo>
                  <a:pt x="18379440" y="7359029"/>
                </a:lnTo>
                <a:lnTo>
                  <a:pt x="0" y="7359029"/>
                </a:lnTo>
                <a:lnTo>
                  <a:pt x="0" y="0"/>
                </a:lnTo>
                <a:close/>
              </a:path>
            </a:pathLst>
          </a:custGeom>
          <a:blipFill>
            <a:blip r:embed="rId2" cstate="hqprint">
              <a:extLst>
                <a:ext uri="{28A0092B-C50C-407E-A947-70E740481C1C}">
                  <a14:useLocalDpi xmlns:a14="http://schemas.microsoft.com/office/drawing/2010/main"/>
                </a:ext>
              </a:extLst>
            </a:blip>
            <a:stretch>
              <a:fillRect t="-18602" b="-34684"/>
            </a:stretch>
          </a:blipFill>
        </p:spPr>
        <p:txBody>
          <a:bodyPr/>
          <a:lstStyle/>
          <a:p>
            <a:endParaRPr lang="en-US"/>
          </a:p>
        </p:txBody>
      </p:sp>
      <p:sp>
        <p:nvSpPr>
          <p:cNvPr id="5" name="TextBox 5"/>
          <p:cNvSpPr txBox="1"/>
          <p:nvPr/>
        </p:nvSpPr>
        <p:spPr>
          <a:xfrm>
            <a:off x="703503" y="1801401"/>
            <a:ext cx="16940049" cy="1778885"/>
          </a:xfrm>
          <a:prstGeom prst="rect">
            <a:avLst/>
          </a:prstGeom>
        </p:spPr>
        <p:txBody>
          <a:bodyPr lIns="0" tIns="0" rIns="0" bIns="0" rtlCol="0" anchor="t">
            <a:spAutoFit/>
          </a:bodyPr>
          <a:lstStyle/>
          <a:p>
            <a:pPr algn="ctr">
              <a:lnSpc>
                <a:spcPts val="7279"/>
              </a:lnSpc>
            </a:pPr>
            <a:r>
              <a:rPr lang="en-US" sz="5199" b="1" dirty="0">
                <a:solidFill>
                  <a:srgbClr val="000000"/>
                </a:solidFill>
                <a:latin typeface="Aleo Bold"/>
                <a:ea typeface="Aleo Bold"/>
                <a:cs typeface="Aleo Bold"/>
                <a:sym typeface="Aleo Bold"/>
              </a:rPr>
              <a:t>All Ireland Perspectives on Adult’s Palliative Care Research and Policy </a:t>
            </a:r>
          </a:p>
        </p:txBody>
      </p:sp>
      <p:sp>
        <p:nvSpPr>
          <p:cNvPr id="6" name="TextBox 6"/>
          <p:cNvSpPr txBox="1"/>
          <p:nvPr/>
        </p:nvSpPr>
        <p:spPr>
          <a:xfrm>
            <a:off x="1028700" y="8378824"/>
            <a:ext cx="10797715" cy="879476"/>
          </a:xfrm>
          <a:prstGeom prst="rect">
            <a:avLst/>
          </a:prstGeom>
        </p:spPr>
        <p:txBody>
          <a:bodyPr lIns="0" tIns="0" rIns="0" bIns="0" rtlCol="0" anchor="t">
            <a:spAutoFit/>
          </a:bodyPr>
          <a:lstStyle/>
          <a:p>
            <a:pPr algn="l">
              <a:lnSpc>
                <a:spcPts val="3499"/>
              </a:lnSpc>
            </a:pPr>
            <a:r>
              <a:rPr lang="en-US" sz="2499">
                <a:solidFill>
                  <a:srgbClr val="FDFDFD"/>
                </a:solidFill>
                <a:latin typeface="Poppins"/>
                <a:ea typeface="Poppins"/>
                <a:cs typeface="Poppins"/>
                <a:sym typeface="Poppins"/>
              </a:rPr>
              <a:t>Prof. Karen Ryan, UCD Full Clinical Professor and Consultant in Palliative Medicine, Mater Hospital and St Francis Hospice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091A3"/>
        </a:solidFill>
        <a:effectLst/>
      </p:bgPr>
    </p:bg>
    <p:spTree>
      <p:nvGrpSpPr>
        <p:cNvPr id="1" name=""/>
        <p:cNvGrpSpPr/>
        <p:nvPr/>
      </p:nvGrpSpPr>
      <p:grpSpPr>
        <a:xfrm>
          <a:off x="0" y="0"/>
          <a:ext cx="0" cy="0"/>
          <a:chOff x="0" y="0"/>
          <a:chExt cx="0" cy="0"/>
        </a:xfrm>
      </p:grpSpPr>
      <p:sp>
        <p:nvSpPr>
          <p:cNvPr id="2" name="Freeform 2"/>
          <p:cNvSpPr/>
          <p:nvPr/>
        </p:nvSpPr>
        <p:spPr>
          <a:xfrm>
            <a:off x="0" y="0"/>
            <a:ext cx="6287929" cy="10287000"/>
          </a:xfrm>
          <a:custGeom>
            <a:avLst/>
            <a:gdLst/>
            <a:ahLst/>
            <a:cxnLst/>
            <a:rect l="l" t="t" r="r" b="b"/>
            <a:pathLst>
              <a:path w="6287929" h="10287000">
                <a:moveTo>
                  <a:pt x="0" y="0"/>
                </a:moveTo>
                <a:lnTo>
                  <a:pt x="6287929" y="0"/>
                </a:lnTo>
                <a:lnTo>
                  <a:pt x="6287929"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7391400" y="2705100"/>
            <a:ext cx="9939579" cy="4523741"/>
          </a:xfrm>
          <a:prstGeom prst="rect">
            <a:avLst/>
          </a:prstGeom>
        </p:spPr>
        <p:txBody>
          <a:bodyPr lIns="0" tIns="0" rIns="0" bIns="0" rtlCol="0" anchor="t">
            <a:spAutoFit/>
          </a:bodyPr>
          <a:lstStyle/>
          <a:p>
            <a:pPr marL="690876" lvl="1" indent="-345438" algn="l">
              <a:lnSpc>
                <a:spcPts val="5119"/>
              </a:lnSpc>
              <a:buFont typeface="Arial"/>
              <a:buChar char="•"/>
            </a:pPr>
            <a:r>
              <a:rPr lang="en-US" sz="3199" dirty="0">
                <a:solidFill>
                  <a:srgbClr val="000000"/>
                </a:solidFill>
                <a:latin typeface="Poppins"/>
                <a:ea typeface="Poppins"/>
                <a:cs typeface="Poppins"/>
                <a:sym typeface="Poppins"/>
              </a:rPr>
              <a:t>This presentation is for educational purposes only.</a:t>
            </a:r>
          </a:p>
          <a:p>
            <a:pPr marL="690876" lvl="1" indent="-345438" algn="l">
              <a:lnSpc>
                <a:spcPts val="5119"/>
              </a:lnSpc>
              <a:buFont typeface="Arial"/>
              <a:buChar char="•"/>
            </a:pPr>
            <a:r>
              <a:rPr lang="en-US" sz="3199" dirty="0">
                <a:solidFill>
                  <a:srgbClr val="000000"/>
                </a:solidFill>
                <a:latin typeface="Poppins"/>
                <a:ea typeface="Poppins"/>
                <a:cs typeface="Poppins"/>
                <a:sym typeface="Poppins"/>
              </a:rPr>
              <a:t>Opinions or points of view expressed in this presentation represent the view of the presenter. </a:t>
            </a:r>
          </a:p>
          <a:p>
            <a:pPr marL="690876" lvl="1" indent="-345438" algn="l">
              <a:lnSpc>
                <a:spcPts val="5119"/>
              </a:lnSpc>
              <a:buFont typeface="Arial"/>
              <a:buChar char="•"/>
            </a:pPr>
            <a:r>
              <a:rPr lang="en-US" sz="3199" dirty="0">
                <a:solidFill>
                  <a:srgbClr val="000000"/>
                </a:solidFill>
                <a:latin typeface="Poppins"/>
                <a:ea typeface="Poppins"/>
                <a:cs typeface="Poppins"/>
                <a:sym typeface="Poppins"/>
              </a:rPr>
              <a:t>I have no current or past relationships with commercial entities. </a:t>
            </a:r>
          </a:p>
        </p:txBody>
      </p:sp>
      <p:sp>
        <p:nvSpPr>
          <p:cNvPr id="4" name="TextBox 4"/>
          <p:cNvSpPr txBox="1"/>
          <p:nvPr/>
        </p:nvSpPr>
        <p:spPr>
          <a:xfrm>
            <a:off x="7713650" y="1291115"/>
            <a:ext cx="3640150" cy="739883"/>
          </a:xfrm>
          <a:prstGeom prst="rect">
            <a:avLst/>
          </a:prstGeom>
        </p:spPr>
        <p:txBody>
          <a:bodyPr wrap="square" lIns="0" tIns="0" rIns="0" bIns="0" rtlCol="0" anchor="t">
            <a:spAutoFit/>
          </a:bodyPr>
          <a:lstStyle/>
          <a:p>
            <a:pPr>
              <a:lnSpc>
                <a:spcPts val="6439"/>
              </a:lnSpc>
            </a:pPr>
            <a:r>
              <a:rPr lang="en-US" sz="4599" b="1" dirty="0">
                <a:solidFill>
                  <a:srgbClr val="000000"/>
                </a:solidFill>
                <a:latin typeface="Aleo Bold"/>
                <a:ea typeface="Aleo Bold"/>
                <a:cs typeface="Aleo Bold"/>
                <a:sym typeface="Aleo Bold"/>
              </a:rPr>
              <a:t>Disclaimer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27896" y="2118750"/>
            <a:ext cx="15032209" cy="4630601"/>
          </a:xfrm>
          <a:custGeom>
            <a:avLst/>
            <a:gdLst/>
            <a:ahLst/>
            <a:cxnLst/>
            <a:rect l="l" t="t" r="r" b="b"/>
            <a:pathLst>
              <a:path w="15032209" h="4630601">
                <a:moveTo>
                  <a:pt x="0" y="0"/>
                </a:moveTo>
                <a:lnTo>
                  <a:pt x="15032208" y="0"/>
                </a:lnTo>
                <a:lnTo>
                  <a:pt x="15032208" y="4630602"/>
                </a:lnTo>
                <a:lnTo>
                  <a:pt x="0" y="4630602"/>
                </a:lnTo>
                <a:lnTo>
                  <a:pt x="0" y="0"/>
                </a:lnTo>
                <a:close/>
              </a:path>
            </a:pathLst>
          </a:custGeom>
          <a:blipFill>
            <a:blip r:embed="rId2" cstate="hqprint">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142839" y="142839"/>
            <a:ext cx="17997750" cy="4927954"/>
            <a:chOff x="0" y="0"/>
            <a:chExt cx="23997000" cy="6570606"/>
          </a:xfrm>
        </p:grpSpPr>
        <p:sp>
          <p:nvSpPr>
            <p:cNvPr id="3" name="Freeform 3"/>
            <p:cNvSpPr/>
            <p:nvPr/>
          </p:nvSpPr>
          <p:spPr>
            <a:xfrm>
              <a:off x="0" y="0"/>
              <a:ext cx="23997031" cy="6570599"/>
            </a:xfrm>
            <a:custGeom>
              <a:avLst/>
              <a:gdLst/>
              <a:ahLst/>
              <a:cxnLst/>
              <a:rect l="l" t="t" r="r" b="b"/>
              <a:pathLst>
                <a:path w="23997031" h="6570599">
                  <a:moveTo>
                    <a:pt x="0" y="0"/>
                  </a:moveTo>
                  <a:lnTo>
                    <a:pt x="23997031" y="0"/>
                  </a:lnTo>
                  <a:lnTo>
                    <a:pt x="23997031" y="6570599"/>
                  </a:lnTo>
                  <a:lnTo>
                    <a:pt x="0" y="6570599"/>
                  </a:lnTo>
                  <a:close/>
                </a:path>
              </a:pathLst>
            </a:custGeom>
            <a:solidFill>
              <a:srgbClr val="037993"/>
            </a:solidFill>
          </p:spPr>
          <p:txBody>
            <a:bodyPr/>
            <a:lstStyle/>
            <a:p>
              <a:endParaRPr lang="en-US"/>
            </a:p>
          </p:txBody>
        </p:sp>
      </p:grpSp>
      <p:grpSp>
        <p:nvGrpSpPr>
          <p:cNvPr id="4" name="Group 4"/>
          <p:cNvGrpSpPr/>
          <p:nvPr/>
        </p:nvGrpSpPr>
        <p:grpSpPr>
          <a:xfrm>
            <a:off x="142839" y="5213634"/>
            <a:ext cx="5904024" cy="4927955"/>
            <a:chOff x="0" y="0"/>
            <a:chExt cx="7872032" cy="6570606"/>
          </a:xfrm>
        </p:grpSpPr>
        <p:sp>
          <p:nvSpPr>
            <p:cNvPr id="5" name="Freeform 5"/>
            <p:cNvSpPr/>
            <p:nvPr/>
          </p:nvSpPr>
          <p:spPr>
            <a:xfrm>
              <a:off x="0" y="0"/>
              <a:ext cx="7872095" cy="6570599"/>
            </a:xfrm>
            <a:custGeom>
              <a:avLst/>
              <a:gdLst/>
              <a:ahLst/>
              <a:cxnLst/>
              <a:rect l="l" t="t" r="r" b="b"/>
              <a:pathLst>
                <a:path w="7872095" h="6570599">
                  <a:moveTo>
                    <a:pt x="0" y="0"/>
                  </a:moveTo>
                  <a:lnTo>
                    <a:pt x="7872095" y="0"/>
                  </a:lnTo>
                  <a:lnTo>
                    <a:pt x="7872095" y="6570599"/>
                  </a:lnTo>
                  <a:lnTo>
                    <a:pt x="0" y="6570599"/>
                  </a:lnTo>
                  <a:close/>
                </a:path>
              </a:pathLst>
            </a:custGeom>
            <a:solidFill>
              <a:srgbClr val="C7E0E3"/>
            </a:solidFill>
          </p:spPr>
          <p:txBody>
            <a:bodyPr/>
            <a:lstStyle/>
            <a:p>
              <a:endParaRPr lang="en-US"/>
            </a:p>
          </p:txBody>
        </p:sp>
      </p:grpSp>
      <p:grpSp>
        <p:nvGrpSpPr>
          <p:cNvPr id="6" name="Group 6"/>
          <p:cNvGrpSpPr/>
          <p:nvPr/>
        </p:nvGrpSpPr>
        <p:grpSpPr>
          <a:xfrm>
            <a:off x="2115207" y="6315872"/>
            <a:ext cx="1959288" cy="1959288"/>
            <a:chOff x="0" y="0"/>
            <a:chExt cx="2612384" cy="2612384"/>
          </a:xfrm>
        </p:grpSpPr>
        <p:sp>
          <p:nvSpPr>
            <p:cNvPr id="7" name="Freeform 7"/>
            <p:cNvSpPr/>
            <p:nvPr/>
          </p:nvSpPr>
          <p:spPr>
            <a:xfrm>
              <a:off x="0" y="0"/>
              <a:ext cx="2612390" cy="2612390"/>
            </a:xfrm>
            <a:custGeom>
              <a:avLst/>
              <a:gdLst/>
              <a:ahLst/>
              <a:cxnLst/>
              <a:rect l="l" t="t" r="r" b="b"/>
              <a:pathLst>
                <a:path w="2612390" h="2612390">
                  <a:moveTo>
                    <a:pt x="0" y="1306195"/>
                  </a:moveTo>
                  <a:cubicBezTo>
                    <a:pt x="0" y="584835"/>
                    <a:pt x="584835" y="0"/>
                    <a:pt x="1306195" y="0"/>
                  </a:cubicBezTo>
                  <a:lnTo>
                    <a:pt x="1306195" y="25400"/>
                  </a:lnTo>
                  <a:lnTo>
                    <a:pt x="1306195" y="0"/>
                  </a:lnTo>
                  <a:cubicBezTo>
                    <a:pt x="2027555" y="0"/>
                    <a:pt x="2612390" y="584835"/>
                    <a:pt x="2612390" y="1306195"/>
                  </a:cubicBezTo>
                  <a:lnTo>
                    <a:pt x="2586990" y="1306195"/>
                  </a:lnTo>
                  <a:lnTo>
                    <a:pt x="2612390" y="1306195"/>
                  </a:lnTo>
                  <a:cubicBezTo>
                    <a:pt x="2612390" y="2027555"/>
                    <a:pt x="2027555" y="2612390"/>
                    <a:pt x="1306195" y="2612390"/>
                  </a:cubicBezTo>
                  <a:lnTo>
                    <a:pt x="1306195" y="2586990"/>
                  </a:lnTo>
                  <a:lnTo>
                    <a:pt x="1306195" y="2612390"/>
                  </a:lnTo>
                  <a:cubicBezTo>
                    <a:pt x="584835" y="2612390"/>
                    <a:pt x="0" y="2027555"/>
                    <a:pt x="0" y="1306195"/>
                  </a:cubicBezTo>
                  <a:lnTo>
                    <a:pt x="25400" y="1306195"/>
                  </a:lnTo>
                  <a:lnTo>
                    <a:pt x="50800" y="1306195"/>
                  </a:lnTo>
                  <a:lnTo>
                    <a:pt x="25400" y="1306195"/>
                  </a:lnTo>
                  <a:lnTo>
                    <a:pt x="0" y="1306195"/>
                  </a:lnTo>
                  <a:moveTo>
                    <a:pt x="50800" y="1306195"/>
                  </a:moveTo>
                  <a:cubicBezTo>
                    <a:pt x="50800" y="1320165"/>
                    <a:pt x="39370" y="1331595"/>
                    <a:pt x="25400" y="1331595"/>
                  </a:cubicBezTo>
                  <a:cubicBezTo>
                    <a:pt x="11430" y="1331595"/>
                    <a:pt x="0" y="1320165"/>
                    <a:pt x="0" y="1306195"/>
                  </a:cubicBezTo>
                  <a:cubicBezTo>
                    <a:pt x="0" y="1292225"/>
                    <a:pt x="11430" y="1280795"/>
                    <a:pt x="25400" y="1280795"/>
                  </a:cubicBezTo>
                  <a:cubicBezTo>
                    <a:pt x="39370" y="1280795"/>
                    <a:pt x="50800" y="1292225"/>
                    <a:pt x="50800" y="1306195"/>
                  </a:cubicBezTo>
                  <a:cubicBezTo>
                    <a:pt x="50800" y="1999488"/>
                    <a:pt x="612902" y="2561590"/>
                    <a:pt x="1306195" y="2561590"/>
                  </a:cubicBezTo>
                  <a:cubicBezTo>
                    <a:pt x="1999488" y="2561590"/>
                    <a:pt x="2561590" y="1999488"/>
                    <a:pt x="2561590" y="1306195"/>
                  </a:cubicBezTo>
                  <a:cubicBezTo>
                    <a:pt x="2561590" y="612902"/>
                    <a:pt x="1999488" y="50800"/>
                    <a:pt x="1306195" y="50800"/>
                  </a:cubicBezTo>
                  <a:lnTo>
                    <a:pt x="1306195" y="25400"/>
                  </a:lnTo>
                  <a:lnTo>
                    <a:pt x="1306195" y="50800"/>
                  </a:lnTo>
                  <a:cubicBezTo>
                    <a:pt x="612902" y="50800"/>
                    <a:pt x="50800" y="612902"/>
                    <a:pt x="50800" y="1306195"/>
                  </a:cubicBezTo>
                  <a:close/>
                </a:path>
              </a:pathLst>
            </a:custGeom>
            <a:solidFill>
              <a:srgbClr val="000000"/>
            </a:solidFill>
          </p:spPr>
          <p:txBody>
            <a:bodyPr/>
            <a:lstStyle/>
            <a:p>
              <a:endParaRPr lang="en-US"/>
            </a:p>
          </p:txBody>
        </p:sp>
      </p:grpSp>
      <p:sp>
        <p:nvSpPr>
          <p:cNvPr id="8" name="Freeform 8" descr="preencoded.png"/>
          <p:cNvSpPr/>
          <p:nvPr/>
        </p:nvSpPr>
        <p:spPr>
          <a:xfrm>
            <a:off x="2599509" y="6822699"/>
            <a:ext cx="985591" cy="942740"/>
          </a:xfrm>
          <a:custGeom>
            <a:avLst/>
            <a:gdLst/>
            <a:ahLst/>
            <a:cxnLst/>
            <a:rect l="l" t="t" r="r" b="b"/>
            <a:pathLst>
              <a:path w="985591" h="942740">
                <a:moveTo>
                  <a:pt x="0" y="0"/>
                </a:moveTo>
                <a:lnTo>
                  <a:pt x="985591" y="0"/>
                </a:lnTo>
                <a:lnTo>
                  <a:pt x="985591" y="942740"/>
                </a:lnTo>
                <a:lnTo>
                  <a:pt x="0" y="942740"/>
                </a:lnTo>
                <a:lnTo>
                  <a:pt x="0" y="0"/>
                </a:lnTo>
                <a:close/>
              </a:path>
            </a:pathLst>
          </a:custGeom>
          <a:blipFill>
            <a:blip r:embed="rId2">
              <a:extLst>
                <a:ext uri="{96DAC541-7B7A-43D3-8B79-37D633B846F1}">
                  <asvg:svgBlip xmlns:asvg="http://schemas.microsoft.com/office/drawing/2016/SVG/main" r:embed="rId3"/>
                </a:ext>
              </a:extLst>
            </a:blip>
            <a:stretch>
              <a:fillRect l="-724" r="-724"/>
            </a:stretch>
          </a:blipFill>
        </p:spPr>
        <p:txBody>
          <a:bodyPr/>
          <a:lstStyle/>
          <a:p>
            <a:endParaRPr lang="en-US"/>
          </a:p>
        </p:txBody>
      </p:sp>
      <p:grpSp>
        <p:nvGrpSpPr>
          <p:cNvPr id="9" name="Group 9"/>
          <p:cNvGrpSpPr/>
          <p:nvPr/>
        </p:nvGrpSpPr>
        <p:grpSpPr>
          <a:xfrm>
            <a:off x="6189702" y="5213634"/>
            <a:ext cx="5904024" cy="4927955"/>
            <a:chOff x="0" y="0"/>
            <a:chExt cx="7872032" cy="6570606"/>
          </a:xfrm>
        </p:grpSpPr>
        <p:sp>
          <p:nvSpPr>
            <p:cNvPr id="10" name="Freeform 10"/>
            <p:cNvSpPr/>
            <p:nvPr/>
          </p:nvSpPr>
          <p:spPr>
            <a:xfrm>
              <a:off x="0" y="0"/>
              <a:ext cx="7872095" cy="6570599"/>
            </a:xfrm>
            <a:custGeom>
              <a:avLst/>
              <a:gdLst/>
              <a:ahLst/>
              <a:cxnLst/>
              <a:rect l="l" t="t" r="r" b="b"/>
              <a:pathLst>
                <a:path w="7872095" h="6570599">
                  <a:moveTo>
                    <a:pt x="0" y="0"/>
                  </a:moveTo>
                  <a:lnTo>
                    <a:pt x="7872095" y="0"/>
                  </a:lnTo>
                  <a:lnTo>
                    <a:pt x="7872095" y="6570599"/>
                  </a:lnTo>
                  <a:lnTo>
                    <a:pt x="0" y="6570599"/>
                  </a:lnTo>
                  <a:close/>
                </a:path>
              </a:pathLst>
            </a:custGeom>
            <a:solidFill>
              <a:srgbClr val="F2F1DC"/>
            </a:solidFill>
          </p:spPr>
          <p:txBody>
            <a:bodyPr/>
            <a:lstStyle/>
            <a:p>
              <a:endParaRPr lang="en-US"/>
            </a:p>
          </p:txBody>
        </p:sp>
      </p:grpSp>
      <p:grpSp>
        <p:nvGrpSpPr>
          <p:cNvPr id="11" name="Group 11"/>
          <p:cNvGrpSpPr/>
          <p:nvPr/>
        </p:nvGrpSpPr>
        <p:grpSpPr>
          <a:xfrm>
            <a:off x="7971804" y="6123039"/>
            <a:ext cx="2339849" cy="2339849"/>
            <a:chOff x="0" y="0"/>
            <a:chExt cx="3119798" cy="3119798"/>
          </a:xfrm>
        </p:grpSpPr>
        <p:sp>
          <p:nvSpPr>
            <p:cNvPr id="12" name="Freeform 12"/>
            <p:cNvSpPr/>
            <p:nvPr/>
          </p:nvSpPr>
          <p:spPr>
            <a:xfrm>
              <a:off x="0" y="0"/>
              <a:ext cx="3119882" cy="3119755"/>
            </a:xfrm>
            <a:custGeom>
              <a:avLst/>
              <a:gdLst/>
              <a:ahLst/>
              <a:cxnLst/>
              <a:rect l="l" t="t" r="r" b="b"/>
              <a:pathLst>
                <a:path w="3119882" h="3119755">
                  <a:moveTo>
                    <a:pt x="0" y="1559941"/>
                  </a:moveTo>
                  <a:cubicBezTo>
                    <a:pt x="0" y="698373"/>
                    <a:pt x="698373" y="0"/>
                    <a:pt x="1559941" y="0"/>
                  </a:cubicBezTo>
                  <a:lnTo>
                    <a:pt x="1559941" y="25400"/>
                  </a:lnTo>
                  <a:lnTo>
                    <a:pt x="1559941" y="0"/>
                  </a:lnTo>
                  <a:cubicBezTo>
                    <a:pt x="2421509" y="0"/>
                    <a:pt x="3119882" y="698373"/>
                    <a:pt x="3119882" y="1559941"/>
                  </a:cubicBezTo>
                  <a:cubicBezTo>
                    <a:pt x="3119882" y="2421509"/>
                    <a:pt x="2421382" y="3119755"/>
                    <a:pt x="1559941" y="3119755"/>
                  </a:cubicBezTo>
                  <a:lnTo>
                    <a:pt x="1559941" y="3094355"/>
                  </a:lnTo>
                  <a:lnTo>
                    <a:pt x="1559941" y="3119755"/>
                  </a:lnTo>
                  <a:cubicBezTo>
                    <a:pt x="698373" y="3119755"/>
                    <a:pt x="0" y="2421382"/>
                    <a:pt x="0" y="1559941"/>
                  </a:cubicBezTo>
                  <a:lnTo>
                    <a:pt x="25400" y="1559941"/>
                  </a:lnTo>
                  <a:lnTo>
                    <a:pt x="46863" y="1573530"/>
                  </a:lnTo>
                  <a:cubicBezTo>
                    <a:pt x="40767" y="1583055"/>
                    <a:pt x="29210" y="1587500"/>
                    <a:pt x="18288" y="1584325"/>
                  </a:cubicBezTo>
                  <a:cubicBezTo>
                    <a:pt x="7366" y="1581150"/>
                    <a:pt x="0" y="1571244"/>
                    <a:pt x="0" y="1559941"/>
                  </a:cubicBezTo>
                  <a:moveTo>
                    <a:pt x="50800" y="1559941"/>
                  </a:moveTo>
                  <a:lnTo>
                    <a:pt x="25400" y="1559941"/>
                  </a:lnTo>
                  <a:lnTo>
                    <a:pt x="3937" y="1546352"/>
                  </a:lnTo>
                  <a:cubicBezTo>
                    <a:pt x="10033" y="1536827"/>
                    <a:pt x="21590" y="1532382"/>
                    <a:pt x="32512" y="1535557"/>
                  </a:cubicBezTo>
                  <a:cubicBezTo>
                    <a:pt x="43434" y="1538732"/>
                    <a:pt x="50800" y="1548638"/>
                    <a:pt x="50800" y="1559941"/>
                  </a:cubicBezTo>
                  <a:cubicBezTo>
                    <a:pt x="50800" y="2393442"/>
                    <a:pt x="726440" y="3069082"/>
                    <a:pt x="1559941" y="3069082"/>
                  </a:cubicBezTo>
                  <a:cubicBezTo>
                    <a:pt x="2393442" y="3069082"/>
                    <a:pt x="3069082" y="2393442"/>
                    <a:pt x="3069082" y="1559941"/>
                  </a:cubicBezTo>
                  <a:lnTo>
                    <a:pt x="3094482" y="1559941"/>
                  </a:lnTo>
                  <a:lnTo>
                    <a:pt x="3069082" y="1559941"/>
                  </a:lnTo>
                  <a:cubicBezTo>
                    <a:pt x="3068955" y="726440"/>
                    <a:pt x="2393315" y="50800"/>
                    <a:pt x="1559941" y="50800"/>
                  </a:cubicBezTo>
                  <a:lnTo>
                    <a:pt x="1559941" y="25400"/>
                  </a:lnTo>
                  <a:lnTo>
                    <a:pt x="1559941" y="50800"/>
                  </a:lnTo>
                  <a:cubicBezTo>
                    <a:pt x="726440" y="50800"/>
                    <a:pt x="50800" y="726440"/>
                    <a:pt x="50800" y="1559941"/>
                  </a:cubicBezTo>
                  <a:close/>
                </a:path>
              </a:pathLst>
            </a:custGeom>
            <a:solidFill>
              <a:srgbClr val="000000"/>
            </a:solidFill>
          </p:spPr>
          <p:txBody>
            <a:bodyPr/>
            <a:lstStyle/>
            <a:p>
              <a:endParaRPr lang="en-US"/>
            </a:p>
          </p:txBody>
        </p:sp>
      </p:grpSp>
      <p:sp>
        <p:nvSpPr>
          <p:cNvPr id="13" name="Freeform 13" descr="preencoded.png"/>
          <p:cNvSpPr/>
          <p:nvPr/>
        </p:nvSpPr>
        <p:spPr>
          <a:xfrm>
            <a:off x="8453748" y="6901840"/>
            <a:ext cx="1356973" cy="785616"/>
          </a:xfrm>
          <a:custGeom>
            <a:avLst/>
            <a:gdLst/>
            <a:ahLst/>
            <a:cxnLst/>
            <a:rect l="l" t="t" r="r" b="b"/>
            <a:pathLst>
              <a:path w="1356973" h="785616">
                <a:moveTo>
                  <a:pt x="0" y="0"/>
                </a:moveTo>
                <a:lnTo>
                  <a:pt x="1356974" y="0"/>
                </a:lnTo>
                <a:lnTo>
                  <a:pt x="1356974" y="785617"/>
                </a:lnTo>
                <a:lnTo>
                  <a:pt x="0" y="785617"/>
                </a:lnTo>
                <a:lnTo>
                  <a:pt x="0" y="0"/>
                </a:lnTo>
                <a:close/>
              </a:path>
            </a:pathLst>
          </a:custGeom>
          <a:blipFill>
            <a:blip r:embed="rId4">
              <a:extLst>
                <a:ext uri="{96DAC541-7B7A-43D3-8B79-37D633B846F1}">
                  <asvg:svgBlip xmlns:asvg="http://schemas.microsoft.com/office/drawing/2016/SVG/main" r:embed="rId5"/>
                </a:ext>
              </a:extLst>
            </a:blip>
            <a:stretch>
              <a:fillRect l="-221" r="-221"/>
            </a:stretch>
          </a:blipFill>
        </p:spPr>
        <p:txBody>
          <a:bodyPr/>
          <a:lstStyle/>
          <a:p>
            <a:endParaRPr lang="en-US"/>
          </a:p>
        </p:txBody>
      </p:sp>
      <p:grpSp>
        <p:nvGrpSpPr>
          <p:cNvPr id="14" name="Group 14"/>
          <p:cNvGrpSpPr/>
          <p:nvPr/>
        </p:nvGrpSpPr>
        <p:grpSpPr>
          <a:xfrm>
            <a:off x="12227040" y="5213634"/>
            <a:ext cx="5904024" cy="4927955"/>
            <a:chOff x="0" y="0"/>
            <a:chExt cx="7872032" cy="6570606"/>
          </a:xfrm>
        </p:grpSpPr>
        <p:sp>
          <p:nvSpPr>
            <p:cNvPr id="15" name="Freeform 15"/>
            <p:cNvSpPr/>
            <p:nvPr/>
          </p:nvSpPr>
          <p:spPr>
            <a:xfrm>
              <a:off x="0" y="0"/>
              <a:ext cx="7872095" cy="6570599"/>
            </a:xfrm>
            <a:custGeom>
              <a:avLst/>
              <a:gdLst/>
              <a:ahLst/>
              <a:cxnLst/>
              <a:rect l="l" t="t" r="r" b="b"/>
              <a:pathLst>
                <a:path w="7872095" h="6570599">
                  <a:moveTo>
                    <a:pt x="0" y="0"/>
                  </a:moveTo>
                  <a:lnTo>
                    <a:pt x="7872095" y="0"/>
                  </a:lnTo>
                  <a:lnTo>
                    <a:pt x="7872095" y="6570599"/>
                  </a:lnTo>
                  <a:lnTo>
                    <a:pt x="0" y="6570599"/>
                  </a:lnTo>
                  <a:close/>
                </a:path>
              </a:pathLst>
            </a:custGeom>
            <a:solidFill>
              <a:srgbClr val="A29160"/>
            </a:solidFill>
          </p:spPr>
          <p:txBody>
            <a:bodyPr/>
            <a:lstStyle/>
            <a:p>
              <a:endParaRPr lang="en-US"/>
            </a:p>
          </p:txBody>
        </p:sp>
      </p:grpSp>
      <p:grpSp>
        <p:nvGrpSpPr>
          <p:cNvPr id="16" name="Group 16"/>
          <p:cNvGrpSpPr/>
          <p:nvPr/>
        </p:nvGrpSpPr>
        <p:grpSpPr>
          <a:xfrm>
            <a:off x="14099292" y="6208743"/>
            <a:ext cx="2178654" cy="2178654"/>
            <a:chOff x="0" y="0"/>
            <a:chExt cx="2904872" cy="2904872"/>
          </a:xfrm>
        </p:grpSpPr>
        <p:sp>
          <p:nvSpPr>
            <p:cNvPr id="17" name="Freeform 17"/>
            <p:cNvSpPr/>
            <p:nvPr/>
          </p:nvSpPr>
          <p:spPr>
            <a:xfrm>
              <a:off x="0" y="0"/>
              <a:ext cx="2904998" cy="2904998"/>
            </a:xfrm>
            <a:custGeom>
              <a:avLst/>
              <a:gdLst/>
              <a:ahLst/>
              <a:cxnLst/>
              <a:rect l="l" t="t" r="r" b="b"/>
              <a:pathLst>
                <a:path w="2904998" h="2904998">
                  <a:moveTo>
                    <a:pt x="0" y="1452499"/>
                  </a:moveTo>
                  <a:cubicBezTo>
                    <a:pt x="0" y="650240"/>
                    <a:pt x="650240" y="0"/>
                    <a:pt x="1452499" y="0"/>
                  </a:cubicBezTo>
                  <a:lnTo>
                    <a:pt x="1452499" y="25400"/>
                  </a:lnTo>
                  <a:lnTo>
                    <a:pt x="1452499" y="0"/>
                  </a:lnTo>
                  <a:cubicBezTo>
                    <a:pt x="2254631" y="0"/>
                    <a:pt x="2904998" y="650240"/>
                    <a:pt x="2904998" y="1452499"/>
                  </a:cubicBezTo>
                  <a:lnTo>
                    <a:pt x="2879598" y="1452499"/>
                  </a:lnTo>
                  <a:lnTo>
                    <a:pt x="2904998" y="1452499"/>
                  </a:lnTo>
                  <a:cubicBezTo>
                    <a:pt x="2904998" y="2254631"/>
                    <a:pt x="2254758" y="2904998"/>
                    <a:pt x="1452499" y="2904998"/>
                  </a:cubicBezTo>
                  <a:lnTo>
                    <a:pt x="1452499" y="2879598"/>
                  </a:lnTo>
                  <a:lnTo>
                    <a:pt x="1452499" y="2904998"/>
                  </a:lnTo>
                  <a:cubicBezTo>
                    <a:pt x="650240" y="2904871"/>
                    <a:pt x="0" y="2254631"/>
                    <a:pt x="0" y="1452499"/>
                  </a:cubicBezTo>
                  <a:lnTo>
                    <a:pt x="25400" y="1452499"/>
                  </a:lnTo>
                  <a:lnTo>
                    <a:pt x="50800" y="1452499"/>
                  </a:lnTo>
                  <a:lnTo>
                    <a:pt x="25400" y="1452499"/>
                  </a:lnTo>
                  <a:lnTo>
                    <a:pt x="0" y="1452499"/>
                  </a:lnTo>
                  <a:moveTo>
                    <a:pt x="50800" y="1452499"/>
                  </a:moveTo>
                  <a:cubicBezTo>
                    <a:pt x="50800" y="1466469"/>
                    <a:pt x="39370" y="1477899"/>
                    <a:pt x="25400" y="1477899"/>
                  </a:cubicBezTo>
                  <a:cubicBezTo>
                    <a:pt x="11430" y="1477899"/>
                    <a:pt x="0" y="1466469"/>
                    <a:pt x="0" y="1452499"/>
                  </a:cubicBezTo>
                  <a:cubicBezTo>
                    <a:pt x="0" y="1438529"/>
                    <a:pt x="11430" y="1427099"/>
                    <a:pt x="25400" y="1427099"/>
                  </a:cubicBezTo>
                  <a:cubicBezTo>
                    <a:pt x="39370" y="1427099"/>
                    <a:pt x="50800" y="1438529"/>
                    <a:pt x="50800" y="1452499"/>
                  </a:cubicBezTo>
                  <a:cubicBezTo>
                    <a:pt x="50800" y="2226564"/>
                    <a:pt x="678307" y="2854198"/>
                    <a:pt x="1452499" y="2854198"/>
                  </a:cubicBezTo>
                  <a:cubicBezTo>
                    <a:pt x="2226691" y="2854198"/>
                    <a:pt x="2854198" y="2226691"/>
                    <a:pt x="2854198" y="1452499"/>
                  </a:cubicBezTo>
                  <a:cubicBezTo>
                    <a:pt x="2854198" y="678307"/>
                    <a:pt x="2226564" y="50800"/>
                    <a:pt x="1452499" y="50800"/>
                  </a:cubicBezTo>
                  <a:lnTo>
                    <a:pt x="1452499" y="25400"/>
                  </a:lnTo>
                  <a:lnTo>
                    <a:pt x="1452499" y="50800"/>
                  </a:lnTo>
                  <a:cubicBezTo>
                    <a:pt x="678307" y="50800"/>
                    <a:pt x="50800" y="678307"/>
                    <a:pt x="50800" y="1452499"/>
                  </a:cubicBezTo>
                  <a:close/>
                </a:path>
              </a:pathLst>
            </a:custGeom>
            <a:solidFill>
              <a:srgbClr val="000000"/>
            </a:solidFill>
          </p:spPr>
          <p:txBody>
            <a:bodyPr/>
            <a:lstStyle/>
            <a:p>
              <a:endParaRPr lang="en-US"/>
            </a:p>
          </p:txBody>
        </p:sp>
      </p:grpSp>
      <p:sp>
        <p:nvSpPr>
          <p:cNvPr id="18" name="Freeform 18" descr="preencoded.png"/>
          <p:cNvSpPr/>
          <p:nvPr/>
        </p:nvSpPr>
        <p:spPr>
          <a:xfrm>
            <a:off x="14636602" y="6758728"/>
            <a:ext cx="1114146" cy="1099863"/>
          </a:xfrm>
          <a:custGeom>
            <a:avLst/>
            <a:gdLst/>
            <a:ahLst/>
            <a:cxnLst/>
            <a:rect l="l" t="t" r="r" b="b"/>
            <a:pathLst>
              <a:path w="1114146" h="1099863">
                <a:moveTo>
                  <a:pt x="0" y="0"/>
                </a:moveTo>
                <a:lnTo>
                  <a:pt x="1114147" y="0"/>
                </a:lnTo>
                <a:lnTo>
                  <a:pt x="1114147" y="1099864"/>
                </a:lnTo>
                <a:lnTo>
                  <a:pt x="0" y="1099864"/>
                </a:lnTo>
                <a:lnTo>
                  <a:pt x="0" y="0"/>
                </a:lnTo>
                <a:close/>
              </a:path>
            </a:pathLst>
          </a:custGeom>
          <a:blipFill>
            <a:blip r:embed="rId6">
              <a:extLst>
                <a:ext uri="{96DAC541-7B7A-43D3-8B79-37D633B846F1}">
                  <asvg:svgBlip xmlns:asvg="http://schemas.microsoft.com/office/drawing/2016/SVG/main" r:embed="rId7"/>
                </a:ext>
              </a:extLst>
            </a:blip>
            <a:stretch>
              <a:fillRect t="-216" b="-216"/>
            </a:stretch>
          </a:blipFill>
        </p:spPr>
        <p:txBody>
          <a:bodyPr/>
          <a:lstStyle/>
          <a:p>
            <a:endParaRPr lang="en-US"/>
          </a:p>
        </p:txBody>
      </p:sp>
      <p:sp>
        <p:nvSpPr>
          <p:cNvPr id="19" name="TextBox 19"/>
          <p:cNvSpPr txBox="1"/>
          <p:nvPr/>
        </p:nvSpPr>
        <p:spPr>
          <a:xfrm>
            <a:off x="828468" y="1324776"/>
            <a:ext cx="16626492" cy="3363468"/>
          </a:xfrm>
          <a:prstGeom prst="rect">
            <a:avLst/>
          </a:prstGeom>
        </p:spPr>
        <p:txBody>
          <a:bodyPr lIns="0" tIns="0" rIns="0" bIns="0" rtlCol="0" anchor="t">
            <a:spAutoFit/>
          </a:bodyPr>
          <a:lstStyle/>
          <a:p>
            <a:pPr algn="ctr">
              <a:lnSpc>
                <a:spcPts val="5316"/>
              </a:lnSpc>
            </a:pPr>
            <a:r>
              <a:rPr lang="en-US" sz="5062" spc="151">
                <a:solidFill>
                  <a:srgbClr val="FDFDFD"/>
                </a:solidFill>
                <a:latin typeface="Aleo"/>
                <a:ea typeface="Aleo"/>
                <a:cs typeface="Aleo"/>
                <a:sym typeface="Aleo"/>
              </a:rPr>
              <a:t>UNIVERSAL </a:t>
            </a:r>
            <a:r>
              <a:rPr lang="en-US" sz="5062" spc="151">
                <a:solidFill>
                  <a:srgbClr val="000000"/>
                </a:solidFill>
                <a:latin typeface="Aleo"/>
                <a:ea typeface="Aleo"/>
                <a:cs typeface="Aleo"/>
                <a:sym typeface="Aleo"/>
              </a:rPr>
              <a:t>PALLIATIVE CARE</a:t>
            </a:r>
            <a:r>
              <a:rPr lang="en-US" sz="5062" spc="151">
                <a:solidFill>
                  <a:srgbClr val="FDFDFD"/>
                </a:solidFill>
                <a:latin typeface="Aleo"/>
                <a:ea typeface="Aleo"/>
                <a:cs typeface="Aleo"/>
                <a:sym typeface="Aleo"/>
              </a:rPr>
              <a:t> MEANS THAT ALL PEOPLE HAVE ACCESS TO THE FULL RANGE OF  QUALITY </a:t>
            </a:r>
            <a:r>
              <a:rPr lang="en-US" sz="5062" spc="151">
                <a:solidFill>
                  <a:srgbClr val="000000"/>
                </a:solidFill>
                <a:latin typeface="Aleo"/>
                <a:ea typeface="Aleo"/>
                <a:cs typeface="Aleo"/>
                <a:sym typeface="Aleo"/>
              </a:rPr>
              <a:t>PALLIATIVE CARE</a:t>
            </a:r>
            <a:r>
              <a:rPr lang="en-US" sz="5062" spc="151">
                <a:solidFill>
                  <a:srgbClr val="FDFDFD"/>
                </a:solidFill>
                <a:latin typeface="Aleo"/>
                <a:ea typeface="Aleo"/>
                <a:cs typeface="Aleo"/>
                <a:sym typeface="Aleo"/>
              </a:rPr>
              <a:t> SERVICES THEY NEED, WHEN AND WHERE THEY NEED THEM, WITHOUT FINANCIAL HARDSHIP</a:t>
            </a:r>
          </a:p>
        </p:txBody>
      </p:sp>
      <p:sp>
        <p:nvSpPr>
          <p:cNvPr id="20" name="TextBox 20"/>
          <p:cNvSpPr txBox="1"/>
          <p:nvPr/>
        </p:nvSpPr>
        <p:spPr>
          <a:xfrm>
            <a:off x="2034270" y="8456175"/>
            <a:ext cx="2121164" cy="643890"/>
          </a:xfrm>
          <a:prstGeom prst="rect">
            <a:avLst/>
          </a:prstGeom>
        </p:spPr>
        <p:txBody>
          <a:bodyPr lIns="0" tIns="0" rIns="0" bIns="0" rtlCol="0" anchor="t">
            <a:spAutoFit/>
          </a:bodyPr>
          <a:lstStyle/>
          <a:p>
            <a:pPr algn="ctr">
              <a:lnSpc>
                <a:spcPts val="4899"/>
              </a:lnSpc>
            </a:pPr>
            <a:r>
              <a:rPr lang="en-US" sz="3682" b="1" spc="111">
                <a:solidFill>
                  <a:srgbClr val="000000">
                    <a:alpha val="80000"/>
                  </a:srgbClr>
                </a:solidFill>
                <a:latin typeface="Poppins Bold"/>
                <a:ea typeface="Poppins Bold"/>
                <a:cs typeface="Poppins Bold"/>
                <a:sym typeface="Poppins Bold"/>
              </a:rPr>
              <a:t>Access</a:t>
            </a:r>
          </a:p>
        </p:txBody>
      </p:sp>
      <p:sp>
        <p:nvSpPr>
          <p:cNvPr id="21" name="TextBox 21"/>
          <p:cNvSpPr txBox="1"/>
          <p:nvPr/>
        </p:nvSpPr>
        <p:spPr>
          <a:xfrm>
            <a:off x="7869017" y="8643876"/>
            <a:ext cx="2545396" cy="643890"/>
          </a:xfrm>
          <a:prstGeom prst="rect">
            <a:avLst/>
          </a:prstGeom>
        </p:spPr>
        <p:txBody>
          <a:bodyPr lIns="0" tIns="0" rIns="0" bIns="0" rtlCol="0" anchor="t">
            <a:spAutoFit/>
          </a:bodyPr>
          <a:lstStyle/>
          <a:p>
            <a:pPr algn="ctr">
              <a:lnSpc>
                <a:spcPts val="4899"/>
              </a:lnSpc>
            </a:pPr>
            <a:r>
              <a:rPr lang="en-US" sz="3682" b="1" spc="111">
                <a:solidFill>
                  <a:srgbClr val="000000">
                    <a:alpha val="80000"/>
                  </a:srgbClr>
                </a:solidFill>
                <a:latin typeface="Poppins Bold"/>
                <a:ea typeface="Poppins Bold"/>
                <a:cs typeface="Poppins Bold"/>
                <a:sym typeface="Poppins Bold"/>
              </a:rPr>
              <a:t>Quality</a:t>
            </a:r>
          </a:p>
        </p:txBody>
      </p:sp>
      <p:sp>
        <p:nvSpPr>
          <p:cNvPr id="22" name="TextBox 22"/>
          <p:cNvSpPr txBox="1"/>
          <p:nvPr/>
        </p:nvSpPr>
        <p:spPr>
          <a:xfrm>
            <a:off x="12745311" y="8568327"/>
            <a:ext cx="4886532" cy="1263015"/>
          </a:xfrm>
          <a:prstGeom prst="rect">
            <a:avLst/>
          </a:prstGeom>
        </p:spPr>
        <p:txBody>
          <a:bodyPr lIns="0" tIns="0" rIns="0" bIns="0" rtlCol="0" anchor="t">
            <a:spAutoFit/>
          </a:bodyPr>
          <a:lstStyle/>
          <a:p>
            <a:pPr algn="ctr">
              <a:lnSpc>
                <a:spcPts val="4899"/>
              </a:lnSpc>
            </a:pPr>
            <a:r>
              <a:rPr lang="en-US" sz="3682" b="1" spc="111">
                <a:solidFill>
                  <a:srgbClr val="000000">
                    <a:alpha val="80000"/>
                  </a:srgbClr>
                </a:solidFill>
                <a:latin typeface="Poppins Bold"/>
                <a:ea typeface="Poppins Bold"/>
                <a:cs typeface="Poppins Bold"/>
                <a:sym typeface="Poppins Bold"/>
              </a:rPr>
              <a:t>Financial protection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1DC"/>
        </a:solidFill>
        <a:effectLst/>
      </p:bgPr>
    </p:bg>
    <p:spTree>
      <p:nvGrpSpPr>
        <p:cNvPr id="1" name=""/>
        <p:cNvGrpSpPr/>
        <p:nvPr/>
      </p:nvGrpSpPr>
      <p:grpSpPr>
        <a:xfrm>
          <a:off x="0" y="0"/>
          <a:ext cx="0" cy="0"/>
          <a:chOff x="0" y="0"/>
          <a:chExt cx="0" cy="0"/>
        </a:xfrm>
      </p:grpSpPr>
      <p:sp>
        <p:nvSpPr>
          <p:cNvPr id="2" name="Freeform 2"/>
          <p:cNvSpPr/>
          <p:nvPr/>
        </p:nvSpPr>
        <p:spPr>
          <a:xfrm rot="2148260">
            <a:off x="6446332" y="541459"/>
            <a:ext cx="3500602" cy="2209755"/>
          </a:xfrm>
          <a:custGeom>
            <a:avLst/>
            <a:gdLst/>
            <a:ahLst/>
            <a:cxnLst/>
            <a:rect l="l" t="t" r="r" b="b"/>
            <a:pathLst>
              <a:path w="3500602" h="2209755">
                <a:moveTo>
                  <a:pt x="0" y="0"/>
                </a:moveTo>
                <a:lnTo>
                  <a:pt x="3500602" y="0"/>
                </a:lnTo>
                <a:lnTo>
                  <a:pt x="3500602" y="2209754"/>
                </a:lnTo>
                <a:lnTo>
                  <a:pt x="0" y="22097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17385" y="448900"/>
            <a:ext cx="5697530" cy="1864646"/>
          </a:xfrm>
          <a:custGeom>
            <a:avLst/>
            <a:gdLst/>
            <a:ahLst/>
            <a:cxnLst/>
            <a:rect l="l" t="t" r="r" b="b"/>
            <a:pathLst>
              <a:path w="5697530" h="1864646">
                <a:moveTo>
                  <a:pt x="0" y="0"/>
                </a:moveTo>
                <a:lnTo>
                  <a:pt x="5697530" y="0"/>
                </a:lnTo>
                <a:lnTo>
                  <a:pt x="5697530" y="1864646"/>
                </a:lnTo>
                <a:lnTo>
                  <a:pt x="0" y="186464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317385" y="1020860"/>
            <a:ext cx="5697530" cy="625476"/>
          </a:xfrm>
          <a:prstGeom prst="rect">
            <a:avLst/>
          </a:prstGeom>
        </p:spPr>
        <p:txBody>
          <a:bodyPr lIns="0" tIns="0" rIns="0" bIns="0" rtlCol="0" anchor="t">
            <a:spAutoFit/>
          </a:bodyPr>
          <a:lstStyle/>
          <a:p>
            <a:pPr algn="ctr">
              <a:lnSpc>
                <a:spcPts val="4899"/>
              </a:lnSpc>
            </a:pPr>
            <a:r>
              <a:rPr lang="en-US" sz="3499" b="1">
                <a:solidFill>
                  <a:srgbClr val="000000"/>
                </a:solidFill>
                <a:latin typeface="Poppins Bold"/>
                <a:ea typeface="Poppins Bold"/>
                <a:cs typeface="Poppins Bold"/>
                <a:sym typeface="Poppins Bold"/>
              </a:rPr>
              <a:t> 1 goal</a:t>
            </a:r>
          </a:p>
        </p:txBody>
      </p:sp>
      <p:sp>
        <p:nvSpPr>
          <p:cNvPr id="5" name="TextBox 5"/>
          <p:cNvSpPr txBox="1"/>
          <p:nvPr/>
        </p:nvSpPr>
        <p:spPr>
          <a:xfrm>
            <a:off x="3281965" y="3368160"/>
            <a:ext cx="5697530" cy="625476"/>
          </a:xfrm>
          <a:prstGeom prst="rect">
            <a:avLst/>
          </a:prstGeom>
        </p:spPr>
        <p:txBody>
          <a:bodyPr lIns="0" tIns="0" rIns="0" bIns="0" rtlCol="0" anchor="t">
            <a:spAutoFit/>
          </a:bodyPr>
          <a:lstStyle/>
          <a:p>
            <a:pPr algn="ctr">
              <a:lnSpc>
                <a:spcPts val="4899"/>
              </a:lnSpc>
            </a:pPr>
            <a:r>
              <a:rPr lang="en-US" sz="3499" b="1">
                <a:solidFill>
                  <a:srgbClr val="000000"/>
                </a:solidFill>
                <a:latin typeface="Poppins Bold"/>
                <a:ea typeface="Poppins Bold"/>
                <a:cs typeface="Poppins Bold"/>
                <a:sym typeface="Poppins Bold"/>
              </a:rPr>
              <a:t>4 Strategic objectives</a:t>
            </a:r>
          </a:p>
        </p:txBody>
      </p:sp>
      <p:sp>
        <p:nvSpPr>
          <p:cNvPr id="6" name="Freeform 6"/>
          <p:cNvSpPr/>
          <p:nvPr/>
        </p:nvSpPr>
        <p:spPr>
          <a:xfrm>
            <a:off x="6344229" y="5047972"/>
            <a:ext cx="6854366" cy="2243247"/>
          </a:xfrm>
          <a:custGeom>
            <a:avLst/>
            <a:gdLst/>
            <a:ahLst/>
            <a:cxnLst/>
            <a:rect l="l" t="t" r="r" b="b"/>
            <a:pathLst>
              <a:path w="6854366" h="2243247">
                <a:moveTo>
                  <a:pt x="0" y="0"/>
                </a:moveTo>
                <a:lnTo>
                  <a:pt x="6854367" y="0"/>
                </a:lnTo>
                <a:lnTo>
                  <a:pt x="6854367" y="2243247"/>
                </a:lnTo>
                <a:lnTo>
                  <a:pt x="0" y="22432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2688057" y="2601830"/>
            <a:ext cx="6885346" cy="2253386"/>
          </a:xfrm>
          <a:custGeom>
            <a:avLst/>
            <a:gdLst/>
            <a:ahLst/>
            <a:cxnLst/>
            <a:rect l="l" t="t" r="r" b="b"/>
            <a:pathLst>
              <a:path w="6885346" h="2253386">
                <a:moveTo>
                  <a:pt x="0" y="0"/>
                </a:moveTo>
                <a:lnTo>
                  <a:pt x="6885346" y="0"/>
                </a:lnTo>
                <a:lnTo>
                  <a:pt x="6885346" y="2253386"/>
                </a:lnTo>
                <a:lnTo>
                  <a:pt x="0" y="225338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a:off x="10769185" y="7393654"/>
            <a:ext cx="6490115" cy="2124038"/>
          </a:xfrm>
          <a:custGeom>
            <a:avLst/>
            <a:gdLst/>
            <a:ahLst/>
            <a:cxnLst/>
            <a:rect l="l" t="t" r="r" b="b"/>
            <a:pathLst>
              <a:path w="6490115" h="2124038">
                <a:moveTo>
                  <a:pt x="0" y="0"/>
                </a:moveTo>
                <a:lnTo>
                  <a:pt x="6490115" y="0"/>
                </a:lnTo>
                <a:lnTo>
                  <a:pt x="6490115" y="2124037"/>
                </a:lnTo>
                <a:lnTo>
                  <a:pt x="0" y="212403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2148260">
            <a:off x="10692437" y="2623646"/>
            <a:ext cx="3500602" cy="2209755"/>
          </a:xfrm>
          <a:custGeom>
            <a:avLst/>
            <a:gdLst/>
            <a:ahLst/>
            <a:cxnLst/>
            <a:rect l="l" t="t" r="r" b="b"/>
            <a:pathLst>
              <a:path w="3500602" h="2209755">
                <a:moveTo>
                  <a:pt x="0" y="0"/>
                </a:moveTo>
                <a:lnTo>
                  <a:pt x="3500602" y="0"/>
                </a:lnTo>
                <a:lnTo>
                  <a:pt x="3500602" y="2209754"/>
                </a:lnTo>
                <a:lnTo>
                  <a:pt x="0" y="220975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rot="2148260">
            <a:off x="14200346" y="4754444"/>
            <a:ext cx="3500602" cy="2209755"/>
          </a:xfrm>
          <a:custGeom>
            <a:avLst/>
            <a:gdLst/>
            <a:ahLst/>
            <a:cxnLst/>
            <a:rect l="l" t="t" r="r" b="b"/>
            <a:pathLst>
              <a:path w="3500602" h="2209755">
                <a:moveTo>
                  <a:pt x="0" y="0"/>
                </a:moveTo>
                <a:lnTo>
                  <a:pt x="3500601" y="0"/>
                </a:lnTo>
                <a:lnTo>
                  <a:pt x="3500601" y="2209755"/>
                </a:lnTo>
                <a:lnTo>
                  <a:pt x="0" y="220975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TextBox 11"/>
          <p:cNvSpPr txBox="1"/>
          <p:nvPr/>
        </p:nvSpPr>
        <p:spPr>
          <a:xfrm>
            <a:off x="7093628" y="5764072"/>
            <a:ext cx="5697530" cy="625476"/>
          </a:xfrm>
          <a:prstGeom prst="rect">
            <a:avLst/>
          </a:prstGeom>
        </p:spPr>
        <p:txBody>
          <a:bodyPr lIns="0" tIns="0" rIns="0" bIns="0" rtlCol="0" anchor="t">
            <a:spAutoFit/>
          </a:bodyPr>
          <a:lstStyle/>
          <a:p>
            <a:pPr algn="ctr">
              <a:lnSpc>
                <a:spcPts val="4899"/>
              </a:lnSpc>
            </a:pPr>
            <a:r>
              <a:rPr lang="en-US" sz="3499" b="1">
                <a:solidFill>
                  <a:srgbClr val="000000"/>
                </a:solidFill>
                <a:latin typeface="Poppins Bold"/>
                <a:ea typeface="Poppins Bold"/>
                <a:cs typeface="Poppins Bold"/>
                <a:sym typeface="Poppins Bold"/>
              </a:rPr>
              <a:t>25 recommendations</a:t>
            </a:r>
          </a:p>
        </p:txBody>
      </p:sp>
      <p:sp>
        <p:nvSpPr>
          <p:cNvPr id="12" name="TextBox 12"/>
          <p:cNvSpPr txBox="1"/>
          <p:nvPr/>
        </p:nvSpPr>
        <p:spPr>
          <a:xfrm>
            <a:off x="11165477" y="8095309"/>
            <a:ext cx="5697530" cy="625476"/>
          </a:xfrm>
          <a:prstGeom prst="rect">
            <a:avLst/>
          </a:prstGeom>
        </p:spPr>
        <p:txBody>
          <a:bodyPr lIns="0" tIns="0" rIns="0" bIns="0" rtlCol="0" anchor="t">
            <a:spAutoFit/>
          </a:bodyPr>
          <a:lstStyle/>
          <a:p>
            <a:pPr algn="ctr">
              <a:lnSpc>
                <a:spcPts val="4899"/>
              </a:lnSpc>
            </a:pPr>
            <a:r>
              <a:rPr lang="en-US" sz="3499" b="1">
                <a:solidFill>
                  <a:srgbClr val="000000"/>
                </a:solidFill>
                <a:latin typeface="Poppins Bold"/>
                <a:ea typeface="Poppins Bold"/>
                <a:cs typeface="Poppins Bold"/>
                <a:sym typeface="Poppins Bold"/>
              </a:rPr>
              <a:t>100+ activities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37993"/>
        </a:solidFill>
        <a:effectLst/>
      </p:bgPr>
    </p:bg>
    <p:spTree>
      <p:nvGrpSpPr>
        <p:cNvPr id="1" name=""/>
        <p:cNvGrpSpPr/>
        <p:nvPr/>
      </p:nvGrpSpPr>
      <p:grpSpPr>
        <a:xfrm>
          <a:off x="0" y="0"/>
          <a:ext cx="0" cy="0"/>
          <a:chOff x="0" y="0"/>
          <a:chExt cx="0" cy="0"/>
        </a:xfrm>
      </p:grpSpPr>
      <p:sp>
        <p:nvSpPr>
          <p:cNvPr id="2" name="Freeform 2"/>
          <p:cNvSpPr/>
          <p:nvPr/>
        </p:nvSpPr>
        <p:spPr>
          <a:xfrm>
            <a:off x="10215795" y="612606"/>
            <a:ext cx="6523801" cy="9231794"/>
          </a:xfrm>
          <a:custGeom>
            <a:avLst/>
            <a:gdLst/>
            <a:ahLst/>
            <a:cxnLst/>
            <a:rect l="l" t="t" r="r" b="b"/>
            <a:pathLst>
              <a:path w="6523801" h="9231794">
                <a:moveTo>
                  <a:pt x="0" y="0"/>
                </a:moveTo>
                <a:lnTo>
                  <a:pt x="6523801" y="0"/>
                </a:lnTo>
                <a:lnTo>
                  <a:pt x="6523801" y="9231794"/>
                </a:lnTo>
                <a:lnTo>
                  <a:pt x="0" y="9231794"/>
                </a:lnTo>
                <a:lnTo>
                  <a:pt x="0" y="0"/>
                </a:lnTo>
                <a:close/>
              </a:path>
            </a:pathLst>
          </a:custGeom>
          <a:blipFill>
            <a:blip r:embed="rId2"/>
            <a:stretch>
              <a:fillRect/>
            </a:stretch>
          </a:blipFill>
        </p:spPr>
        <p:txBody>
          <a:bodyPr/>
          <a:lstStyle/>
          <a:p>
            <a:endParaRPr lang="en-US"/>
          </a:p>
        </p:txBody>
      </p:sp>
      <p:sp>
        <p:nvSpPr>
          <p:cNvPr id="3" name="Freeform 3"/>
          <p:cNvSpPr/>
          <p:nvPr/>
        </p:nvSpPr>
        <p:spPr>
          <a:xfrm>
            <a:off x="1327415" y="612606"/>
            <a:ext cx="6501833" cy="9061788"/>
          </a:xfrm>
          <a:custGeom>
            <a:avLst/>
            <a:gdLst/>
            <a:ahLst/>
            <a:cxnLst/>
            <a:rect l="l" t="t" r="r" b="b"/>
            <a:pathLst>
              <a:path w="6501833" h="9061788">
                <a:moveTo>
                  <a:pt x="0" y="0"/>
                </a:moveTo>
                <a:lnTo>
                  <a:pt x="6501833" y="0"/>
                </a:lnTo>
                <a:lnTo>
                  <a:pt x="6501833" y="9061788"/>
                </a:lnTo>
                <a:lnTo>
                  <a:pt x="0" y="9061788"/>
                </a:lnTo>
                <a:lnTo>
                  <a:pt x="0" y="0"/>
                </a:lnTo>
                <a:close/>
              </a:path>
            </a:pathLst>
          </a:custGeom>
          <a:blipFill>
            <a:blip r:embed="rId3"/>
            <a:stretch>
              <a:fillRect/>
            </a:stretch>
          </a:blipFill>
          <a:ln w="38100" cap="sq">
            <a:solidFill>
              <a:srgbClr val="000000"/>
            </a:solidFill>
            <a:prstDash val="solid"/>
            <a:miter/>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1DC"/>
        </a:solidFill>
        <a:effectLst/>
      </p:bgPr>
    </p:bg>
    <p:spTree>
      <p:nvGrpSpPr>
        <p:cNvPr id="1" name=""/>
        <p:cNvGrpSpPr/>
        <p:nvPr/>
      </p:nvGrpSpPr>
      <p:grpSpPr>
        <a:xfrm>
          <a:off x="0" y="0"/>
          <a:ext cx="0" cy="0"/>
          <a:chOff x="0" y="0"/>
          <a:chExt cx="0" cy="0"/>
        </a:xfrm>
      </p:grpSpPr>
      <p:sp>
        <p:nvSpPr>
          <p:cNvPr id="2" name="Freeform 2"/>
          <p:cNvSpPr/>
          <p:nvPr/>
        </p:nvSpPr>
        <p:spPr>
          <a:xfrm>
            <a:off x="6062705" y="2555240"/>
            <a:ext cx="4999880" cy="4818635"/>
          </a:xfrm>
          <a:custGeom>
            <a:avLst/>
            <a:gdLst/>
            <a:ahLst/>
            <a:cxnLst/>
            <a:rect l="l" t="t" r="r" b="b"/>
            <a:pathLst>
              <a:path w="4999880" h="4818635">
                <a:moveTo>
                  <a:pt x="0" y="0"/>
                </a:moveTo>
                <a:lnTo>
                  <a:pt x="4999880" y="0"/>
                </a:lnTo>
                <a:lnTo>
                  <a:pt x="4999880" y="4818635"/>
                </a:lnTo>
                <a:lnTo>
                  <a:pt x="0" y="48186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702578">
            <a:off x="3918270" y="1370773"/>
            <a:ext cx="2361665" cy="2261876"/>
          </a:xfrm>
          <a:custGeom>
            <a:avLst/>
            <a:gdLst/>
            <a:ahLst/>
            <a:cxnLst/>
            <a:rect l="l" t="t" r="r" b="b"/>
            <a:pathLst>
              <a:path w="2361665" h="2261876">
                <a:moveTo>
                  <a:pt x="0" y="0"/>
                </a:moveTo>
                <a:lnTo>
                  <a:pt x="2361665" y="0"/>
                </a:lnTo>
                <a:lnTo>
                  <a:pt x="2361665" y="2261876"/>
                </a:lnTo>
                <a:lnTo>
                  <a:pt x="0" y="22618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1028699" y="6979709"/>
            <a:ext cx="4262995" cy="553613"/>
          </a:xfrm>
          <a:prstGeom prst="rect">
            <a:avLst/>
          </a:prstGeom>
        </p:spPr>
        <p:txBody>
          <a:bodyPr wrap="square" lIns="0" tIns="0" rIns="0" bIns="0" rtlCol="0" anchor="t">
            <a:spAutoFit/>
          </a:bodyPr>
          <a:lstStyle/>
          <a:p>
            <a:pPr algn="l">
              <a:lnSpc>
                <a:spcPts val="4759"/>
              </a:lnSpc>
            </a:pPr>
            <a:r>
              <a:rPr lang="en-US" sz="3399" b="1" dirty="0">
                <a:solidFill>
                  <a:srgbClr val="000000"/>
                </a:solidFill>
                <a:latin typeface="Aleo Bold"/>
                <a:ea typeface="Aleo Bold"/>
                <a:cs typeface="Aleo Bold"/>
                <a:sym typeface="Aleo Bold"/>
              </a:rPr>
              <a:t>Right time and place</a:t>
            </a:r>
          </a:p>
        </p:txBody>
      </p:sp>
      <p:sp>
        <p:nvSpPr>
          <p:cNvPr id="5" name="Freeform 5"/>
          <p:cNvSpPr/>
          <p:nvPr/>
        </p:nvSpPr>
        <p:spPr>
          <a:xfrm rot="-4622666">
            <a:off x="5037059" y="7096065"/>
            <a:ext cx="2361665" cy="2261876"/>
          </a:xfrm>
          <a:custGeom>
            <a:avLst/>
            <a:gdLst/>
            <a:ahLst/>
            <a:cxnLst/>
            <a:rect l="l" t="t" r="r" b="b"/>
            <a:pathLst>
              <a:path w="2361665" h="2261876">
                <a:moveTo>
                  <a:pt x="0" y="0"/>
                </a:moveTo>
                <a:lnTo>
                  <a:pt x="2361665" y="0"/>
                </a:lnTo>
                <a:lnTo>
                  <a:pt x="2361665" y="2261877"/>
                </a:lnTo>
                <a:lnTo>
                  <a:pt x="0" y="226187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rot="6170426">
            <a:off x="10953794" y="1300401"/>
            <a:ext cx="2361665" cy="2261876"/>
          </a:xfrm>
          <a:custGeom>
            <a:avLst/>
            <a:gdLst/>
            <a:ahLst/>
            <a:cxnLst/>
            <a:rect l="l" t="t" r="r" b="b"/>
            <a:pathLst>
              <a:path w="2361665" h="2261876">
                <a:moveTo>
                  <a:pt x="0" y="0"/>
                </a:moveTo>
                <a:lnTo>
                  <a:pt x="2361665" y="0"/>
                </a:lnTo>
                <a:lnTo>
                  <a:pt x="2361665" y="2261876"/>
                </a:lnTo>
                <a:lnTo>
                  <a:pt x="0" y="22618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9385334">
            <a:off x="10953794" y="6184210"/>
            <a:ext cx="2361665" cy="2261876"/>
          </a:xfrm>
          <a:custGeom>
            <a:avLst/>
            <a:gdLst/>
            <a:ahLst/>
            <a:cxnLst/>
            <a:rect l="l" t="t" r="r" b="b"/>
            <a:pathLst>
              <a:path w="2361665" h="2261876">
                <a:moveTo>
                  <a:pt x="0" y="0"/>
                </a:moveTo>
                <a:lnTo>
                  <a:pt x="2361665" y="0"/>
                </a:lnTo>
                <a:lnTo>
                  <a:pt x="2361665" y="2261876"/>
                </a:lnTo>
                <a:lnTo>
                  <a:pt x="0" y="22618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1028700" y="5843279"/>
            <a:ext cx="945930" cy="945930"/>
          </a:xfrm>
          <a:custGeom>
            <a:avLst/>
            <a:gdLst/>
            <a:ahLst/>
            <a:cxnLst/>
            <a:rect l="l" t="t" r="r" b="b"/>
            <a:pathLst>
              <a:path w="945930" h="945930">
                <a:moveTo>
                  <a:pt x="0" y="0"/>
                </a:moveTo>
                <a:lnTo>
                  <a:pt x="945930" y="0"/>
                </a:lnTo>
                <a:lnTo>
                  <a:pt x="945930" y="945930"/>
                </a:lnTo>
                <a:lnTo>
                  <a:pt x="0" y="9459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9" name="Freeform 9"/>
          <p:cNvSpPr/>
          <p:nvPr/>
        </p:nvSpPr>
        <p:spPr>
          <a:xfrm>
            <a:off x="13612545" y="272440"/>
            <a:ext cx="927708" cy="927708"/>
          </a:xfrm>
          <a:custGeom>
            <a:avLst/>
            <a:gdLst/>
            <a:ahLst/>
            <a:cxnLst/>
            <a:rect l="l" t="t" r="r" b="b"/>
            <a:pathLst>
              <a:path w="927708" h="927708">
                <a:moveTo>
                  <a:pt x="0" y="0"/>
                </a:moveTo>
                <a:lnTo>
                  <a:pt x="927708" y="0"/>
                </a:lnTo>
                <a:lnTo>
                  <a:pt x="927708" y="927708"/>
                </a:lnTo>
                <a:lnTo>
                  <a:pt x="0" y="92770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0" name="Freeform 10"/>
          <p:cNvSpPr/>
          <p:nvPr/>
        </p:nvSpPr>
        <p:spPr>
          <a:xfrm>
            <a:off x="13612545" y="5562140"/>
            <a:ext cx="827714" cy="827714"/>
          </a:xfrm>
          <a:custGeom>
            <a:avLst/>
            <a:gdLst/>
            <a:ahLst/>
            <a:cxnLst/>
            <a:rect l="l" t="t" r="r" b="b"/>
            <a:pathLst>
              <a:path w="827714" h="827714">
                <a:moveTo>
                  <a:pt x="0" y="0"/>
                </a:moveTo>
                <a:lnTo>
                  <a:pt x="827714" y="0"/>
                </a:lnTo>
                <a:lnTo>
                  <a:pt x="827714" y="827715"/>
                </a:lnTo>
                <a:lnTo>
                  <a:pt x="0" y="82771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1" name="TextBox 11"/>
          <p:cNvSpPr txBox="1"/>
          <p:nvPr/>
        </p:nvSpPr>
        <p:spPr>
          <a:xfrm>
            <a:off x="995177" y="2429352"/>
            <a:ext cx="2970955" cy="594678"/>
          </a:xfrm>
          <a:prstGeom prst="rect">
            <a:avLst/>
          </a:prstGeom>
        </p:spPr>
        <p:txBody>
          <a:bodyPr lIns="0" tIns="0" rIns="0" bIns="0" rtlCol="0" anchor="t">
            <a:spAutoFit/>
          </a:bodyPr>
          <a:lstStyle/>
          <a:p>
            <a:pPr algn="l">
              <a:lnSpc>
                <a:spcPts val="4759"/>
              </a:lnSpc>
            </a:pPr>
            <a:r>
              <a:rPr lang="en-US" sz="3399" b="1" dirty="0">
                <a:solidFill>
                  <a:srgbClr val="000000"/>
                </a:solidFill>
                <a:latin typeface="Aleo Bold"/>
                <a:ea typeface="Aleo Bold"/>
                <a:cs typeface="Aleo Bold"/>
                <a:sym typeface="Aleo Bold"/>
              </a:rPr>
              <a:t>Right care</a:t>
            </a:r>
          </a:p>
        </p:txBody>
      </p:sp>
      <p:sp>
        <p:nvSpPr>
          <p:cNvPr id="12" name="TextBox 12"/>
          <p:cNvSpPr txBox="1"/>
          <p:nvPr/>
        </p:nvSpPr>
        <p:spPr>
          <a:xfrm>
            <a:off x="13612545" y="1381123"/>
            <a:ext cx="2970955" cy="594678"/>
          </a:xfrm>
          <a:prstGeom prst="rect">
            <a:avLst/>
          </a:prstGeom>
        </p:spPr>
        <p:txBody>
          <a:bodyPr lIns="0" tIns="0" rIns="0" bIns="0" rtlCol="0" anchor="t">
            <a:spAutoFit/>
          </a:bodyPr>
          <a:lstStyle/>
          <a:p>
            <a:pPr algn="just">
              <a:lnSpc>
                <a:spcPts val="4759"/>
              </a:lnSpc>
            </a:pPr>
            <a:r>
              <a:rPr lang="en-US" sz="3399" b="1" dirty="0">
                <a:solidFill>
                  <a:srgbClr val="000000"/>
                </a:solidFill>
                <a:latin typeface="Aleo Bold"/>
                <a:ea typeface="Aleo Bold"/>
                <a:cs typeface="Aleo Bold"/>
                <a:sym typeface="Aleo Bold"/>
              </a:rPr>
              <a:t>Right people</a:t>
            </a:r>
          </a:p>
        </p:txBody>
      </p:sp>
      <p:sp>
        <p:nvSpPr>
          <p:cNvPr id="13" name="TextBox 13"/>
          <p:cNvSpPr txBox="1"/>
          <p:nvPr/>
        </p:nvSpPr>
        <p:spPr>
          <a:xfrm>
            <a:off x="995177" y="3212145"/>
            <a:ext cx="3259996" cy="1653539"/>
          </a:xfrm>
          <a:prstGeom prst="rect">
            <a:avLst/>
          </a:prstGeom>
        </p:spPr>
        <p:txBody>
          <a:bodyPr lIns="0" tIns="0" rIns="0" bIns="0" rtlCol="0" anchor="t">
            <a:spAutoFit/>
          </a:bodyPr>
          <a:lstStyle/>
          <a:p>
            <a:pPr algn="l">
              <a:lnSpc>
                <a:spcPts val="3360"/>
              </a:lnSpc>
            </a:pPr>
            <a:r>
              <a:rPr lang="en-US" sz="2400">
                <a:solidFill>
                  <a:srgbClr val="000000"/>
                </a:solidFill>
                <a:latin typeface="Open Sans"/>
                <a:ea typeface="Open Sans"/>
                <a:cs typeface="Open Sans"/>
                <a:sym typeface="Open Sans"/>
              </a:rPr>
              <a:t>Ensuring the provision of safe, effective, and person-centred palliative care</a:t>
            </a:r>
          </a:p>
        </p:txBody>
      </p:sp>
      <p:sp>
        <p:nvSpPr>
          <p:cNvPr id="14" name="TextBox 14"/>
          <p:cNvSpPr txBox="1"/>
          <p:nvPr/>
        </p:nvSpPr>
        <p:spPr>
          <a:xfrm>
            <a:off x="13612545" y="2166300"/>
            <a:ext cx="4174562" cy="2101214"/>
          </a:xfrm>
          <a:prstGeom prst="rect">
            <a:avLst/>
          </a:prstGeom>
        </p:spPr>
        <p:txBody>
          <a:bodyPr lIns="0" tIns="0" rIns="0" bIns="0" rtlCol="0" anchor="t">
            <a:spAutoFit/>
          </a:bodyPr>
          <a:lstStyle/>
          <a:p>
            <a:pPr algn="l">
              <a:lnSpc>
                <a:spcPts val="3360"/>
              </a:lnSpc>
            </a:pPr>
            <a:r>
              <a:rPr lang="en-US" sz="2400">
                <a:solidFill>
                  <a:srgbClr val="000000"/>
                </a:solidFill>
                <a:latin typeface="Poppins"/>
                <a:ea typeface="Poppins"/>
                <a:cs typeface="Poppins"/>
                <a:sym typeface="Poppins"/>
              </a:rPr>
              <a:t>Developing a workforce that is appropriately resourced, skilled, supported, and valued to provide palliative care. </a:t>
            </a:r>
          </a:p>
        </p:txBody>
      </p:sp>
      <p:sp>
        <p:nvSpPr>
          <p:cNvPr id="15" name="TextBox 15"/>
          <p:cNvSpPr txBox="1"/>
          <p:nvPr/>
        </p:nvSpPr>
        <p:spPr>
          <a:xfrm>
            <a:off x="13612545" y="6570830"/>
            <a:ext cx="3348641" cy="594678"/>
          </a:xfrm>
          <a:prstGeom prst="rect">
            <a:avLst/>
          </a:prstGeom>
        </p:spPr>
        <p:txBody>
          <a:bodyPr lIns="0" tIns="0" rIns="0" bIns="0" rtlCol="0" anchor="t">
            <a:spAutoFit/>
          </a:bodyPr>
          <a:lstStyle/>
          <a:p>
            <a:pPr algn="just">
              <a:lnSpc>
                <a:spcPts val="4759"/>
              </a:lnSpc>
            </a:pPr>
            <a:r>
              <a:rPr lang="en-US" sz="3399" b="1" dirty="0">
                <a:solidFill>
                  <a:srgbClr val="000000"/>
                </a:solidFill>
                <a:latin typeface="Aleo Bold"/>
                <a:ea typeface="Aleo Bold"/>
                <a:cs typeface="Aleo Bold"/>
                <a:sym typeface="Aleo Bold"/>
              </a:rPr>
              <a:t>Governed well</a:t>
            </a:r>
          </a:p>
        </p:txBody>
      </p:sp>
      <p:sp>
        <p:nvSpPr>
          <p:cNvPr id="16" name="TextBox 16"/>
          <p:cNvSpPr txBox="1"/>
          <p:nvPr/>
        </p:nvSpPr>
        <p:spPr>
          <a:xfrm>
            <a:off x="1028700" y="7777171"/>
            <a:ext cx="3911273" cy="1682114"/>
          </a:xfrm>
          <a:prstGeom prst="rect">
            <a:avLst/>
          </a:prstGeom>
        </p:spPr>
        <p:txBody>
          <a:bodyPr lIns="0" tIns="0" rIns="0" bIns="0" rtlCol="0" anchor="t">
            <a:spAutoFit/>
          </a:bodyPr>
          <a:lstStyle/>
          <a:p>
            <a:pPr algn="l">
              <a:lnSpc>
                <a:spcPts val="3360"/>
              </a:lnSpc>
            </a:pPr>
            <a:r>
              <a:rPr lang="en-US" sz="2400">
                <a:solidFill>
                  <a:srgbClr val="000000"/>
                </a:solidFill>
                <a:latin typeface="Poppins"/>
                <a:ea typeface="Poppins"/>
                <a:cs typeface="Poppins"/>
                <a:sym typeface="Poppins"/>
              </a:rPr>
              <a:t>Making palliative care available and accessible to all when and where needed</a:t>
            </a:r>
          </a:p>
        </p:txBody>
      </p:sp>
      <p:sp>
        <p:nvSpPr>
          <p:cNvPr id="17" name="TextBox 17"/>
          <p:cNvSpPr txBox="1"/>
          <p:nvPr/>
        </p:nvSpPr>
        <p:spPr>
          <a:xfrm>
            <a:off x="13612545" y="7386646"/>
            <a:ext cx="4569045" cy="2586542"/>
          </a:xfrm>
          <a:prstGeom prst="rect">
            <a:avLst/>
          </a:prstGeom>
        </p:spPr>
        <p:txBody>
          <a:bodyPr wrap="square" lIns="0" tIns="0" rIns="0" bIns="0" rtlCol="0" anchor="t">
            <a:spAutoFit/>
          </a:bodyPr>
          <a:lstStyle/>
          <a:p>
            <a:pPr algn="l">
              <a:lnSpc>
                <a:spcPts val="3360"/>
              </a:lnSpc>
            </a:pPr>
            <a:r>
              <a:rPr lang="en-US" sz="2400" dirty="0">
                <a:solidFill>
                  <a:srgbClr val="000000"/>
                </a:solidFill>
                <a:latin typeface="Open Sans"/>
                <a:ea typeface="Open Sans"/>
                <a:cs typeface="Open Sans"/>
                <a:sym typeface="Open Sans"/>
              </a:rPr>
              <a:t>Strengthening clinical leadership, accountability, culture, coalition building, </a:t>
            </a:r>
            <a:r>
              <a:rPr lang="en-US" sz="2400" b="1" dirty="0">
                <a:solidFill>
                  <a:srgbClr val="31859C"/>
                </a:solidFill>
                <a:latin typeface="Open Sans"/>
                <a:ea typeface="Open Sans"/>
                <a:cs typeface="Open Sans"/>
                <a:sym typeface="Open Sans"/>
              </a:rPr>
              <a:t>intelligent use of information, and research, innovation, and QI capability</a:t>
            </a:r>
            <a:r>
              <a:rPr lang="en-US" sz="2400" dirty="0">
                <a:solidFill>
                  <a:srgbClr val="31859C"/>
                </a:solidFill>
                <a:latin typeface="Open Sans"/>
                <a:ea typeface="Open Sans"/>
                <a:cs typeface="Open Sans"/>
                <a:sym typeface="Open Sans"/>
              </a:rPr>
              <a:t>.</a:t>
            </a:r>
          </a:p>
        </p:txBody>
      </p:sp>
      <p:pic>
        <p:nvPicPr>
          <p:cNvPr id="22" name="Graphic 21" descr="Badge 1 with solid fill">
            <a:extLst>
              <a:ext uri="{FF2B5EF4-FFF2-40B4-BE49-F238E27FC236}">
                <a16:creationId xmlns:a16="http://schemas.microsoft.com/office/drawing/2014/main" id="{E33FDF2E-FB04-F162-828E-5CB1BB976FD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58026" y="904404"/>
            <a:ext cx="1116603" cy="11166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569842" y="320536"/>
            <a:ext cx="17148316" cy="9645928"/>
          </a:xfrm>
          <a:custGeom>
            <a:avLst/>
            <a:gdLst/>
            <a:ahLst/>
            <a:cxnLst/>
            <a:rect l="l" t="t" r="r" b="b"/>
            <a:pathLst>
              <a:path w="17148316" h="9645928">
                <a:moveTo>
                  <a:pt x="0" y="0"/>
                </a:moveTo>
                <a:lnTo>
                  <a:pt x="17148316" y="0"/>
                </a:lnTo>
                <a:lnTo>
                  <a:pt x="17148316" y="9645928"/>
                </a:lnTo>
                <a:lnTo>
                  <a:pt x="0" y="9645928"/>
                </a:lnTo>
                <a:lnTo>
                  <a:pt x="0" y="0"/>
                </a:lnTo>
                <a:close/>
              </a:path>
            </a:pathLst>
          </a:custGeom>
          <a:blipFill>
            <a:blip r:embed="rId2"/>
            <a:stretch>
              <a:fillRect/>
            </a:stretch>
          </a:blipFill>
        </p:spPr>
        <p:txBody>
          <a:bodyPr/>
          <a:lstStyle/>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48289"/>
        </a:solidFill>
        <a:effectLst/>
      </p:bgPr>
    </p:bg>
    <p:spTree>
      <p:nvGrpSpPr>
        <p:cNvPr id="1" name=""/>
        <p:cNvGrpSpPr/>
        <p:nvPr/>
      </p:nvGrpSpPr>
      <p:grpSpPr>
        <a:xfrm>
          <a:off x="0" y="0"/>
          <a:ext cx="0" cy="0"/>
          <a:chOff x="0" y="0"/>
          <a:chExt cx="0" cy="0"/>
        </a:xfrm>
      </p:grpSpPr>
      <p:grpSp>
        <p:nvGrpSpPr>
          <p:cNvPr id="2" name="Group 2"/>
          <p:cNvGrpSpPr/>
          <p:nvPr/>
        </p:nvGrpSpPr>
        <p:grpSpPr>
          <a:xfrm>
            <a:off x="5264335" y="3621773"/>
            <a:ext cx="3523695" cy="6149224"/>
            <a:chOff x="0" y="0"/>
            <a:chExt cx="753347" cy="1314670"/>
          </a:xfrm>
        </p:grpSpPr>
        <p:sp>
          <p:nvSpPr>
            <p:cNvPr id="3" name="Freeform 3"/>
            <p:cNvSpPr/>
            <p:nvPr/>
          </p:nvSpPr>
          <p:spPr>
            <a:xfrm>
              <a:off x="0" y="0"/>
              <a:ext cx="753347" cy="1314670"/>
            </a:xfrm>
            <a:custGeom>
              <a:avLst/>
              <a:gdLst/>
              <a:ahLst/>
              <a:cxnLst/>
              <a:rect l="l" t="t" r="r" b="b"/>
              <a:pathLst>
                <a:path w="753347" h="1314670">
                  <a:moveTo>
                    <a:pt x="753347" y="0"/>
                  </a:moveTo>
                  <a:lnTo>
                    <a:pt x="753347" y="1200370"/>
                  </a:lnTo>
                  <a:lnTo>
                    <a:pt x="376673" y="1314670"/>
                  </a:lnTo>
                  <a:lnTo>
                    <a:pt x="0" y="1200370"/>
                  </a:lnTo>
                  <a:lnTo>
                    <a:pt x="0" y="0"/>
                  </a:lnTo>
                  <a:lnTo>
                    <a:pt x="753347" y="0"/>
                  </a:lnTo>
                  <a:close/>
                </a:path>
              </a:pathLst>
            </a:custGeom>
            <a:solidFill>
              <a:srgbClr val="FEFEFE"/>
            </a:solidFill>
          </p:spPr>
          <p:txBody>
            <a:bodyPr/>
            <a:lstStyle/>
            <a:p>
              <a:endParaRPr lang="en-US"/>
            </a:p>
          </p:txBody>
        </p:sp>
        <p:sp>
          <p:nvSpPr>
            <p:cNvPr id="4" name="TextBox 4"/>
            <p:cNvSpPr txBox="1"/>
            <p:nvPr/>
          </p:nvSpPr>
          <p:spPr>
            <a:xfrm>
              <a:off x="0" y="-57150"/>
              <a:ext cx="753347" cy="1257520"/>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1028700" y="3621773"/>
            <a:ext cx="3523695" cy="6149224"/>
            <a:chOff x="0" y="0"/>
            <a:chExt cx="753347" cy="1314670"/>
          </a:xfrm>
        </p:grpSpPr>
        <p:sp>
          <p:nvSpPr>
            <p:cNvPr id="6" name="Freeform 6"/>
            <p:cNvSpPr/>
            <p:nvPr/>
          </p:nvSpPr>
          <p:spPr>
            <a:xfrm>
              <a:off x="0" y="0"/>
              <a:ext cx="753347" cy="1314670"/>
            </a:xfrm>
            <a:custGeom>
              <a:avLst/>
              <a:gdLst/>
              <a:ahLst/>
              <a:cxnLst/>
              <a:rect l="l" t="t" r="r" b="b"/>
              <a:pathLst>
                <a:path w="753347" h="1314670">
                  <a:moveTo>
                    <a:pt x="753347" y="0"/>
                  </a:moveTo>
                  <a:lnTo>
                    <a:pt x="753347" y="1200370"/>
                  </a:lnTo>
                  <a:lnTo>
                    <a:pt x="376673" y="1314670"/>
                  </a:lnTo>
                  <a:lnTo>
                    <a:pt x="0" y="1200370"/>
                  </a:lnTo>
                  <a:lnTo>
                    <a:pt x="0" y="0"/>
                  </a:lnTo>
                  <a:lnTo>
                    <a:pt x="753347" y="0"/>
                  </a:lnTo>
                  <a:close/>
                </a:path>
              </a:pathLst>
            </a:custGeom>
            <a:solidFill>
              <a:srgbClr val="FEFEFE"/>
            </a:solidFill>
          </p:spPr>
          <p:txBody>
            <a:bodyPr/>
            <a:lstStyle/>
            <a:p>
              <a:endParaRPr lang="en-US"/>
            </a:p>
          </p:txBody>
        </p:sp>
        <p:sp>
          <p:nvSpPr>
            <p:cNvPr id="7" name="TextBox 7"/>
            <p:cNvSpPr txBox="1"/>
            <p:nvPr/>
          </p:nvSpPr>
          <p:spPr>
            <a:xfrm>
              <a:off x="0" y="-57150"/>
              <a:ext cx="753347" cy="1257520"/>
            </a:xfrm>
            <a:prstGeom prst="rect">
              <a:avLst/>
            </a:prstGeom>
          </p:spPr>
          <p:txBody>
            <a:bodyPr lIns="50800" tIns="50800" rIns="50800" bIns="50800" rtlCol="0" anchor="ctr"/>
            <a:lstStyle/>
            <a:p>
              <a:pPr algn="ctr">
                <a:lnSpc>
                  <a:spcPts val="2800"/>
                </a:lnSpc>
              </a:pPr>
              <a:endParaRPr/>
            </a:p>
          </p:txBody>
        </p:sp>
      </p:grpSp>
      <p:sp>
        <p:nvSpPr>
          <p:cNvPr id="8" name="Freeform 8"/>
          <p:cNvSpPr/>
          <p:nvPr/>
        </p:nvSpPr>
        <p:spPr>
          <a:xfrm>
            <a:off x="1070510" y="1306504"/>
            <a:ext cx="3348739" cy="3348739"/>
          </a:xfrm>
          <a:custGeom>
            <a:avLst/>
            <a:gdLst/>
            <a:ahLst/>
            <a:cxnLst/>
            <a:rect l="l" t="t" r="r" b="b"/>
            <a:pathLst>
              <a:path w="3348739" h="3348739">
                <a:moveTo>
                  <a:pt x="0" y="0"/>
                </a:moveTo>
                <a:lnTo>
                  <a:pt x="3348738" y="0"/>
                </a:lnTo>
                <a:lnTo>
                  <a:pt x="3348738" y="3348739"/>
                </a:lnTo>
                <a:lnTo>
                  <a:pt x="0" y="3348739"/>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5370181" y="1232304"/>
            <a:ext cx="3348739" cy="3348739"/>
          </a:xfrm>
          <a:custGeom>
            <a:avLst/>
            <a:gdLst/>
            <a:ahLst/>
            <a:cxnLst/>
            <a:rect l="l" t="t" r="r" b="b"/>
            <a:pathLst>
              <a:path w="3348739" h="3348739">
                <a:moveTo>
                  <a:pt x="0" y="0"/>
                </a:moveTo>
                <a:lnTo>
                  <a:pt x="3348739" y="0"/>
                </a:lnTo>
                <a:lnTo>
                  <a:pt x="3348739" y="3348738"/>
                </a:lnTo>
                <a:lnTo>
                  <a:pt x="0" y="3348738"/>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0" name="Group 10"/>
          <p:cNvGrpSpPr/>
          <p:nvPr/>
        </p:nvGrpSpPr>
        <p:grpSpPr>
          <a:xfrm>
            <a:off x="1497172" y="1794033"/>
            <a:ext cx="2495415" cy="2529834"/>
            <a:chOff x="0" y="0"/>
            <a:chExt cx="3327220" cy="3373113"/>
          </a:xfrm>
        </p:grpSpPr>
        <p:sp>
          <p:nvSpPr>
            <p:cNvPr id="11" name="Freeform 11"/>
            <p:cNvSpPr/>
            <p:nvPr/>
          </p:nvSpPr>
          <p:spPr>
            <a:xfrm>
              <a:off x="0" y="0"/>
              <a:ext cx="3327220" cy="3373113"/>
            </a:xfrm>
            <a:custGeom>
              <a:avLst/>
              <a:gdLst/>
              <a:ahLst/>
              <a:cxnLst/>
              <a:rect l="l" t="t" r="r" b="b"/>
              <a:pathLst>
                <a:path w="3327220" h="3373113">
                  <a:moveTo>
                    <a:pt x="0" y="0"/>
                  </a:moveTo>
                  <a:lnTo>
                    <a:pt x="3327220" y="0"/>
                  </a:lnTo>
                  <a:lnTo>
                    <a:pt x="3327220" y="3373113"/>
                  </a:lnTo>
                  <a:lnTo>
                    <a:pt x="0" y="3373113"/>
                  </a:lnTo>
                  <a:lnTo>
                    <a:pt x="0" y="0"/>
                  </a:lnTo>
                  <a:close/>
                </a:path>
              </a:pathLst>
            </a:custGeom>
            <a:blipFill>
              <a:blip r:embed="rId4">
                <a:extLst>
                  <a:ext uri="{96DAC541-7B7A-43D3-8B79-37D633B846F1}">
                    <asvg:svgBlip xmlns:asvg="http://schemas.microsoft.com/office/drawing/2016/SVG/main" r:embed="rId5"/>
                  </a:ext>
                </a:extLst>
              </a:blip>
              <a:stretch>
                <a:fillRect l="-25973" t="-25621" r="-26662" b="-24937"/>
              </a:stretch>
            </a:blipFill>
          </p:spPr>
          <p:txBody>
            <a:bodyPr/>
            <a:lstStyle/>
            <a:p>
              <a:endParaRPr lang="en-US"/>
            </a:p>
          </p:txBody>
        </p:sp>
        <p:sp>
          <p:nvSpPr>
            <p:cNvPr id="12" name="Freeform 12"/>
            <p:cNvSpPr/>
            <p:nvPr/>
          </p:nvSpPr>
          <p:spPr>
            <a:xfrm>
              <a:off x="204631" y="207454"/>
              <a:ext cx="2917957" cy="2958205"/>
            </a:xfrm>
            <a:custGeom>
              <a:avLst/>
              <a:gdLst/>
              <a:ahLst/>
              <a:cxnLst/>
              <a:rect l="l" t="t" r="r" b="b"/>
              <a:pathLst>
                <a:path w="2917957" h="2958205">
                  <a:moveTo>
                    <a:pt x="0" y="0"/>
                  </a:moveTo>
                  <a:lnTo>
                    <a:pt x="2917957" y="0"/>
                  </a:lnTo>
                  <a:lnTo>
                    <a:pt x="2917957" y="2958205"/>
                  </a:lnTo>
                  <a:lnTo>
                    <a:pt x="0" y="2958205"/>
                  </a:lnTo>
                  <a:lnTo>
                    <a:pt x="0" y="0"/>
                  </a:lnTo>
                  <a:close/>
                </a:path>
              </a:pathLst>
            </a:custGeom>
            <a:blipFill>
              <a:blip r:embed="rId6">
                <a:extLst>
                  <a:ext uri="{96DAC541-7B7A-43D3-8B79-37D633B846F1}">
                    <asvg:svgBlip xmlns:asvg="http://schemas.microsoft.com/office/drawing/2016/SVG/main" r:embed="rId7"/>
                  </a:ext>
                </a:extLst>
              </a:blip>
              <a:stretch>
                <a:fillRect l="-25973" t="-25621" r="-26662" b="-24937"/>
              </a:stretch>
            </a:blipFill>
          </p:spPr>
          <p:txBody>
            <a:bodyPr/>
            <a:lstStyle/>
            <a:p>
              <a:endParaRPr lang="en-US"/>
            </a:p>
          </p:txBody>
        </p:sp>
      </p:grpSp>
      <p:grpSp>
        <p:nvGrpSpPr>
          <p:cNvPr id="13" name="Group 13"/>
          <p:cNvGrpSpPr/>
          <p:nvPr/>
        </p:nvGrpSpPr>
        <p:grpSpPr>
          <a:xfrm>
            <a:off x="5732807" y="1774983"/>
            <a:ext cx="2495415" cy="2529834"/>
            <a:chOff x="0" y="0"/>
            <a:chExt cx="3327220" cy="3373113"/>
          </a:xfrm>
        </p:grpSpPr>
        <p:sp>
          <p:nvSpPr>
            <p:cNvPr id="14" name="Freeform 14"/>
            <p:cNvSpPr/>
            <p:nvPr/>
          </p:nvSpPr>
          <p:spPr>
            <a:xfrm>
              <a:off x="0" y="0"/>
              <a:ext cx="3327220" cy="3373113"/>
            </a:xfrm>
            <a:custGeom>
              <a:avLst/>
              <a:gdLst/>
              <a:ahLst/>
              <a:cxnLst/>
              <a:rect l="l" t="t" r="r" b="b"/>
              <a:pathLst>
                <a:path w="3327220" h="3373113">
                  <a:moveTo>
                    <a:pt x="0" y="0"/>
                  </a:moveTo>
                  <a:lnTo>
                    <a:pt x="3327220" y="0"/>
                  </a:lnTo>
                  <a:lnTo>
                    <a:pt x="3327220" y="3373113"/>
                  </a:lnTo>
                  <a:lnTo>
                    <a:pt x="0" y="3373113"/>
                  </a:lnTo>
                  <a:lnTo>
                    <a:pt x="0" y="0"/>
                  </a:lnTo>
                  <a:close/>
                </a:path>
              </a:pathLst>
            </a:custGeom>
            <a:blipFill>
              <a:blip r:embed="rId4">
                <a:extLst>
                  <a:ext uri="{96DAC541-7B7A-43D3-8B79-37D633B846F1}">
                    <asvg:svgBlip xmlns:asvg="http://schemas.microsoft.com/office/drawing/2016/SVG/main" r:embed="rId5"/>
                  </a:ext>
                </a:extLst>
              </a:blip>
              <a:stretch>
                <a:fillRect l="-25973" t="-25621" r="-26662" b="-24937"/>
              </a:stretch>
            </a:blipFill>
          </p:spPr>
          <p:txBody>
            <a:bodyPr/>
            <a:lstStyle/>
            <a:p>
              <a:endParaRPr lang="en-US"/>
            </a:p>
          </p:txBody>
        </p:sp>
        <p:sp>
          <p:nvSpPr>
            <p:cNvPr id="15" name="Freeform 15"/>
            <p:cNvSpPr/>
            <p:nvPr/>
          </p:nvSpPr>
          <p:spPr>
            <a:xfrm>
              <a:off x="204631" y="207454"/>
              <a:ext cx="2917957" cy="2958205"/>
            </a:xfrm>
            <a:custGeom>
              <a:avLst/>
              <a:gdLst/>
              <a:ahLst/>
              <a:cxnLst/>
              <a:rect l="l" t="t" r="r" b="b"/>
              <a:pathLst>
                <a:path w="2917957" h="2958205">
                  <a:moveTo>
                    <a:pt x="0" y="0"/>
                  </a:moveTo>
                  <a:lnTo>
                    <a:pt x="2917957" y="0"/>
                  </a:lnTo>
                  <a:lnTo>
                    <a:pt x="2917957" y="2958205"/>
                  </a:lnTo>
                  <a:lnTo>
                    <a:pt x="0" y="2958205"/>
                  </a:lnTo>
                  <a:lnTo>
                    <a:pt x="0" y="0"/>
                  </a:lnTo>
                  <a:close/>
                </a:path>
              </a:pathLst>
            </a:custGeom>
            <a:blipFill>
              <a:blip r:embed="rId8">
                <a:extLst>
                  <a:ext uri="{96DAC541-7B7A-43D3-8B79-37D633B846F1}">
                    <asvg:svgBlip xmlns:asvg="http://schemas.microsoft.com/office/drawing/2016/SVG/main" r:embed="rId9"/>
                  </a:ext>
                </a:extLst>
              </a:blip>
              <a:stretch>
                <a:fillRect l="-25973" t="-25621" r="-26662" b="-24937"/>
              </a:stretch>
            </a:blipFill>
          </p:spPr>
          <p:txBody>
            <a:bodyPr/>
            <a:lstStyle/>
            <a:p>
              <a:endParaRPr lang="en-US"/>
            </a:p>
          </p:txBody>
        </p:sp>
      </p:grpSp>
      <p:grpSp>
        <p:nvGrpSpPr>
          <p:cNvPr id="16" name="Group 16"/>
          <p:cNvGrpSpPr/>
          <p:nvPr/>
        </p:nvGrpSpPr>
        <p:grpSpPr>
          <a:xfrm>
            <a:off x="9499970" y="3677196"/>
            <a:ext cx="3523695" cy="6093801"/>
            <a:chOff x="0" y="0"/>
            <a:chExt cx="753347" cy="1302821"/>
          </a:xfrm>
        </p:grpSpPr>
        <p:sp>
          <p:nvSpPr>
            <p:cNvPr id="17" name="Freeform 17"/>
            <p:cNvSpPr/>
            <p:nvPr/>
          </p:nvSpPr>
          <p:spPr>
            <a:xfrm>
              <a:off x="0" y="0"/>
              <a:ext cx="753347" cy="1302821"/>
            </a:xfrm>
            <a:custGeom>
              <a:avLst/>
              <a:gdLst/>
              <a:ahLst/>
              <a:cxnLst/>
              <a:rect l="l" t="t" r="r" b="b"/>
              <a:pathLst>
                <a:path w="753347" h="1302821">
                  <a:moveTo>
                    <a:pt x="753347" y="0"/>
                  </a:moveTo>
                  <a:lnTo>
                    <a:pt x="753347" y="1188521"/>
                  </a:lnTo>
                  <a:lnTo>
                    <a:pt x="376673" y="1302821"/>
                  </a:lnTo>
                  <a:lnTo>
                    <a:pt x="0" y="1188521"/>
                  </a:lnTo>
                  <a:lnTo>
                    <a:pt x="0" y="0"/>
                  </a:lnTo>
                  <a:lnTo>
                    <a:pt x="753347" y="0"/>
                  </a:lnTo>
                  <a:close/>
                </a:path>
              </a:pathLst>
            </a:custGeom>
            <a:solidFill>
              <a:srgbClr val="FEFEFE"/>
            </a:solidFill>
          </p:spPr>
          <p:txBody>
            <a:bodyPr/>
            <a:lstStyle/>
            <a:p>
              <a:endParaRPr lang="en-US"/>
            </a:p>
          </p:txBody>
        </p:sp>
        <p:sp>
          <p:nvSpPr>
            <p:cNvPr id="18" name="TextBox 18"/>
            <p:cNvSpPr txBox="1"/>
            <p:nvPr/>
          </p:nvSpPr>
          <p:spPr>
            <a:xfrm>
              <a:off x="0" y="-57150"/>
              <a:ext cx="753347" cy="1245671"/>
            </a:xfrm>
            <a:prstGeom prst="rect">
              <a:avLst/>
            </a:prstGeom>
          </p:spPr>
          <p:txBody>
            <a:bodyPr lIns="50800" tIns="50800" rIns="50800" bIns="50800" rtlCol="0" anchor="ctr"/>
            <a:lstStyle/>
            <a:p>
              <a:pPr algn="ctr">
                <a:lnSpc>
                  <a:spcPts val="2800"/>
                </a:lnSpc>
              </a:pPr>
              <a:endParaRPr/>
            </a:p>
          </p:txBody>
        </p:sp>
      </p:grpSp>
      <p:grpSp>
        <p:nvGrpSpPr>
          <p:cNvPr id="19" name="Group 19"/>
          <p:cNvGrpSpPr/>
          <p:nvPr/>
        </p:nvGrpSpPr>
        <p:grpSpPr>
          <a:xfrm>
            <a:off x="13735605" y="3677196"/>
            <a:ext cx="3523695" cy="6093801"/>
            <a:chOff x="0" y="0"/>
            <a:chExt cx="753347" cy="1302821"/>
          </a:xfrm>
        </p:grpSpPr>
        <p:sp>
          <p:nvSpPr>
            <p:cNvPr id="20" name="Freeform 20"/>
            <p:cNvSpPr/>
            <p:nvPr/>
          </p:nvSpPr>
          <p:spPr>
            <a:xfrm>
              <a:off x="0" y="0"/>
              <a:ext cx="753347" cy="1302821"/>
            </a:xfrm>
            <a:custGeom>
              <a:avLst/>
              <a:gdLst/>
              <a:ahLst/>
              <a:cxnLst/>
              <a:rect l="l" t="t" r="r" b="b"/>
              <a:pathLst>
                <a:path w="753347" h="1302821">
                  <a:moveTo>
                    <a:pt x="753347" y="0"/>
                  </a:moveTo>
                  <a:lnTo>
                    <a:pt x="753347" y="1188521"/>
                  </a:lnTo>
                  <a:lnTo>
                    <a:pt x="376673" y="1302821"/>
                  </a:lnTo>
                  <a:lnTo>
                    <a:pt x="0" y="1188521"/>
                  </a:lnTo>
                  <a:lnTo>
                    <a:pt x="0" y="0"/>
                  </a:lnTo>
                  <a:lnTo>
                    <a:pt x="753347" y="0"/>
                  </a:lnTo>
                  <a:close/>
                </a:path>
              </a:pathLst>
            </a:custGeom>
            <a:solidFill>
              <a:srgbClr val="FEFEFE"/>
            </a:solidFill>
          </p:spPr>
          <p:txBody>
            <a:bodyPr/>
            <a:lstStyle/>
            <a:p>
              <a:endParaRPr lang="en-US"/>
            </a:p>
          </p:txBody>
        </p:sp>
        <p:sp>
          <p:nvSpPr>
            <p:cNvPr id="21" name="TextBox 21"/>
            <p:cNvSpPr txBox="1"/>
            <p:nvPr/>
          </p:nvSpPr>
          <p:spPr>
            <a:xfrm>
              <a:off x="0" y="-57150"/>
              <a:ext cx="753347" cy="1245671"/>
            </a:xfrm>
            <a:prstGeom prst="rect">
              <a:avLst/>
            </a:prstGeom>
          </p:spPr>
          <p:txBody>
            <a:bodyPr lIns="50800" tIns="50800" rIns="50800" bIns="50800" rtlCol="0" anchor="ctr"/>
            <a:lstStyle/>
            <a:p>
              <a:pPr algn="ctr">
                <a:lnSpc>
                  <a:spcPts val="2800"/>
                </a:lnSpc>
              </a:pPr>
              <a:endParaRPr/>
            </a:p>
          </p:txBody>
        </p:sp>
      </p:grpSp>
      <p:sp>
        <p:nvSpPr>
          <p:cNvPr id="22" name="Freeform 22"/>
          <p:cNvSpPr/>
          <p:nvPr/>
        </p:nvSpPr>
        <p:spPr>
          <a:xfrm>
            <a:off x="9637718" y="1232304"/>
            <a:ext cx="3348739" cy="3348739"/>
          </a:xfrm>
          <a:custGeom>
            <a:avLst/>
            <a:gdLst/>
            <a:ahLst/>
            <a:cxnLst/>
            <a:rect l="l" t="t" r="r" b="b"/>
            <a:pathLst>
              <a:path w="3348739" h="3348739">
                <a:moveTo>
                  <a:pt x="0" y="0"/>
                </a:moveTo>
                <a:lnTo>
                  <a:pt x="3348739" y="0"/>
                </a:lnTo>
                <a:lnTo>
                  <a:pt x="3348739" y="3348738"/>
                </a:lnTo>
                <a:lnTo>
                  <a:pt x="0" y="3348738"/>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3" name="Freeform 23"/>
          <p:cNvSpPr/>
          <p:nvPr/>
        </p:nvSpPr>
        <p:spPr>
          <a:xfrm>
            <a:off x="13804715" y="1441560"/>
            <a:ext cx="3348739" cy="3348739"/>
          </a:xfrm>
          <a:custGeom>
            <a:avLst/>
            <a:gdLst/>
            <a:ahLst/>
            <a:cxnLst/>
            <a:rect l="l" t="t" r="r" b="b"/>
            <a:pathLst>
              <a:path w="3348739" h="3348739">
                <a:moveTo>
                  <a:pt x="0" y="0"/>
                </a:moveTo>
                <a:lnTo>
                  <a:pt x="3348739" y="0"/>
                </a:lnTo>
                <a:lnTo>
                  <a:pt x="3348739" y="3348739"/>
                </a:lnTo>
                <a:lnTo>
                  <a:pt x="0" y="3348739"/>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24" name="Group 24"/>
          <p:cNvGrpSpPr/>
          <p:nvPr/>
        </p:nvGrpSpPr>
        <p:grpSpPr>
          <a:xfrm>
            <a:off x="10064380" y="1794033"/>
            <a:ext cx="2495415" cy="2529834"/>
            <a:chOff x="0" y="0"/>
            <a:chExt cx="3327220" cy="3373113"/>
          </a:xfrm>
        </p:grpSpPr>
        <p:sp>
          <p:nvSpPr>
            <p:cNvPr id="25" name="Freeform 25"/>
            <p:cNvSpPr/>
            <p:nvPr/>
          </p:nvSpPr>
          <p:spPr>
            <a:xfrm>
              <a:off x="0" y="0"/>
              <a:ext cx="3327220" cy="3373113"/>
            </a:xfrm>
            <a:custGeom>
              <a:avLst/>
              <a:gdLst/>
              <a:ahLst/>
              <a:cxnLst/>
              <a:rect l="l" t="t" r="r" b="b"/>
              <a:pathLst>
                <a:path w="3327220" h="3373113">
                  <a:moveTo>
                    <a:pt x="0" y="0"/>
                  </a:moveTo>
                  <a:lnTo>
                    <a:pt x="3327220" y="0"/>
                  </a:lnTo>
                  <a:lnTo>
                    <a:pt x="3327220" y="3373113"/>
                  </a:lnTo>
                  <a:lnTo>
                    <a:pt x="0" y="3373113"/>
                  </a:lnTo>
                  <a:lnTo>
                    <a:pt x="0" y="0"/>
                  </a:lnTo>
                  <a:close/>
                </a:path>
              </a:pathLst>
            </a:custGeom>
            <a:blipFill>
              <a:blip r:embed="rId4">
                <a:extLst>
                  <a:ext uri="{96DAC541-7B7A-43D3-8B79-37D633B846F1}">
                    <asvg:svgBlip xmlns:asvg="http://schemas.microsoft.com/office/drawing/2016/SVG/main" r:embed="rId5"/>
                  </a:ext>
                </a:extLst>
              </a:blip>
              <a:stretch>
                <a:fillRect l="-25973" t="-25621" r="-26662" b="-24937"/>
              </a:stretch>
            </a:blipFill>
          </p:spPr>
          <p:txBody>
            <a:bodyPr/>
            <a:lstStyle/>
            <a:p>
              <a:endParaRPr lang="en-US"/>
            </a:p>
          </p:txBody>
        </p:sp>
        <p:sp>
          <p:nvSpPr>
            <p:cNvPr id="26" name="Freeform 26"/>
            <p:cNvSpPr/>
            <p:nvPr/>
          </p:nvSpPr>
          <p:spPr>
            <a:xfrm>
              <a:off x="204631" y="207454"/>
              <a:ext cx="2917957" cy="2958205"/>
            </a:xfrm>
            <a:custGeom>
              <a:avLst/>
              <a:gdLst/>
              <a:ahLst/>
              <a:cxnLst/>
              <a:rect l="l" t="t" r="r" b="b"/>
              <a:pathLst>
                <a:path w="2917957" h="2958205">
                  <a:moveTo>
                    <a:pt x="0" y="0"/>
                  </a:moveTo>
                  <a:lnTo>
                    <a:pt x="2917957" y="0"/>
                  </a:lnTo>
                  <a:lnTo>
                    <a:pt x="2917957" y="2958205"/>
                  </a:lnTo>
                  <a:lnTo>
                    <a:pt x="0" y="2958205"/>
                  </a:lnTo>
                  <a:lnTo>
                    <a:pt x="0" y="0"/>
                  </a:lnTo>
                  <a:close/>
                </a:path>
              </a:pathLst>
            </a:custGeom>
            <a:blipFill>
              <a:blip r:embed="rId6">
                <a:extLst>
                  <a:ext uri="{96DAC541-7B7A-43D3-8B79-37D633B846F1}">
                    <asvg:svgBlip xmlns:asvg="http://schemas.microsoft.com/office/drawing/2016/SVG/main" r:embed="rId7"/>
                  </a:ext>
                </a:extLst>
              </a:blip>
              <a:stretch>
                <a:fillRect l="-25973" t="-25621" r="-26662" b="-24937"/>
              </a:stretch>
            </a:blipFill>
          </p:spPr>
          <p:txBody>
            <a:bodyPr/>
            <a:lstStyle/>
            <a:p>
              <a:endParaRPr lang="en-US"/>
            </a:p>
          </p:txBody>
        </p:sp>
      </p:grpSp>
      <p:grpSp>
        <p:nvGrpSpPr>
          <p:cNvPr id="27" name="Group 27"/>
          <p:cNvGrpSpPr/>
          <p:nvPr/>
        </p:nvGrpSpPr>
        <p:grpSpPr>
          <a:xfrm>
            <a:off x="14193487" y="1794033"/>
            <a:ext cx="2495415" cy="2529834"/>
            <a:chOff x="0" y="0"/>
            <a:chExt cx="3327220" cy="3373113"/>
          </a:xfrm>
        </p:grpSpPr>
        <p:sp>
          <p:nvSpPr>
            <p:cNvPr id="28" name="Freeform 28"/>
            <p:cNvSpPr/>
            <p:nvPr/>
          </p:nvSpPr>
          <p:spPr>
            <a:xfrm>
              <a:off x="0" y="0"/>
              <a:ext cx="3327220" cy="3373113"/>
            </a:xfrm>
            <a:custGeom>
              <a:avLst/>
              <a:gdLst/>
              <a:ahLst/>
              <a:cxnLst/>
              <a:rect l="l" t="t" r="r" b="b"/>
              <a:pathLst>
                <a:path w="3327220" h="3373113">
                  <a:moveTo>
                    <a:pt x="0" y="0"/>
                  </a:moveTo>
                  <a:lnTo>
                    <a:pt x="3327220" y="0"/>
                  </a:lnTo>
                  <a:lnTo>
                    <a:pt x="3327220" y="3373113"/>
                  </a:lnTo>
                  <a:lnTo>
                    <a:pt x="0" y="3373113"/>
                  </a:lnTo>
                  <a:lnTo>
                    <a:pt x="0" y="0"/>
                  </a:lnTo>
                  <a:close/>
                </a:path>
              </a:pathLst>
            </a:custGeom>
            <a:blipFill>
              <a:blip r:embed="rId4">
                <a:extLst>
                  <a:ext uri="{96DAC541-7B7A-43D3-8B79-37D633B846F1}">
                    <asvg:svgBlip xmlns:asvg="http://schemas.microsoft.com/office/drawing/2016/SVG/main" r:embed="rId5"/>
                  </a:ext>
                </a:extLst>
              </a:blip>
              <a:stretch>
                <a:fillRect l="-25973" t="-25621" r="-26662" b="-24937"/>
              </a:stretch>
            </a:blipFill>
          </p:spPr>
          <p:txBody>
            <a:bodyPr/>
            <a:lstStyle/>
            <a:p>
              <a:endParaRPr lang="en-US"/>
            </a:p>
          </p:txBody>
        </p:sp>
        <p:sp>
          <p:nvSpPr>
            <p:cNvPr id="29" name="Freeform 29"/>
            <p:cNvSpPr/>
            <p:nvPr/>
          </p:nvSpPr>
          <p:spPr>
            <a:xfrm>
              <a:off x="204631" y="207454"/>
              <a:ext cx="2917957" cy="2958205"/>
            </a:xfrm>
            <a:custGeom>
              <a:avLst/>
              <a:gdLst/>
              <a:ahLst/>
              <a:cxnLst/>
              <a:rect l="l" t="t" r="r" b="b"/>
              <a:pathLst>
                <a:path w="2917957" h="2958205">
                  <a:moveTo>
                    <a:pt x="0" y="0"/>
                  </a:moveTo>
                  <a:lnTo>
                    <a:pt x="2917957" y="0"/>
                  </a:lnTo>
                  <a:lnTo>
                    <a:pt x="2917957" y="2958205"/>
                  </a:lnTo>
                  <a:lnTo>
                    <a:pt x="0" y="2958205"/>
                  </a:lnTo>
                  <a:lnTo>
                    <a:pt x="0" y="0"/>
                  </a:lnTo>
                  <a:close/>
                </a:path>
              </a:pathLst>
            </a:custGeom>
            <a:blipFill>
              <a:blip r:embed="rId8">
                <a:extLst>
                  <a:ext uri="{96DAC541-7B7A-43D3-8B79-37D633B846F1}">
                    <asvg:svgBlip xmlns:asvg="http://schemas.microsoft.com/office/drawing/2016/SVG/main" r:embed="rId9"/>
                  </a:ext>
                </a:extLst>
              </a:blip>
              <a:stretch>
                <a:fillRect l="-25973" t="-25621" r="-26662" b="-24937"/>
              </a:stretch>
            </a:blipFill>
          </p:spPr>
          <p:txBody>
            <a:bodyPr/>
            <a:lstStyle/>
            <a:p>
              <a:endParaRPr lang="en-US"/>
            </a:p>
          </p:txBody>
        </p:sp>
      </p:grpSp>
      <p:sp>
        <p:nvSpPr>
          <p:cNvPr id="30" name="Freeform 30"/>
          <p:cNvSpPr/>
          <p:nvPr/>
        </p:nvSpPr>
        <p:spPr>
          <a:xfrm>
            <a:off x="10654930" y="2410294"/>
            <a:ext cx="1351703" cy="1245256"/>
          </a:xfrm>
          <a:custGeom>
            <a:avLst/>
            <a:gdLst/>
            <a:ahLst/>
            <a:cxnLst/>
            <a:rect l="l" t="t" r="r" b="b"/>
            <a:pathLst>
              <a:path w="1351703" h="1245256">
                <a:moveTo>
                  <a:pt x="0" y="0"/>
                </a:moveTo>
                <a:lnTo>
                  <a:pt x="1351703" y="0"/>
                </a:lnTo>
                <a:lnTo>
                  <a:pt x="1351703" y="1245256"/>
                </a:lnTo>
                <a:lnTo>
                  <a:pt x="0" y="1245256"/>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a:p>
        </p:txBody>
      </p:sp>
      <p:sp>
        <p:nvSpPr>
          <p:cNvPr id="31" name="TextBox 31"/>
          <p:cNvSpPr txBox="1"/>
          <p:nvPr/>
        </p:nvSpPr>
        <p:spPr>
          <a:xfrm>
            <a:off x="3349043" y="342900"/>
            <a:ext cx="11589914" cy="1256754"/>
          </a:xfrm>
          <a:prstGeom prst="rect">
            <a:avLst/>
          </a:prstGeom>
        </p:spPr>
        <p:txBody>
          <a:bodyPr lIns="0" tIns="0" rIns="0" bIns="0" rtlCol="0" anchor="t">
            <a:spAutoFit/>
          </a:bodyPr>
          <a:lstStyle/>
          <a:p>
            <a:pPr algn="ctr">
              <a:lnSpc>
                <a:spcPts val="4944"/>
              </a:lnSpc>
            </a:pPr>
            <a:r>
              <a:rPr lang="en-US" sz="4800" b="1" spc="153" dirty="0">
                <a:solidFill>
                  <a:srgbClr val="FEFEFE"/>
                </a:solidFill>
                <a:latin typeface="Aleo Bold"/>
                <a:ea typeface="Aleo Bold"/>
                <a:cs typeface="Aleo Bold"/>
                <a:sym typeface="Aleo Bold"/>
              </a:rPr>
              <a:t>GOOD GOVERNANCE RECOMMENDATIONS</a:t>
            </a:r>
          </a:p>
        </p:txBody>
      </p:sp>
      <p:sp>
        <p:nvSpPr>
          <p:cNvPr id="32" name="TextBox 32"/>
          <p:cNvSpPr txBox="1"/>
          <p:nvPr/>
        </p:nvSpPr>
        <p:spPr>
          <a:xfrm>
            <a:off x="1134546" y="4272952"/>
            <a:ext cx="3210991" cy="855362"/>
          </a:xfrm>
          <a:prstGeom prst="rect">
            <a:avLst/>
          </a:prstGeom>
        </p:spPr>
        <p:txBody>
          <a:bodyPr wrap="square" lIns="0" tIns="0" rIns="0" bIns="0" rtlCol="0" anchor="t">
            <a:spAutoFit/>
          </a:bodyPr>
          <a:lstStyle/>
          <a:p>
            <a:pPr algn="ctr">
              <a:lnSpc>
                <a:spcPts val="3359"/>
              </a:lnSpc>
            </a:pPr>
            <a:r>
              <a:rPr lang="en-US" sz="2400" b="1" dirty="0">
                <a:solidFill>
                  <a:srgbClr val="000000"/>
                </a:solidFill>
                <a:latin typeface="Poppins Semi-Bold"/>
                <a:ea typeface="Poppins Semi-Bold"/>
                <a:cs typeface="Poppins Semi-Bold"/>
                <a:sym typeface="Poppins Semi-Bold"/>
              </a:rPr>
              <a:t>14. Governance systems</a:t>
            </a:r>
          </a:p>
        </p:txBody>
      </p:sp>
      <p:sp>
        <p:nvSpPr>
          <p:cNvPr id="33" name="TextBox 33"/>
          <p:cNvSpPr txBox="1"/>
          <p:nvPr/>
        </p:nvSpPr>
        <p:spPr>
          <a:xfrm>
            <a:off x="1497172" y="5405755"/>
            <a:ext cx="2586752" cy="2142831"/>
          </a:xfrm>
          <a:prstGeom prst="rect">
            <a:avLst/>
          </a:prstGeom>
        </p:spPr>
        <p:txBody>
          <a:bodyPr lIns="0" tIns="0" rIns="0" bIns="0" rtlCol="0" anchor="t">
            <a:spAutoFit/>
          </a:bodyPr>
          <a:lstStyle/>
          <a:p>
            <a:pPr marL="0" lvl="0" indent="0" algn="ctr">
              <a:lnSpc>
                <a:spcPts val="2379"/>
              </a:lnSpc>
              <a:spcBef>
                <a:spcPct val="0"/>
              </a:spcBef>
            </a:pPr>
            <a:r>
              <a:rPr lang="en-US" sz="1699" dirty="0">
                <a:solidFill>
                  <a:srgbClr val="000000"/>
                </a:solidFill>
                <a:latin typeface="Poppins"/>
                <a:ea typeface="Poppins"/>
                <a:cs typeface="Poppins"/>
                <a:sym typeface="Poppins"/>
              </a:rPr>
              <a:t>Governance and systems will be continually strengthened to ensure legitimacy, transparency and trust to achieve results. </a:t>
            </a:r>
          </a:p>
        </p:txBody>
      </p:sp>
      <p:sp>
        <p:nvSpPr>
          <p:cNvPr id="34" name="TextBox 34"/>
          <p:cNvSpPr txBox="1"/>
          <p:nvPr/>
        </p:nvSpPr>
        <p:spPr>
          <a:xfrm>
            <a:off x="5546110" y="4257192"/>
            <a:ext cx="2820386" cy="855362"/>
          </a:xfrm>
          <a:prstGeom prst="rect">
            <a:avLst/>
          </a:prstGeom>
        </p:spPr>
        <p:txBody>
          <a:bodyPr lIns="0" tIns="0" rIns="0" bIns="0" rtlCol="0" anchor="t">
            <a:spAutoFit/>
          </a:bodyPr>
          <a:lstStyle/>
          <a:p>
            <a:pPr algn="ctr">
              <a:lnSpc>
                <a:spcPts val="3359"/>
              </a:lnSpc>
            </a:pPr>
            <a:r>
              <a:rPr lang="en-US" sz="2400" b="1" dirty="0">
                <a:solidFill>
                  <a:srgbClr val="000000"/>
                </a:solidFill>
                <a:latin typeface="Poppins Semi-Bold"/>
                <a:ea typeface="Poppins Semi-Bold"/>
                <a:cs typeface="Poppins Semi-Bold"/>
                <a:sym typeface="Poppins Semi-Bold"/>
              </a:rPr>
              <a:t>15. Quality and Safety</a:t>
            </a:r>
          </a:p>
        </p:txBody>
      </p:sp>
      <p:sp>
        <p:nvSpPr>
          <p:cNvPr id="35" name="TextBox 35"/>
          <p:cNvSpPr txBox="1"/>
          <p:nvPr/>
        </p:nvSpPr>
        <p:spPr>
          <a:xfrm>
            <a:off x="5696663" y="5405755"/>
            <a:ext cx="2586752" cy="1527278"/>
          </a:xfrm>
          <a:prstGeom prst="rect">
            <a:avLst/>
          </a:prstGeom>
        </p:spPr>
        <p:txBody>
          <a:bodyPr lIns="0" tIns="0" rIns="0" bIns="0" rtlCol="0" anchor="t">
            <a:spAutoFit/>
          </a:bodyPr>
          <a:lstStyle/>
          <a:p>
            <a:pPr marL="0" lvl="0" indent="0" algn="ctr">
              <a:lnSpc>
                <a:spcPts val="2379"/>
              </a:lnSpc>
              <a:spcBef>
                <a:spcPct val="0"/>
              </a:spcBef>
            </a:pPr>
            <a:r>
              <a:rPr lang="en-US" sz="1699" dirty="0">
                <a:solidFill>
                  <a:srgbClr val="000000"/>
                </a:solidFill>
                <a:latin typeface="Poppins"/>
                <a:ea typeface="Poppins"/>
                <a:cs typeface="Poppins"/>
                <a:sym typeface="Poppins"/>
              </a:rPr>
              <a:t>A defined quality and safety operating framework will be developed and implemented. </a:t>
            </a:r>
          </a:p>
        </p:txBody>
      </p:sp>
      <p:sp>
        <p:nvSpPr>
          <p:cNvPr id="36" name="TextBox 36"/>
          <p:cNvSpPr txBox="1"/>
          <p:nvPr/>
        </p:nvSpPr>
        <p:spPr>
          <a:xfrm>
            <a:off x="10018711" y="4242472"/>
            <a:ext cx="2586752" cy="855362"/>
          </a:xfrm>
          <a:prstGeom prst="rect">
            <a:avLst/>
          </a:prstGeom>
        </p:spPr>
        <p:txBody>
          <a:bodyPr lIns="0" tIns="0" rIns="0" bIns="0" rtlCol="0" anchor="t">
            <a:spAutoFit/>
          </a:bodyPr>
          <a:lstStyle/>
          <a:p>
            <a:pPr algn="ctr">
              <a:lnSpc>
                <a:spcPts val="3359"/>
              </a:lnSpc>
            </a:pPr>
            <a:r>
              <a:rPr lang="en-US" sz="2400" b="1" dirty="0">
                <a:solidFill>
                  <a:srgbClr val="000000"/>
                </a:solidFill>
                <a:latin typeface="Poppins Semi-Bold"/>
                <a:ea typeface="Poppins Semi-Bold"/>
                <a:cs typeface="Poppins Semi-Bold"/>
                <a:sym typeface="Poppins Semi-Bold"/>
              </a:rPr>
              <a:t>16. Information systems</a:t>
            </a:r>
          </a:p>
        </p:txBody>
      </p:sp>
      <p:sp>
        <p:nvSpPr>
          <p:cNvPr id="37" name="TextBox 37"/>
          <p:cNvSpPr txBox="1"/>
          <p:nvPr/>
        </p:nvSpPr>
        <p:spPr>
          <a:xfrm>
            <a:off x="9968442" y="5405755"/>
            <a:ext cx="2586752" cy="1835054"/>
          </a:xfrm>
          <a:prstGeom prst="rect">
            <a:avLst/>
          </a:prstGeom>
        </p:spPr>
        <p:txBody>
          <a:bodyPr lIns="0" tIns="0" rIns="0" bIns="0" rtlCol="0" anchor="t">
            <a:spAutoFit/>
          </a:bodyPr>
          <a:lstStyle/>
          <a:p>
            <a:pPr marL="0" lvl="0" indent="0" algn="ctr">
              <a:lnSpc>
                <a:spcPts val="2379"/>
              </a:lnSpc>
              <a:spcBef>
                <a:spcPct val="0"/>
              </a:spcBef>
            </a:pPr>
            <a:r>
              <a:rPr lang="en-US" sz="1699" dirty="0">
                <a:solidFill>
                  <a:srgbClr val="000000"/>
                </a:solidFill>
                <a:latin typeface="Poppins"/>
                <a:ea typeface="Poppins"/>
                <a:cs typeface="Poppins"/>
                <a:sym typeface="Poppins"/>
              </a:rPr>
              <a:t>Effective sharing of data and information, knowledge generation and ICT enablement of palliative care provision will be achieved. </a:t>
            </a:r>
          </a:p>
        </p:txBody>
      </p:sp>
      <p:sp>
        <p:nvSpPr>
          <p:cNvPr id="38" name="TextBox 38"/>
          <p:cNvSpPr txBox="1"/>
          <p:nvPr/>
        </p:nvSpPr>
        <p:spPr>
          <a:xfrm>
            <a:off x="13873353" y="4229100"/>
            <a:ext cx="3280101" cy="855362"/>
          </a:xfrm>
          <a:prstGeom prst="rect">
            <a:avLst/>
          </a:prstGeom>
        </p:spPr>
        <p:txBody>
          <a:bodyPr wrap="square" lIns="0" tIns="0" rIns="0" bIns="0" rtlCol="0" anchor="t">
            <a:spAutoFit/>
          </a:bodyPr>
          <a:lstStyle/>
          <a:p>
            <a:pPr algn="ctr">
              <a:lnSpc>
                <a:spcPts val="3359"/>
              </a:lnSpc>
            </a:pPr>
            <a:r>
              <a:rPr lang="en-US" sz="2400" b="1" dirty="0">
                <a:solidFill>
                  <a:srgbClr val="000000"/>
                </a:solidFill>
                <a:latin typeface="Poppins Semi-Bold"/>
                <a:ea typeface="Poppins Semi-Bold"/>
                <a:cs typeface="Poppins Semi-Bold"/>
                <a:sym typeface="Poppins Semi-Bold"/>
              </a:rPr>
              <a:t>17. Medicines and Technologies</a:t>
            </a:r>
          </a:p>
        </p:txBody>
      </p:sp>
      <p:sp>
        <p:nvSpPr>
          <p:cNvPr id="39" name="TextBox 39"/>
          <p:cNvSpPr txBox="1"/>
          <p:nvPr/>
        </p:nvSpPr>
        <p:spPr>
          <a:xfrm>
            <a:off x="14185708" y="5405755"/>
            <a:ext cx="2586752" cy="2758384"/>
          </a:xfrm>
          <a:prstGeom prst="rect">
            <a:avLst/>
          </a:prstGeom>
        </p:spPr>
        <p:txBody>
          <a:bodyPr lIns="0" tIns="0" rIns="0" bIns="0" rtlCol="0" anchor="t">
            <a:spAutoFit/>
          </a:bodyPr>
          <a:lstStyle/>
          <a:p>
            <a:pPr marL="0" lvl="0" indent="0" algn="ctr">
              <a:lnSpc>
                <a:spcPts val="2379"/>
              </a:lnSpc>
              <a:spcBef>
                <a:spcPct val="0"/>
              </a:spcBef>
            </a:pPr>
            <a:r>
              <a:rPr lang="en-US" sz="1699" dirty="0">
                <a:solidFill>
                  <a:srgbClr val="000000"/>
                </a:solidFill>
                <a:latin typeface="Poppins"/>
                <a:ea typeface="Poppins"/>
                <a:cs typeface="Poppins"/>
                <a:sym typeface="Poppins"/>
              </a:rPr>
              <a:t>Essential medications in palliative care will be easily and safely accessible. Medications will be used in safe and effective ways in order to achieve the best possible outcomes for patients. </a:t>
            </a:r>
          </a:p>
        </p:txBody>
      </p:sp>
      <p:sp>
        <p:nvSpPr>
          <p:cNvPr id="40" name="Freeform 40"/>
          <p:cNvSpPr/>
          <p:nvPr/>
        </p:nvSpPr>
        <p:spPr>
          <a:xfrm>
            <a:off x="2177707" y="2323957"/>
            <a:ext cx="1134344" cy="1417930"/>
          </a:xfrm>
          <a:custGeom>
            <a:avLst/>
            <a:gdLst/>
            <a:ahLst/>
            <a:cxnLst/>
            <a:rect l="l" t="t" r="r" b="b"/>
            <a:pathLst>
              <a:path w="1134344" h="1417930">
                <a:moveTo>
                  <a:pt x="0" y="0"/>
                </a:moveTo>
                <a:lnTo>
                  <a:pt x="1134344" y="0"/>
                </a:lnTo>
                <a:lnTo>
                  <a:pt x="1134344" y="1417930"/>
                </a:lnTo>
                <a:lnTo>
                  <a:pt x="0" y="141793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41" name="Freeform 41"/>
          <p:cNvSpPr/>
          <p:nvPr/>
        </p:nvSpPr>
        <p:spPr>
          <a:xfrm>
            <a:off x="6327249" y="2318078"/>
            <a:ext cx="1434603" cy="1303696"/>
          </a:xfrm>
          <a:custGeom>
            <a:avLst/>
            <a:gdLst/>
            <a:ahLst/>
            <a:cxnLst/>
            <a:rect l="l" t="t" r="r" b="b"/>
            <a:pathLst>
              <a:path w="1434603" h="1303696">
                <a:moveTo>
                  <a:pt x="0" y="0"/>
                </a:moveTo>
                <a:lnTo>
                  <a:pt x="1434603" y="0"/>
                </a:lnTo>
                <a:lnTo>
                  <a:pt x="1434603" y="1303695"/>
                </a:lnTo>
                <a:lnTo>
                  <a:pt x="0" y="1303695"/>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42" name="Freeform 42"/>
          <p:cNvSpPr/>
          <p:nvPr/>
        </p:nvSpPr>
        <p:spPr>
          <a:xfrm>
            <a:off x="14729532" y="2318078"/>
            <a:ext cx="1435429" cy="1317985"/>
          </a:xfrm>
          <a:custGeom>
            <a:avLst/>
            <a:gdLst/>
            <a:ahLst/>
            <a:cxnLst/>
            <a:rect l="l" t="t" r="r" b="b"/>
            <a:pathLst>
              <a:path w="1435429" h="1317985">
                <a:moveTo>
                  <a:pt x="0" y="0"/>
                </a:moveTo>
                <a:lnTo>
                  <a:pt x="1435429" y="0"/>
                </a:lnTo>
                <a:lnTo>
                  <a:pt x="1435429" y="1317985"/>
                </a:lnTo>
                <a:lnTo>
                  <a:pt x="0" y="1317985"/>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48289"/>
        </a:solidFill>
        <a:effectLst/>
      </p:bgPr>
    </p:bg>
    <p:spTree>
      <p:nvGrpSpPr>
        <p:cNvPr id="1" name=""/>
        <p:cNvGrpSpPr/>
        <p:nvPr/>
      </p:nvGrpSpPr>
      <p:grpSpPr>
        <a:xfrm>
          <a:off x="0" y="0"/>
          <a:ext cx="0" cy="0"/>
          <a:chOff x="0" y="0"/>
          <a:chExt cx="0" cy="0"/>
        </a:xfrm>
      </p:grpSpPr>
      <p:grpSp>
        <p:nvGrpSpPr>
          <p:cNvPr id="2" name="Group 2"/>
          <p:cNvGrpSpPr/>
          <p:nvPr/>
        </p:nvGrpSpPr>
        <p:grpSpPr>
          <a:xfrm>
            <a:off x="5264335" y="3621773"/>
            <a:ext cx="3523695" cy="6149224"/>
            <a:chOff x="0" y="0"/>
            <a:chExt cx="753347" cy="1314670"/>
          </a:xfrm>
        </p:grpSpPr>
        <p:sp>
          <p:nvSpPr>
            <p:cNvPr id="3" name="Freeform 3"/>
            <p:cNvSpPr/>
            <p:nvPr/>
          </p:nvSpPr>
          <p:spPr>
            <a:xfrm>
              <a:off x="0" y="0"/>
              <a:ext cx="753347" cy="1314670"/>
            </a:xfrm>
            <a:custGeom>
              <a:avLst/>
              <a:gdLst/>
              <a:ahLst/>
              <a:cxnLst/>
              <a:rect l="l" t="t" r="r" b="b"/>
              <a:pathLst>
                <a:path w="753347" h="1314670">
                  <a:moveTo>
                    <a:pt x="753347" y="0"/>
                  </a:moveTo>
                  <a:lnTo>
                    <a:pt x="753347" y="1200370"/>
                  </a:lnTo>
                  <a:lnTo>
                    <a:pt x="376673" y="1314670"/>
                  </a:lnTo>
                  <a:lnTo>
                    <a:pt x="0" y="1200370"/>
                  </a:lnTo>
                  <a:lnTo>
                    <a:pt x="0" y="0"/>
                  </a:lnTo>
                  <a:lnTo>
                    <a:pt x="753347" y="0"/>
                  </a:lnTo>
                  <a:close/>
                </a:path>
              </a:pathLst>
            </a:custGeom>
            <a:solidFill>
              <a:srgbClr val="FEFEFE"/>
            </a:solidFill>
          </p:spPr>
          <p:txBody>
            <a:bodyPr/>
            <a:lstStyle/>
            <a:p>
              <a:endParaRPr lang="en-US"/>
            </a:p>
          </p:txBody>
        </p:sp>
        <p:sp>
          <p:nvSpPr>
            <p:cNvPr id="4" name="TextBox 4"/>
            <p:cNvSpPr txBox="1"/>
            <p:nvPr/>
          </p:nvSpPr>
          <p:spPr>
            <a:xfrm>
              <a:off x="0" y="-57150"/>
              <a:ext cx="753347" cy="1257520"/>
            </a:xfrm>
            <a:prstGeom prst="rect">
              <a:avLst/>
            </a:prstGeom>
          </p:spPr>
          <p:txBody>
            <a:bodyPr lIns="50800" tIns="50800" rIns="50800" bIns="50800" rtlCol="0" anchor="ctr"/>
            <a:lstStyle/>
            <a:p>
              <a:pPr algn="ctr">
                <a:lnSpc>
                  <a:spcPts val="2800"/>
                </a:lnSpc>
              </a:pPr>
              <a:endParaRPr/>
            </a:p>
          </p:txBody>
        </p:sp>
      </p:grpSp>
      <p:sp>
        <p:nvSpPr>
          <p:cNvPr id="5" name="Freeform 5"/>
          <p:cNvSpPr/>
          <p:nvPr/>
        </p:nvSpPr>
        <p:spPr>
          <a:xfrm>
            <a:off x="5370181" y="1232304"/>
            <a:ext cx="3348739" cy="3348739"/>
          </a:xfrm>
          <a:custGeom>
            <a:avLst/>
            <a:gdLst/>
            <a:ahLst/>
            <a:cxnLst/>
            <a:rect l="l" t="t" r="r" b="b"/>
            <a:pathLst>
              <a:path w="3348739" h="3348739">
                <a:moveTo>
                  <a:pt x="0" y="0"/>
                </a:moveTo>
                <a:lnTo>
                  <a:pt x="3348739" y="0"/>
                </a:lnTo>
                <a:lnTo>
                  <a:pt x="3348739" y="3348738"/>
                </a:lnTo>
                <a:lnTo>
                  <a:pt x="0" y="3348738"/>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6" name="Group 6"/>
          <p:cNvGrpSpPr/>
          <p:nvPr/>
        </p:nvGrpSpPr>
        <p:grpSpPr>
          <a:xfrm>
            <a:off x="5732807" y="1774983"/>
            <a:ext cx="2495415" cy="2529834"/>
            <a:chOff x="0" y="0"/>
            <a:chExt cx="3327220" cy="3373113"/>
          </a:xfrm>
        </p:grpSpPr>
        <p:sp>
          <p:nvSpPr>
            <p:cNvPr id="7" name="Freeform 7"/>
            <p:cNvSpPr/>
            <p:nvPr/>
          </p:nvSpPr>
          <p:spPr>
            <a:xfrm>
              <a:off x="0" y="0"/>
              <a:ext cx="3327220" cy="3373113"/>
            </a:xfrm>
            <a:custGeom>
              <a:avLst/>
              <a:gdLst/>
              <a:ahLst/>
              <a:cxnLst/>
              <a:rect l="l" t="t" r="r" b="b"/>
              <a:pathLst>
                <a:path w="3327220" h="3373113">
                  <a:moveTo>
                    <a:pt x="0" y="0"/>
                  </a:moveTo>
                  <a:lnTo>
                    <a:pt x="3327220" y="0"/>
                  </a:lnTo>
                  <a:lnTo>
                    <a:pt x="3327220" y="3373113"/>
                  </a:lnTo>
                  <a:lnTo>
                    <a:pt x="0" y="3373113"/>
                  </a:lnTo>
                  <a:lnTo>
                    <a:pt x="0" y="0"/>
                  </a:lnTo>
                  <a:close/>
                </a:path>
              </a:pathLst>
            </a:custGeom>
            <a:blipFill>
              <a:blip r:embed="rId4">
                <a:extLst>
                  <a:ext uri="{96DAC541-7B7A-43D3-8B79-37D633B846F1}">
                    <asvg:svgBlip xmlns:asvg="http://schemas.microsoft.com/office/drawing/2016/SVG/main" r:embed="rId5"/>
                  </a:ext>
                </a:extLst>
              </a:blip>
              <a:stretch>
                <a:fillRect l="-25973" t="-25621" r="-26662" b="-24937"/>
              </a:stretch>
            </a:blipFill>
          </p:spPr>
          <p:txBody>
            <a:bodyPr/>
            <a:lstStyle/>
            <a:p>
              <a:endParaRPr lang="en-US"/>
            </a:p>
          </p:txBody>
        </p:sp>
        <p:sp>
          <p:nvSpPr>
            <p:cNvPr id="8" name="Freeform 8"/>
            <p:cNvSpPr/>
            <p:nvPr/>
          </p:nvSpPr>
          <p:spPr>
            <a:xfrm>
              <a:off x="204631" y="207454"/>
              <a:ext cx="2917957" cy="2958205"/>
            </a:xfrm>
            <a:custGeom>
              <a:avLst/>
              <a:gdLst/>
              <a:ahLst/>
              <a:cxnLst/>
              <a:rect l="l" t="t" r="r" b="b"/>
              <a:pathLst>
                <a:path w="2917957" h="2958205">
                  <a:moveTo>
                    <a:pt x="0" y="0"/>
                  </a:moveTo>
                  <a:lnTo>
                    <a:pt x="2917957" y="0"/>
                  </a:lnTo>
                  <a:lnTo>
                    <a:pt x="2917957" y="2958205"/>
                  </a:lnTo>
                  <a:lnTo>
                    <a:pt x="0" y="2958205"/>
                  </a:lnTo>
                  <a:lnTo>
                    <a:pt x="0" y="0"/>
                  </a:lnTo>
                  <a:close/>
                </a:path>
              </a:pathLst>
            </a:custGeom>
            <a:blipFill>
              <a:blip r:embed="rId6">
                <a:extLst>
                  <a:ext uri="{96DAC541-7B7A-43D3-8B79-37D633B846F1}">
                    <asvg:svgBlip xmlns:asvg="http://schemas.microsoft.com/office/drawing/2016/SVG/main" r:embed="rId7"/>
                  </a:ext>
                </a:extLst>
              </a:blip>
              <a:stretch>
                <a:fillRect l="-25973" t="-25621" r="-26662" b="-24937"/>
              </a:stretch>
            </a:blipFill>
          </p:spPr>
          <p:txBody>
            <a:bodyPr/>
            <a:lstStyle/>
            <a:p>
              <a:endParaRPr lang="en-US"/>
            </a:p>
          </p:txBody>
        </p:sp>
      </p:grpSp>
      <p:grpSp>
        <p:nvGrpSpPr>
          <p:cNvPr id="9" name="Group 9"/>
          <p:cNvGrpSpPr/>
          <p:nvPr/>
        </p:nvGrpSpPr>
        <p:grpSpPr>
          <a:xfrm>
            <a:off x="9499970" y="3677196"/>
            <a:ext cx="3523695" cy="6093801"/>
            <a:chOff x="0" y="0"/>
            <a:chExt cx="753347" cy="1302821"/>
          </a:xfrm>
        </p:grpSpPr>
        <p:sp>
          <p:nvSpPr>
            <p:cNvPr id="10" name="Freeform 10"/>
            <p:cNvSpPr/>
            <p:nvPr/>
          </p:nvSpPr>
          <p:spPr>
            <a:xfrm>
              <a:off x="0" y="0"/>
              <a:ext cx="753347" cy="1302821"/>
            </a:xfrm>
            <a:custGeom>
              <a:avLst/>
              <a:gdLst/>
              <a:ahLst/>
              <a:cxnLst/>
              <a:rect l="l" t="t" r="r" b="b"/>
              <a:pathLst>
                <a:path w="753347" h="1302821">
                  <a:moveTo>
                    <a:pt x="753347" y="0"/>
                  </a:moveTo>
                  <a:lnTo>
                    <a:pt x="753347" y="1188521"/>
                  </a:lnTo>
                  <a:lnTo>
                    <a:pt x="376673" y="1302821"/>
                  </a:lnTo>
                  <a:lnTo>
                    <a:pt x="0" y="1188521"/>
                  </a:lnTo>
                  <a:lnTo>
                    <a:pt x="0" y="0"/>
                  </a:lnTo>
                  <a:lnTo>
                    <a:pt x="753347" y="0"/>
                  </a:lnTo>
                  <a:close/>
                </a:path>
              </a:pathLst>
            </a:custGeom>
            <a:solidFill>
              <a:schemeClr val="bg1"/>
            </a:solidFill>
          </p:spPr>
          <p:txBody>
            <a:bodyPr/>
            <a:lstStyle/>
            <a:p>
              <a:endParaRPr lang="en-US"/>
            </a:p>
          </p:txBody>
        </p:sp>
        <p:sp>
          <p:nvSpPr>
            <p:cNvPr id="11" name="TextBox 11"/>
            <p:cNvSpPr txBox="1"/>
            <p:nvPr/>
          </p:nvSpPr>
          <p:spPr>
            <a:xfrm>
              <a:off x="0" y="-57150"/>
              <a:ext cx="753347" cy="1245671"/>
            </a:xfrm>
            <a:prstGeom prst="rect">
              <a:avLst/>
            </a:prstGeom>
          </p:spPr>
          <p:txBody>
            <a:bodyPr lIns="50800" tIns="50800" rIns="50800" bIns="50800" rtlCol="0" anchor="ctr"/>
            <a:lstStyle/>
            <a:p>
              <a:pPr algn="ctr">
                <a:lnSpc>
                  <a:spcPts val="2800"/>
                </a:lnSpc>
              </a:pPr>
              <a:endParaRPr/>
            </a:p>
          </p:txBody>
        </p:sp>
      </p:grpSp>
      <p:sp>
        <p:nvSpPr>
          <p:cNvPr id="12" name="Freeform 12"/>
          <p:cNvSpPr/>
          <p:nvPr/>
        </p:nvSpPr>
        <p:spPr>
          <a:xfrm>
            <a:off x="9637718" y="1232304"/>
            <a:ext cx="3348739" cy="3348739"/>
          </a:xfrm>
          <a:custGeom>
            <a:avLst/>
            <a:gdLst/>
            <a:ahLst/>
            <a:cxnLst/>
            <a:rect l="l" t="t" r="r" b="b"/>
            <a:pathLst>
              <a:path w="3348739" h="3348739">
                <a:moveTo>
                  <a:pt x="0" y="0"/>
                </a:moveTo>
                <a:lnTo>
                  <a:pt x="3348739" y="0"/>
                </a:lnTo>
                <a:lnTo>
                  <a:pt x="3348739" y="3348738"/>
                </a:lnTo>
                <a:lnTo>
                  <a:pt x="0" y="3348738"/>
                </a:lnTo>
                <a:lnTo>
                  <a:pt x="0" y="0"/>
                </a:lnTo>
                <a:close/>
              </a:path>
            </a:pathLst>
          </a:custGeom>
          <a:blipFill>
            <a:blip r:embed="rId2">
              <a:alphaModFix amt="19999"/>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13" name="Group 13"/>
          <p:cNvGrpSpPr/>
          <p:nvPr/>
        </p:nvGrpSpPr>
        <p:grpSpPr>
          <a:xfrm>
            <a:off x="10064380" y="1794033"/>
            <a:ext cx="2495415" cy="2529834"/>
            <a:chOff x="0" y="0"/>
            <a:chExt cx="3327220" cy="3373113"/>
          </a:xfrm>
        </p:grpSpPr>
        <p:sp>
          <p:nvSpPr>
            <p:cNvPr id="14" name="Freeform 14"/>
            <p:cNvSpPr/>
            <p:nvPr/>
          </p:nvSpPr>
          <p:spPr>
            <a:xfrm>
              <a:off x="0" y="0"/>
              <a:ext cx="3327220" cy="3373113"/>
            </a:xfrm>
            <a:custGeom>
              <a:avLst/>
              <a:gdLst/>
              <a:ahLst/>
              <a:cxnLst/>
              <a:rect l="l" t="t" r="r" b="b"/>
              <a:pathLst>
                <a:path w="3327220" h="3373113">
                  <a:moveTo>
                    <a:pt x="0" y="0"/>
                  </a:moveTo>
                  <a:lnTo>
                    <a:pt x="3327220" y="0"/>
                  </a:lnTo>
                  <a:lnTo>
                    <a:pt x="3327220" y="3373113"/>
                  </a:lnTo>
                  <a:lnTo>
                    <a:pt x="0" y="3373113"/>
                  </a:lnTo>
                  <a:lnTo>
                    <a:pt x="0" y="0"/>
                  </a:lnTo>
                  <a:close/>
                </a:path>
              </a:pathLst>
            </a:custGeom>
            <a:blipFill>
              <a:blip r:embed="rId4">
                <a:extLst>
                  <a:ext uri="{96DAC541-7B7A-43D3-8B79-37D633B846F1}">
                    <asvg:svgBlip xmlns:asvg="http://schemas.microsoft.com/office/drawing/2016/SVG/main" r:embed="rId5"/>
                  </a:ext>
                </a:extLst>
              </a:blip>
              <a:stretch>
                <a:fillRect l="-25973" t="-25621" r="-26662" b="-24937"/>
              </a:stretch>
            </a:blipFill>
          </p:spPr>
          <p:txBody>
            <a:bodyPr/>
            <a:lstStyle/>
            <a:p>
              <a:endParaRPr lang="en-US"/>
            </a:p>
          </p:txBody>
        </p:sp>
        <p:sp>
          <p:nvSpPr>
            <p:cNvPr id="15" name="Freeform 15"/>
            <p:cNvSpPr/>
            <p:nvPr/>
          </p:nvSpPr>
          <p:spPr>
            <a:xfrm>
              <a:off x="204631" y="207454"/>
              <a:ext cx="2917957" cy="2958205"/>
            </a:xfrm>
            <a:custGeom>
              <a:avLst/>
              <a:gdLst/>
              <a:ahLst/>
              <a:cxnLst/>
              <a:rect l="l" t="t" r="r" b="b"/>
              <a:pathLst>
                <a:path w="2917957" h="2958205">
                  <a:moveTo>
                    <a:pt x="0" y="0"/>
                  </a:moveTo>
                  <a:lnTo>
                    <a:pt x="2917957" y="0"/>
                  </a:lnTo>
                  <a:lnTo>
                    <a:pt x="2917957" y="2958205"/>
                  </a:lnTo>
                  <a:lnTo>
                    <a:pt x="0" y="2958205"/>
                  </a:lnTo>
                  <a:lnTo>
                    <a:pt x="0" y="0"/>
                  </a:lnTo>
                  <a:close/>
                </a:path>
              </a:pathLst>
            </a:custGeom>
            <a:blipFill>
              <a:blip r:embed="rId8">
                <a:extLst>
                  <a:ext uri="{96DAC541-7B7A-43D3-8B79-37D633B846F1}">
                    <asvg:svgBlip xmlns:asvg="http://schemas.microsoft.com/office/drawing/2016/SVG/main" r:embed="rId9"/>
                  </a:ext>
                </a:extLst>
              </a:blip>
              <a:stretch>
                <a:fillRect l="-25973" t="-25621" r="-26662" b="-24937"/>
              </a:stretch>
            </a:blipFill>
          </p:spPr>
          <p:txBody>
            <a:bodyPr/>
            <a:lstStyle/>
            <a:p>
              <a:endParaRPr lang="en-US"/>
            </a:p>
          </p:txBody>
        </p:sp>
      </p:grpSp>
      <p:sp>
        <p:nvSpPr>
          <p:cNvPr id="16" name="TextBox 16"/>
          <p:cNvSpPr txBox="1"/>
          <p:nvPr/>
        </p:nvSpPr>
        <p:spPr>
          <a:xfrm>
            <a:off x="2133600" y="706256"/>
            <a:ext cx="14020800" cy="628377"/>
          </a:xfrm>
          <a:prstGeom prst="rect">
            <a:avLst/>
          </a:prstGeom>
        </p:spPr>
        <p:txBody>
          <a:bodyPr wrap="square" lIns="0" tIns="0" rIns="0" bIns="0" rtlCol="0" anchor="t">
            <a:spAutoFit/>
          </a:bodyPr>
          <a:lstStyle/>
          <a:p>
            <a:pPr algn="ctr">
              <a:lnSpc>
                <a:spcPts val="4944"/>
              </a:lnSpc>
            </a:pPr>
            <a:r>
              <a:rPr lang="en-US" sz="4800" b="1" spc="153" dirty="0">
                <a:solidFill>
                  <a:srgbClr val="FEFEFE"/>
                </a:solidFill>
                <a:latin typeface="Aleo Bold"/>
                <a:ea typeface="Aleo Bold"/>
                <a:cs typeface="Aleo Bold"/>
                <a:sym typeface="Aleo Bold"/>
              </a:rPr>
              <a:t>GOOD GOVERNANCE RECOMMENDATIONS</a:t>
            </a:r>
          </a:p>
        </p:txBody>
      </p:sp>
      <p:sp>
        <p:nvSpPr>
          <p:cNvPr id="17" name="TextBox 17"/>
          <p:cNvSpPr txBox="1"/>
          <p:nvPr/>
        </p:nvSpPr>
        <p:spPr>
          <a:xfrm>
            <a:off x="5370180" y="4257192"/>
            <a:ext cx="3240419" cy="419346"/>
          </a:xfrm>
          <a:prstGeom prst="rect">
            <a:avLst/>
          </a:prstGeom>
        </p:spPr>
        <p:txBody>
          <a:bodyPr wrap="square" lIns="0" tIns="0" rIns="0" bIns="0" rtlCol="0" anchor="t">
            <a:spAutoFit/>
          </a:bodyPr>
          <a:lstStyle/>
          <a:p>
            <a:pPr algn="ctr">
              <a:lnSpc>
                <a:spcPts val="3359"/>
              </a:lnSpc>
            </a:pPr>
            <a:r>
              <a:rPr lang="en-US" sz="2400" b="1" dirty="0">
                <a:solidFill>
                  <a:srgbClr val="000000"/>
                </a:solidFill>
                <a:latin typeface="Poppins Semi-Bold"/>
                <a:ea typeface="Poppins Semi-Bold"/>
                <a:cs typeface="Poppins Semi-Bold"/>
                <a:sym typeface="Poppins Semi-Bold"/>
              </a:rPr>
              <a:t>18. Accountability</a:t>
            </a:r>
          </a:p>
        </p:txBody>
      </p:sp>
      <p:sp>
        <p:nvSpPr>
          <p:cNvPr id="18" name="TextBox 18"/>
          <p:cNvSpPr txBox="1"/>
          <p:nvPr/>
        </p:nvSpPr>
        <p:spPr>
          <a:xfrm>
            <a:off x="5696663" y="5405755"/>
            <a:ext cx="2586752" cy="3681714"/>
          </a:xfrm>
          <a:prstGeom prst="rect">
            <a:avLst/>
          </a:prstGeom>
        </p:spPr>
        <p:txBody>
          <a:bodyPr lIns="0" tIns="0" rIns="0" bIns="0" rtlCol="0" anchor="t">
            <a:spAutoFit/>
          </a:bodyPr>
          <a:lstStyle/>
          <a:p>
            <a:pPr marL="0" lvl="0" indent="0" algn="ctr">
              <a:lnSpc>
                <a:spcPts val="2379"/>
              </a:lnSpc>
              <a:spcBef>
                <a:spcPct val="0"/>
              </a:spcBef>
            </a:pPr>
            <a:r>
              <a:rPr lang="en-US" sz="1699" dirty="0">
                <a:solidFill>
                  <a:srgbClr val="000000"/>
                </a:solidFill>
                <a:latin typeface="Poppins"/>
                <a:ea typeface="Poppins"/>
                <a:cs typeface="Poppins"/>
                <a:sym typeface="Poppins"/>
              </a:rPr>
              <a:t>The Health Information and Quality Authority will be supported to monitor palliative care provision ensuring that services adopt a human rights-based approach to care that promotes safety and wellbeing, responsiveness and accountability.  </a:t>
            </a:r>
          </a:p>
        </p:txBody>
      </p:sp>
      <p:sp>
        <p:nvSpPr>
          <p:cNvPr id="19" name="TextBox 19"/>
          <p:cNvSpPr txBox="1"/>
          <p:nvPr/>
        </p:nvSpPr>
        <p:spPr>
          <a:xfrm>
            <a:off x="10018711" y="4242472"/>
            <a:ext cx="2586752" cy="855362"/>
          </a:xfrm>
          <a:prstGeom prst="rect">
            <a:avLst/>
          </a:prstGeom>
        </p:spPr>
        <p:txBody>
          <a:bodyPr lIns="0" tIns="0" rIns="0" bIns="0" rtlCol="0" anchor="t">
            <a:spAutoFit/>
          </a:bodyPr>
          <a:lstStyle/>
          <a:p>
            <a:pPr algn="ctr">
              <a:lnSpc>
                <a:spcPts val="3359"/>
              </a:lnSpc>
            </a:pPr>
            <a:r>
              <a:rPr lang="en-US" sz="2400" b="1" dirty="0">
                <a:solidFill>
                  <a:srgbClr val="31859C"/>
                </a:solidFill>
                <a:latin typeface="Poppins Semi-Bold"/>
                <a:ea typeface="Poppins Semi-Bold"/>
                <a:cs typeface="Poppins Semi-Bold"/>
                <a:sym typeface="Poppins Semi-Bold"/>
              </a:rPr>
              <a:t>19. Research and Innovation</a:t>
            </a:r>
          </a:p>
        </p:txBody>
      </p:sp>
      <p:sp>
        <p:nvSpPr>
          <p:cNvPr id="20" name="TextBox 20"/>
          <p:cNvSpPr txBox="1"/>
          <p:nvPr/>
        </p:nvSpPr>
        <p:spPr>
          <a:xfrm>
            <a:off x="9968442" y="5405755"/>
            <a:ext cx="2586752" cy="2758384"/>
          </a:xfrm>
          <a:prstGeom prst="rect">
            <a:avLst/>
          </a:prstGeom>
          <a:ln>
            <a:solidFill>
              <a:srgbClr val="31859C"/>
            </a:solidFill>
          </a:ln>
        </p:spPr>
        <p:txBody>
          <a:bodyPr lIns="0" tIns="0" rIns="0" bIns="0" rtlCol="0" anchor="t">
            <a:spAutoFit/>
          </a:bodyPr>
          <a:lstStyle/>
          <a:p>
            <a:pPr marL="0" lvl="0" indent="0" algn="ctr">
              <a:lnSpc>
                <a:spcPts val="2379"/>
              </a:lnSpc>
              <a:spcBef>
                <a:spcPct val="0"/>
              </a:spcBef>
            </a:pPr>
            <a:r>
              <a:rPr lang="en-US" sz="1699" dirty="0">
                <a:solidFill>
                  <a:srgbClr val="31859C"/>
                </a:solidFill>
                <a:latin typeface="Poppins"/>
                <a:ea typeface="Poppins"/>
                <a:cs typeface="Poppins"/>
                <a:sym typeface="Poppins"/>
              </a:rPr>
              <a:t>Research and innovation infrastructure and systems will be developed in academic palliative care, and a sustainable academic workforce will be developed. </a:t>
            </a:r>
          </a:p>
        </p:txBody>
      </p:sp>
      <p:sp>
        <p:nvSpPr>
          <p:cNvPr id="21" name="Freeform 21"/>
          <p:cNvSpPr/>
          <p:nvPr/>
        </p:nvSpPr>
        <p:spPr>
          <a:xfrm>
            <a:off x="6147388" y="2586615"/>
            <a:ext cx="1666251" cy="1035159"/>
          </a:xfrm>
          <a:custGeom>
            <a:avLst/>
            <a:gdLst/>
            <a:ahLst/>
            <a:cxnLst/>
            <a:rect l="l" t="t" r="r" b="b"/>
            <a:pathLst>
              <a:path w="1666251" h="1035159">
                <a:moveTo>
                  <a:pt x="0" y="0"/>
                </a:moveTo>
                <a:lnTo>
                  <a:pt x="1666252" y="0"/>
                </a:lnTo>
                <a:lnTo>
                  <a:pt x="1666252" y="1035158"/>
                </a:lnTo>
                <a:lnTo>
                  <a:pt x="0" y="103515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2" name="Freeform 22"/>
          <p:cNvSpPr/>
          <p:nvPr/>
        </p:nvSpPr>
        <p:spPr>
          <a:xfrm>
            <a:off x="10689079" y="2416892"/>
            <a:ext cx="1246017" cy="1246017"/>
          </a:xfrm>
          <a:custGeom>
            <a:avLst/>
            <a:gdLst/>
            <a:ahLst/>
            <a:cxnLst/>
            <a:rect l="l" t="t" r="r" b="b"/>
            <a:pathLst>
              <a:path w="1246017" h="1246017">
                <a:moveTo>
                  <a:pt x="0" y="0"/>
                </a:moveTo>
                <a:lnTo>
                  <a:pt x="1246017" y="0"/>
                </a:lnTo>
                <a:lnTo>
                  <a:pt x="1246017" y="1246017"/>
                </a:lnTo>
                <a:lnTo>
                  <a:pt x="0" y="124601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4201641348"/>
              </p:ext>
            </p:extLst>
          </p:nvPr>
        </p:nvGraphicFramePr>
        <p:xfrm>
          <a:off x="0" y="974369"/>
          <a:ext cx="18288001" cy="8928547"/>
        </p:xfrm>
        <a:graphic>
          <a:graphicData uri="http://schemas.openxmlformats.org/drawingml/2006/table">
            <a:tbl>
              <a:tblPr/>
              <a:tblGrid>
                <a:gridCol w="13354970">
                  <a:extLst>
                    <a:ext uri="{9D8B030D-6E8A-4147-A177-3AD203B41FA5}">
                      <a16:colId xmlns:a16="http://schemas.microsoft.com/office/drawing/2014/main" val="20000"/>
                    </a:ext>
                  </a:extLst>
                </a:gridCol>
                <a:gridCol w="2840689">
                  <a:extLst>
                    <a:ext uri="{9D8B030D-6E8A-4147-A177-3AD203B41FA5}">
                      <a16:colId xmlns:a16="http://schemas.microsoft.com/office/drawing/2014/main" val="20001"/>
                    </a:ext>
                  </a:extLst>
                </a:gridCol>
                <a:gridCol w="2092342">
                  <a:extLst>
                    <a:ext uri="{9D8B030D-6E8A-4147-A177-3AD203B41FA5}">
                      <a16:colId xmlns:a16="http://schemas.microsoft.com/office/drawing/2014/main" val="20002"/>
                    </a:ext>
                  </a:extLst>
                </a:gridCol>
              </a:tblGrid>
              <a:tr h="1056578">
                <a:tc gridSpan="3">
                  <a:txBody>
                    <a:bodyPr/>
                    <a:lstStyle/>
                    <a:p>
                      <a:pPr algn="ctr">
                        <a:lnSpc>
                          <a:spcPts val="2800"/>
                        </a:lnSpc>
                        <a:defRPr/>
                      </a:pPr>
                      <a:r>
                        <a:rPr lang="en-US" sz="2000" b="1" dirty="0">
                          <a:solidFill>
                            <a:srgbClr val="000000"/>
                          </a:solidFill>
                          <a:latin typeface="Barlow Bold"/>
                          <a:ea typeface="Barlow Bold"/>
                          <a:cs typeface="Barlow Bold"/>
                          <a:sym typeface="Barlow Bold"/>
                        </a:rPr>
                        <a:t>Strategic action 25. Develop palliative care research and innovation infrastructure and systems.</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037993"/>
                    </a:solidFill>
                  </a:tcPr>
                </a:tc>
                <a:tc hMerge="1">
                  <a:txBody>
                    <a:bodyPr/>
                    <a:lstStyle/>
                    <a:p>
                      <a:pPr algn="ctr">
                        <a:lnSpc>
                          <a:spcPts val="2800"/>
                        </a:lnSpc>
                        <a:defRPr/>
                      </a:pPr>
                      <a:r>
                        <a:rPr lang="en-US" sz="2000" b="1">
                          <a:solidFill>
                            <a:srgbClr val="000000"/>
                          </a:solidFill>
                          <a:latin typeface="Barlow Bold"/>
                          <a:ea typeface="Barlow Bold"/>
                          <a:cs typeface="Barlow Bold"/>
                          <a:sym typeface="Barlow Bold"/>
                        </a:rPr>
                        <a:t>Recommendation 14. Palliative care will be provided by interdisciplinary teams with the appropriate training, skill mix and expertise. Staff will be employed in adequate numbers and will be equitably distributed across settings and regions according to population-based needs.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037993"/>
                    </a:solidFill>
                  </a:tcPr>
                </a:tc>
                <a:tc hMerge="1">
                  <a:txBody>
                    <a:bodyPr/>
                    <a:lstStyle/>
                    <a:p>
                      <a:pPr algn="ctr">
                        <a:lnSpc>
                          <a:spcPts val="2800"/>
                        </a:lnSpc>
                        <a:defRPr/>
                      </a:pPr>
                      <a:r>
                        <a:rPr lang="en-US" sz="2000" b="1">
                          <a:solidFill>
                            <a:srgbClr val="000000"/>
                          </a:solidFill>
                          <a:latin typeface="Barlow Bold"/>
                          <a:ea typeface="Barlow Bold"/>
                          <a:cs typeface="Barlow Bold"/>
                          <a:sym typeface="Barlow Bold"/>
                        </a:rPr>
                        <a:t>Recommendation 14. Palliative care will be provided by interdisciplinary teams with the appropriate training, skill mix and expertise. Staff will be employed in adequate numbers and will be equitably distributed across settings and regions according to population-based needs.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037993"/>
                    </a:solidFill>
                  </a:tcPr>
                </a:tc>
                <a:extLst>
                  <a:ext uri="{0D108BD9-81ED-4DB2-BD59-A6C34878D82A}">
                    <a16:rowId xmlns:a16="http://schemas.microsoft.com/office/drawing/2014/main" val="10000"/>
                  </a:ext>
                </a:extLst>
              </a:tr>
              <a:tr h="983712">
                <a:tc>
                  <a:txBody>
                    <a:bodyPr/>
                    <a:lstStyle/>
                    <a:p>
                      <a:pPr algn="l">
                        <a:lnSpc>
                          <a:spcPts val="2520"/>
                        </a:lnSpc>
                        <a:defRPr/>
                      </a:pPr>
                      <a:r>
                        <a:rPr lang="en-US" sz="1800" b="1">
                          <a:solidFill>
                            <a:srgbClr val="000000"/>
                          </a:solidFill>
                          <a:latin typeface="Barlow Bold"/>
                          <a:ea typeface="Barlow Bold"/>
                          <a:cs typeface="Barlow Bold"/>
                          <a:sym typeface="Barlow Bold"/>
                        </a:rPr>
                        <a:t>Activities</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848289"/>
                    </a:solidFill>
                  </a:tcPr>
                </a:tc>
                <a:tc>
                  <a:txBody>
                    <a:bodyPr/>
                    <a:lstStyle/>
                    <a:p>
                      <a:pPr algn="l">
                        <a:lnSpc>
                          <a:spcPts val="2520"/>
                        </a:lnSpc>
                        <a:defRPr/>
                      </a:pPr>
                      <a:r>
                        <a:rPr lang="en-US" sz="1800" b="1" dirty="0">
                          <a:solidFill>
                            <a:srgbClr val="000000"/>
                          </a:solidFill>
                          <a:latin typeface="Barlow Bold"/>
                          <a:ea typeface="Barlow Bold"/>
                          <a:cs typeface="Barlow Bold"/>
                          <a:sym typeface="Barlow Bold"/>
                        </a:rPr>
                        <a:t>Responsibility</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848289"/>
                    </a:solidFill>
                  </a:tcPr>
                </a:tc>
                <a:tc>
                  <a:txBody>
                    <a:bodyPr/>
                    <a:lstStyle/>
                    <a:p>
                      <a:pPr algn="l">
                        <a:lnSpc>
                          <a:spcPts val="2520"/>
                        </a:lnSpc>
                        <a:defRPr/>
                      </a:pPr>
                      <a:r>
                        <a:rPr lang="en-US" sz="1800" b="1">
                          <a:solidFill>
                            <a:srgbClr val="000000"/>
                          </a:solidFill>
                          <a:latin typeface="Barlow Bold"/>
                          <a:ea typeface="Barlow Bold"/>
                          <a:cs typeface="Barlow Bold"/>
                          <a:sym typeface="Barlow Bold"/>
                        </a:rPr>
                        <a:t>Commence before end:</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848289"/>
                    </a:solidFill>
                  </a:tcPr>
                </a:tc>
                <a:extLst>
                  <a:ext uri="{0D108BD9-81ED-4DB2-BD59-A6C34878D82A}">
                    <a16:rowId xmlns:a16="http://schemas.microsoft.com/office/drawing/2014/main" val="10001"/>
                  </a:ext>
                </a:extLst>
              </a:tr>
              <a:tr h="665895">
                <a:tc>
                  <a:txBody>
                    <a:bodyPr/>
                    <a:lstStyle/>
                    <a:p>
                      <a:pPr algn="l">
                        <a:lnSpc>
                          <a:spcPts val="2520"/>
                        </a:lnSpc>
                        <a:defRPr/>
                      </a:pPr>
                      <a:r>
                        <a:rPr lang="en-US" sz="1800" dirty="0">
                          <a:solidFill>
                            <a:srgbClr val="000000"/>
                          </a:solidFill>
                          <a:latin typeface="Barlow"/>
                          <a:ea typeface="Barlow"/>
                          <a:cs typeface="Barlow"/>
                          <a:sym typeface="Barlow"/>
                        </a:rPr>
                        <a:t>25.1 Develop a strong and supportive environment for palliative care research in Ireland through investment in infrastructure and researchers.</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4C4C5"/>
                    </a:solidFill>
                  </a:tcPr>
                </a:tc>
                <a:tc>
                  <a:txBody>
                    <a:bodyPr/>
                    <a:lstStyle/>
                    <a:p>
                      <a:pPr algn="l">
                        <a:lnSpc>
                          <a:spcPts val="2520"/>
                        </a:lnSpc>
                        <a:defRPr/>
                      </a:pPr>
                      <a:r>
                        <a:rPr lang="en-US" sz="1800" dirty="0">
                          <a:solidFill>
                            <a:srgbClr val="000000"/>
                          </a:solidFill>
                          <a:latin typeface="Barlow"/>
                          <a:ea typeface="Barlow"/>
                          <a:cs typeface="Barlow"/>
                          <a:sym typeface="Barlow"/>
                        </a:rPr>
                        <a:t>HRB</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4C4C5"/>
                    </a:solidFill>
                  </a:tcPr>
                </a:tc>
                <a:tc>
                  <a:txBody>
                    <a:bodyPr/>
                    <a:lstStyle/>
                    <a:p>
                      <a:pPr algn="ctr">
                        <a:lnSpc>
                          <a:spcPts val="2520"/>
                        </a:lnSpc>
                        <a:defRPr/>
                      </a:pPr>
                      <a:r>
                        <a:rPr lang="en-US" sz="1800" dirty="0">
                          <a:solidFill>
                            <a:srgbClr val="000000"/>
                          </a:solidFill>
                          <a:latin typeface="Barlow"/>
                          <a:ea typeface="Barlow"/>
                          <a:cs typeface="Barlow"/>
                          <a:sym typeface="Barlow"/>
                        </a:rPr>
                        <a:t>2025</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4C4C5"/>
                    </a:solidFill>
                  </a:tcPr>
                </a:tc>
                <a:extLst>
                  <a:ext uri="{0D108BD9-81ED-4DB2-BD59-A6C34878D82A}">
                    <a16:rowId xmlns:a16="http://schemas.microsoft.com/office/drawing/2014/main" val="10002"/>
                  </a:ext>
                </a:extLst>
              </a:tr>
              <a:tr h="983712">
                <a:tc>
                  <a:txBody>
                    <a:bodyPr/>
                    <a:lstStyle/>
                    <a:p>
                      <a:pPr algn="l">
                        <a:lnSpc>
                          <a:spcPts val="2520"/>
                        </a:lnSpc>
                        <a:defRPr/>
                      </a:pPr>
                      <a:r>
                        <a:rPr lang="en-US" sz="1800" dirty="0">
                          <a:solidFill>
                            <a:srgbClr val="000000"/>
                          </a:solidFill>
                          <a:latin typeface="Barlow"/>
                          <a:sym typeface="Barlow"/>
                        </a:rPr>
                        <a:t>25.2 Appoint Integrated Research and Innovation Fellows in Palliative Care (IRIN-PC) to support policy implementation and respond to and meet the needs of local populations and health and care systems.</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520"/>
                        </a:lnSpc>
                        <a:defRPr/>
                      </a:pPr>
                      <a:r>
                        <a:rPr lang="en-US" sz="1800">
                          <a:solidFill>
                            <a:srgbClr val="000000"/>
                          </a:solidFill>
                          <a:latin typeface="Barlow"/>
                          <a:ea typeface="Barlow"/>
                          <a:cs typeface="Barlow"/>
                          <a:sym typeface="Barlow"/>
                        </a:rPr>
                        <a:t>HSE</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dirty="0">
                          <a:solidFill>
                            <a:srgbClr val="000000"/>
                          </a:solidFill>
                          <a:latin typeface="Barlow"/>
                          <a:ea typeface="Barlow"/>
                          <a:cs typeface="Barlow"/>
                          <a:sym typeface="Barlow"/>
                        </a:rPr>
                        <a:t>2026</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816647">
                <a:tc>
                  <a:txBody>
                    <a:bodyPr/>
                    <a:lstStyle/>
                    <a:p>
                      <a:pPr algn="l">
                        <a:lnSpc>
                          <a:spcPts val="2520"/>
                        </a:lnSpc>
                        <a:defRPr/>
                      </a:pPr>
                      <a:r>
                        <a:rPr lang="en-US" sz="1800" dirty="0">
                          <a:solidFill>
                            <a:srgbClr val="000000"/>
                          </a:solidFill>
                          <a:latin typeface="Barlow"/>
                          <a:sym typeface="Barlow"/>
                        </a:rPr>
                        <a:t>25.3 Develop and maintain a national palliative care research knowledge transfer function to develop a comprehensive knowledge management framework</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4C4C5"/>
                    </a:solidFill>
                  </a:tcPr>
                </a:tc>
                <a:tc>
                  <a:txBody>
                    <a:bodyPr/>
                    <a:lstStyle/>
                    <a:p>
                      <a:pPr algn="l">
                        <a:lnSpc>
                          <a:spcPts val="2520"/>
                        </a:lnSpc>
                        <a:defRPr/>
                      </a:pPr>
                      <a:r>
                        <a:rPr lang="en-US" sz="1800" dirty="0">
                          <a:solidFill>
                            <a:srgbClr val="000000"/>
                          </a:solidFill>
                          <a:latin typeface="Barlow"/>
                          <a:ea typeface="Barlow"/>
                          <a:cs typeface="Barlow"/>
                          <a:sym typeface="Barlow"/>
                        </a:rPr>
                        <a:t>HSE</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4C4C5"/>
                    </a:solidFill>
                  </a:tcPr>
                </a:tc>
                <a:tc>
                  <a:txBody>
                    <a:bodyPr/>
                    <a:lstStyle/>
                    <a:p>
                      <a:pPr algn="ctr">
                        <a:lnSpc>
                          <a:spcPts val="2520"/>
                        </a:lnSpc>
                        <a:defRPr/>
                      </a:pPr>
                      <a:r>
                        <a:rPr lang="en-US" sz="1800">
                          <a:solidFill>
                            <a:srgbClr val="000000"/>
                          </a:solidFill>
                          <a:latin typeface="Barlow"/>
                          <a:ea typeface="Barlow"/>
                          <a:cs typeface="Barlow"/>
                          <a:sym typeface="Barlow"/>
                        </a:rPr>
                        <a:t>2026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4C4C5"/>
                    </a:solidFill>
                  </a:tcPr>
                </a:tc>
                <a:extLst>
                  <a:ext uri="{0D108BD9-81ED-4DB2-BD59-A6C34878D82A}">
                    <a16:rowId xmlns:a16="http://schemas.microsoft.com/office/drawing/2014/main" val="10004"/>
                  </a:ext>
                </a:extLst>
              </a:tr>
              <a:tr h="983712">
                <a:tc>
                  <a:txBody>
                    <a:bodyPr/>
                    <a:lstStyle/>
                    <a:p>
                      <a:pPr algn="l">
                        <a:lnSpc>
                          <a:spcPts val="2520"/>
                        </a:lnSpc>
                        <a:defRPr/>
                      </a:pPr>
                      <a:r>
                        <a:rPr lang="en-US" sz="1800" dirty="0">
                          <a:solidFill>
                            <a:srgbClr val="000000"/>
                          </a:solidFill>
                          <a:latin typeface="Barlow"/>
                          <a:ea typeface="Barlow"/>
                          <a:cs typeface="Barlow"/>
                          <a:sym typeface="Barlow"/>
                        </a:rPr>
                        <a:t>14.4 Support the development of specialist palliative care Education and Research Centres within fully coordinated partnerships between universities and healthcare organisations. </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520"/>
                        </a:lnSpc>
                        <a:defRPr/>
                      </a:pPr>
                      <a:r>
                        <a:rPr lang="en-US" sz="1800">
                          <a:solidFill>
                            <a:srgbClr val="000000"/>
                          </a:solidFill>
                          <a:latin typeface="Barlow"/>
                          <a:ea typeface="Barlow"/>
                          <a:cs typeface="Barlow"/>
                          <a:sym typeface="Barlow"/>
                        </a:rPr>
                        <a:t>DOH</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800"/>
                        </a:lnSpc>
                        <a:defRPr/>
                      </a:pPr>
                      <a:r>
                        <a:rPr lang="en-US" sz="2000">
                          <a:solidFill>
                            <a:srgbClr val="000000"/>
                          </a:solidFill>
                          <a:latin typeface="Barlow"/>
                          <a:ea typeface="Barlow"/>
                          <a:cs typeface="Barlow"/>
                          <a:sym typeface="Barlow"/>
                        </a:rPr>
                        <a:t>2026</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983712">
                <a:tc>
                  <a:txBody>
                    <a:bodyPr/>
                    <a:lstStyle/>
                    <a:p>
                      <a:pPr algn="l">
                        <a:lnSpc>
                          <a:spcPts val="2520"/>
                        </a:lnSpc>
                        <a:defRPr/>
                      </a:pPr>
                      <a:r>
                        <a:rPr lang="en-US" sz="1800" dirty="0">
                          <a:solidFill>
                            <a:srgbClr val="000000"/>
                          </a:solidFill>
                          <a:latin typeface="Barlow"/>
                          <a:ea typeface="Barlow"/>
                          <a:cs typeface="Barlow"/>
                          <a:sym typeface="Barlow"/>
                        </a:rPr>
                        <a:t>25.5 Develop clinical academic posts with an explicit contractual remit for clinical service, research and education across each integrated palliative care network and partner university as part of the academic health science system according to workforce planning models. Include at a minimum a Professor in Palliative Medicine and a Professor in Palliative Care and adequate staffing to support clinical placements in each Health Region. </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4C4C5"/>
                    </a:solidFill>
                  </a:tcPr>
                </a:tc>
                <a:tc>
                  <a:txBody>
                    <a:bodyPr/>
                    <a:lstStyle/>
                    <a:p>
                      <a:pPr algn="l">
                        <a:lnSpc>
                          <a:spcPts val="2520"/>
                        </a:lnSpc>
                        <a:defRPr/>
                      </a:pPr>
                      <a:r>
                        <a:rPr lang="en-US" sz="1800" dirty="0">
                          <a:solidFill>
                            <a:srgbClr val="000000"/>
                          </a:solidFill>
                          <a:latin typeface="Barlow"/>
                          <a:sym typeface="Barlow"/>
                        </a:rPr>
                        <a:t>HSE</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4C4C5"/>
                    </a:solidFill>
                  </a:tcPr>
                </a:tc>
                <a:tc>
                  <a:txBody>
                    <a:bodyPr/>
                    <a:lstStyle/>
                    <a:p>
                      <a:pPr algn="ctr">
                        <a:lnSpc>
                          <a:spcPts val="2800"/>
                        </a:lnSpc>
                        <a:defRPr/>
                      </a:pPr>
                      <a:r>
                        <a:rPr lang="en-US" sz="2000" dirty="0">
                          <a:solidFill>
                            <a:srgbClr val="000000"/>
                          </a:solidFill>
                          <a:latin typeface="Barlow"/>
                          <a:ea typeface="Barlow"/>
                          <a:cs typeface="Barlow"/>
                          <a:sym typeface="Barlow"/>
                        </a:rPr>
                        <a:t>2026</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C4C4C5"/>
                    </a:solidFill>
                  </a:tcPr>
                </a:tc>
                <a:extLst>
                  <a:ext uri="{0D108BD9-81ED-4DB2-BD59-A6C34878D82A}">
                    <a16:rowId xmlns:a16="http://schemas.microsoft.com/office/drawing/2014/main" val="10006"/>
                  </a:ext>
                </a:extLst>
              </a:tr>
              <a:tr h="1273557">
                <a:tc>
                  <a:txBody>
                    <a:bodyPr/>
                    <a:lstStyle/>
                    <a:p>
                      <a:pPr algn="l">
                        <a:lnSpc>
                          <a:spcPts val="2520"/>
                        </a:lnSpc>
                        <a:defRPr/>
                      </a:pPr>
                      <a:r>
                        <a:rPr lang="en-US" sz="1800" dirty="0">
                          <a:solidFill>
                            <a:srgbClr val="000000"/>
                          </a:solidFill>
                          <a:latin typeface="Barlow"/>
                          <a:sym typeface="Barlow"/>
                        </a:rPr>
                        <a:t>25.6 Conduct a strategic review of palliative care research and innovation capacity, capability and performance in 2026 and use it to inform ongoing implementation of this policy and the work of funding agencies for health in Ireland.</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520"/>
                        </a:lnSpc>
                        <a:defRPr/>
                      </a:pPr>
                      <a:r>
                        <a:rPr lang="en-US" sz="1800">
                          <a:solidFill>
                            <a:srgbClr val="000000"/>
                          </a:solidFill>
                          <a:latin typeface="Barlow"/>
                          <a:ea typeface="Barlow"/>
                          <a:cs typeface="Barlow"/>
                          <a:sym typeface="Barlow"/>
                        </a:rPr>
                        <a:t>HSE</a:t>
                      </a:r>
                      <a:endParaRPr lang="en-US" sz="110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520"/>
                        </a:lnSpc>
                        <a:defRPr/>
                      </a:pPr>
                      <a:r>
                        <a:rPr lang="en-US" sz="1800" dirty="0">
                          <a:solidFill>
                            <a:srgbClr val="000000"/>
                          </a:solidFill>
                          <a:latin typeface="Barlow"/>
                          <a:ea typeface="Barlow"/>
                          <a:cs typeface="Barlow"/>
                          <a:sym typeface="Barlow"/>
                        </a:rPr>
                        <a:t>2026</a:t>
                      </a:r>
                      <a:endParaRPr lang="en-US" sz="110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3" name="TextBox 3"/>
          <p:cNvSpPr txBox="1"/>
          <p:nvPr/>
        </p:nvSpPr>
        <p:spPr>
          <a:xfrm>
            <a:off x="1371601" y="84466"/>
            <a:ext cx="15773400" cy="728341"/>
          </a:xfrm>
          <a:prstGeom prst="rect">
            <a:avLst/>
          </a:prstGeom>
        </p:spPr>
        <p:txBody>
          <a:bodyPr wrap="square" lIns="0" tIns="0" rIns="0" bIns="0" rtlCol="0" anchor="t">
            <a:spAutoFit/>
          </a:bodyPr>
          <a:lstStyle/>
          <a:p>
            <a:pPr algn="ctr">
              <a:lnSpc>
                <a:spcPts val="6159"/>
              </a:lnSpc>
            </a:pPr>
            <a:r>
              <a:rPr lang="en-US" sz="4399" dirty="0">
                <a:solidFill>
                  <a:srgbClr val="0B3759"/>
                </a:solidFill>
                <a:latin typeface="Aleo"/>
                <a:ea typeface="Aleo"/>
                <a:cs typeface="Aleo"/>
                <a:sym typeface="Aleo"/>
              </a:rPr>
              <a:t>Recommendation 25 (Research, Innovation): Activities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37993"/>
        </a:solidFill>
        <a:effectLst/>
      </p:bgPr>
    </p:bg>
    <p:spTree>
      <p:nvGrpSpPr>
        <p:cNvPr id="1" name=""/>
        <p:cNvGrpSpPr/>
        <p:nvPr/>
      </p:nvGrpSpPr>
      <p:grpSpPr>
        <a:xfrm>
          <a:off x="0" y="0"/>
          <a:ext cx="0" cy="0"/>
          <a:chOff x="0" y="0"/>
          <a:chExt cx="0" cy="0"/>
        </a:xfrm>
      </p:grpSpPr>
      <p:sp>
        <p:nvSpPr>
          <p:cNvPr id="2" name="Freeform 2"/>
          <p:cNvSpPr/>
          <p:nvPr/>
        </p:nvSpPr>
        <p:spPr>
          <a:xfrm>
            <a:off x="3999895" y="2221695"/>
            <a:ext cx="10288210" cy="6804504"/>
          </a:xfrm>
          <a:custGeom>
            <a:avLst/>
            <a:gdLst/>
            <a:ahLst/>
            <a:cxnLst/>
            <a:rect l="l" t="t" r="r" b="b"/>
            <a:pathLst>
              <a:path w="10288210" h="6804504">
                <a:moveTo>
                  <a:pt x="0" y="0"/>
                </a:moveTo>
                <a:lnTo>
                  <a:pt x="10288210" y="0"/>
                </a:lnTo>
                <a:lnTo>
                  <a:pt x="10288210" y="6804505"/>
                </a:lnTo>
                <a:lnTo>
                  <a:pt x="0" y="6804505"/>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3975358" y="598805"/>
            <a:ext cx="10312747" cy="764541"/>
          </a:xfrm>
          <a:prstGeom prst="rect">
            <a:avLst/>
          </a:prstGeom>
        </p:spPr>
        <p:txBody>
          <a:bodyPr lIns="0" tIns="0" rIns="0" bIns="0" rtlCol="0" anchor="t">
            <a:spAutoFit/>
          </a:bodyPr>
          <a:lstStyle/>
          <a:p>
            <a:pPr algn="ctr">
              <a:lnSpc>
                <a:spcPts val="6159"/>
              </a:lnSpc>
            </a:pPr>
            <a:r>
              <a:rPr lang="en-US" sz="4399" dirty="0">
                <a:solidFill>
                  <a:srgbClr val="FEFEFE"/>
                </a:solidFill>
                <a:latin typeface="Aleo"/>
                <a:ea typeface="Aleo"/>
                <a:cs typeface="Aleo"/>
                <a:sym typeface="Aleo"/>
              </a:rPr>
              <a:t>Implementation Roadmap and Structures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5F19A3E-A263-A5C6-3481-92104B3517B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172979F-0BAB-3BE4-6B6C-7528BD41E0FC}"/>
              </a:ext>
            </a:extLst>
          </p:cNvPr>
          <p:cNvPicPr>
            <a:picLocks noChangeAspect="1"/>
          </p:cNvPicPr>
          <p:nvPr/>
        </p:nvPicPr>
        <p:blipFill>
          <a:blip r:embed="rId2"/>
          <a:stretch>
            <a:fillRect/>
          </a:stretch>
        </p:blipFill>
        <p:spPr>
          <a:xfrm>
            <a:off x="609600" y="1051974"/>
            <a:ext cx="5793652" cy="8183052"/>
          </a:xfrm>
          <a:prstGeom prst="rect">
            <a:avLst/>
          </a:prstGeom>
        </p:spPr>
      </p:pic>
      <p:pic>
        <p:nvPicPr>
          <p:cNvPr id="6" name="Picture 5">
            <a:extLst>
              <a:ext uri="{FF2B5EF4-FFF2-40B4-BE49-F238E27FC236}">
                <a16:creationId xmlns:a16="http://schemas.microsoft.com/office/drawing/2014/main" id="{6DA9B496-1C68-8219-21F2-63328494F16A}"/>
              </a:ext>
            </a:extLst>
          </p:cNvPr>
          <p:cNvPicPr>
            <a:picLocks noChangeAspect="1"/>
          </p:cNvPicPr>
          <p:nvPr/>
        </p:nvPicPr>
        <p:blipFill>
          <a:blip r:embed="rId3"/>
          <a:stretch>
            <a:fillRect/>
          </a:stretch>
        </p:blipFill>
        <p:spPr>
          <a:xfrm>
            <a:off x="6432153" y="1181100"/>
            <a:ext cx="11703447" cy="5715000"/>
          </a:xfrm>
          <a:prstGeom prst="rect">
            <a:avLst/>
          </a:prstGeom>
        </p:spPr>
      </p:pic>
    </p:spTree>
    <p:extLst>
      <p:ext uri="{BB962C8B-B14F-4D97-AF65-F5344CB8AC3E}">
        <p14:creationId xmlns:p14="http://schemas.microsoft.com/office/powerpoint/2010/main" val="3466798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7372B9FA-345D-189D-C56D-D711FE1F62F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6148F03-E822-6440-0505-8651A4B418E1}"/>
              </a:ext>
            </a:extLst>
          </p:cNvPr>
          <p:cNvPicPr>
            <a:picLocks noChangeAspect="1"/>
          </p:cNvPicPr>
          <p:nvPr/>
        </p:nvPicPr>
        <p:blipFill>
          <a:blip r:embed="rId2"/>
          <a:stretch>
            <a:fillRect/>
          </a:stretch>
        </p:blipFill>
        <p:spPr>
          <a:xfrm>
            <a:off x="609600" y="1051974"/>
            <a:ext cx="5793652" cy="8183052"/>
          </a:xfrm>
          <a:prstGeom prst="rect">
            <a:avLst/>
          </a:prstGeom>
        </p:spPr>
      </p:pic>
      <p:pic>
        <p:nvPicPr>
          <p:cNvPr id="2" name="Picture 1">
            <a:extLst>
              <a:ext uri="{FF2B5EF4-FFF2-40B4-BE49-F238E27FC236}">
                <a16:creationId xmlns:a16="http://schemas.microsoft.com/office/drawing/2014/main" id="{580F4549-95C0-ED51-F56E-29CE303A5A7B}"/>
              </a:ext>
            </a:extLst>
          </p:cNvPr>
          <p:cNvPicPr>
            <a:picLocks noChangeAspect="1"/>
          </p:cNvPicPr>
          <p:nvPr/>
        </p:nvPicPr>
        <p:blipFill>
          <a:blip r:embed="rId3"/>
          <a:stretch>
            <a:fillRect/>
          </a:stretch>
        </p:blipFill>
        <p:spPr>
          <a:xfrm>
            <a:off x="6477000" y="1311162"/>
            <a:ext cx="11683712" cy="5280138"/>
          </a:xfrm>
          <a:prstGeom prst="rect">
            <a:avLst/>
          </a:prstGeom>
        </p:spPr>
      </p:pic>
    </p:spTree>
    <p:extLst>
      <p:ext uri="{BB962C8B-B14F-4D97-AF65-F5344CB8AC3E}">
        <p14:creationId xmlns:p14="http://schemas.microsoft.com/office/powerpoint/2010/main" val="2290394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9B90461F-7756-DD2B-7DC0-E02F2897323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3CEC72D-1010-657C-8E26-82A14B51CC7F}"/>
              </a:ext>
            </a:extLst>
          </p:cNvPr>
          <p:cNvPicPr>
            <a:picLocks noChangeAspect="1"/>
          </p:cNvPicPr>
          <p:nvPr/>
        </p:nvPicPr>
        <p:blipFill>
          <a:blip r:embed="rId2"/>
          <a:stretch>
            <a:fillRect/>
          </a:stretch>
        </p:blipFill>
        <p:spPr>
          <a:xfrm>
            <a:off x="609600" y="1051974"/>
            <a:ext cx="5793652" cy="8183052"/>
          </a:xfrm>
          <a:prstGeom prst="rect">
            <a:avLst/>
          </a:prstGeom>
        </p:spPr>
      </p:pic>
      <p:pic>
        <p:nvPicPr>
          <p:cNvPr id="3" name="Picture 2">
            <a:extLst>
              <a:ext uri="{FF2B5EF4-FFF2-40B4-BE49-F238E27FC236}">
                <a16:creationId xmlns:a16="http://schemas.microsoft.com/office/drawing/2014/main" id="{E910C2B5-0615-D2B8-05D8-09B3B00D7C25}"/>
              </a:ext>
            </a:extLst>
          </p:cNvPr>
          <p:cNvPicPr>
            <a:picLocks noChangeAspect="1"/>
          </p:cNvPicPr>
          <p:nvPr/>
        </p:nvPicPr>
        <p:blipFill>
          <a:blip r:embed="rId3"/>
          <a:stretch>
            <a:fillRect/>
          </a:stretch>
        </p:blipFill>
        <p:spPr>
          <a:xfrm>
            <a:off x="6678036" y="1257300"/>
            <a:ext cx="11305164" cy="5109063"/>
          </a:xfrm>
          <a:prstGeom prst="rect">
            <a:avLst/>
          </a:prstGeom>
        </p:spPr>
      </p:pic>
    </p:spTree>
    <p:extLst>
      <p:ext uri="{BB962C8B-B14F-4D97-AF65-F5344CB8AC3E}">
        <p14:creationId xmlns:p14="http://schemas.microsoft.com/office/powerpoint/2010/main" val="3203932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p:nvSpPr>
        <p:spPr>
          <a:xfrm>
            <a:off x="6917496" y="4383160"/>
            <a:ext cx="4453009" cy="1729384"/>
          </a:xfrm>
          <a:prstGeom prst="rect">
            <a:avLst/>
          </a:prstGeom>
        </p:spPr>
        <p:txBody>
          <a:bodyPr lIns="0" tIns="0" rIns="0" bIns="0" rtlCol="0" anchor="t">
            <a:spAutoFit/>
          </a:bodyPr>
          <a:lstStyle/>
          <a:p>
            <a:pPr algn="ctr" defTabSz="1285921">
              <a:lnSpc>
                <a:spcPts val="6892"/>
              </a:lnSpc>
            </a:pPr>
            <a:r>
              <a:rPr lang="en-US" sz="5343" b="1" dirty="0">
                <a:solidFill>
                  <a:srgbClr val="000000"/>
                </a:solidFill>
                <a:latin typeface="Comic Sans MS" panose="030F0902030302020204" pitchFamily="66" charset="0"/>
                <a:ea typeface="More Sugar"/>
                <a:cs typeface="More Sugar"/>
                <a:sym typeface="More Sugar"/>
              </a:rPr>
              <a:t>RESEARCH ECOSYSTEM</a:t>
            </a:r>
          </a:p>
        </p:txBody>
      </p:sp>
      <p:sp>
        <p:nvSpPr>
          <p:cNvPr id="3" name="Freeform 3"/>
          <p:cNvSpPr/>
          <p:nvPr/>
        </p:nvSpPr>
        <p:spPr>
          <a:xfrm rot="-5400000">
            <a:off x="8728199" y="3480155"/>
            <a:ext cx="882018" cy="314931"/>
          </a:xfrm>
          <a:custGeom>
            <a:avLst/>
            <a:gdLst/>
            <a:ahLst/>
            <a:cxnLst/>
            <a:rect l="l" t="t" r="r" b="b"/>
            <a:pathLst>
              <a:path w="627213" h="223951">
                <a:moveTo>
                  <a:pt x="0" y="0"/>
                </a:moveTo>
                <a:lnTo>
                  <a:pt x="627214" y="0"/>
                </a:lnTo>
                <a:lnTo>
                  <a:pt x="627214" y="223951"/>
                </a:lnTo>
                <a:lnTo>
                  <a:pt x="0" y="223951"/>
                </a:lnTo>
                <a:lnTo>
                  <a:pt x="0" y="0"/>
                </a:lnTo>
                <a:close/>
              </a:path>
            </a:pathLst>
          </a:custGeom>
          <a:blipFill>
            <a:blip r:embed="rId2">
              <a:extLst>
                <a:ext uri="{96DAC541-7B7A-43D3-8B79-37D633B846F1}">
                  <asvg:svgBlip xmlns:asvg="http://schemas.microsoft.com/office/drawing/2016/SVG/main" r:embed="rId3"/>
                </a:ext>
              </a:extLst>
            </a:blip>
            <a:stretch>
              <a:fillRect l="-30431"/>
            </a:stretch>
          </a:blipFill>
        </p:spPr>
        <p:txBody>
          <a:bodyPr/>
          <a:lstStyle/>
          <a:p>
            <a:pPr defTabSz="1285921"/>
            <a:endParaRPr lang="en-US" sz="2531">
              <a:solidFill>
                <a:prstClr val="black"/>
              </a:solidFill>
              <a:latin typeface="Comic Sans MS" panose="030F0902030302020204" pitchFamily="66" charset="0"/>
            </a:endParaRPr>
          </a:p>
        </p:txBody>
      </p:sp>
      <p:sp>
        <p:nvSpPr>
          <p:cNvPr id="4" name="Freeform 4"/>
          <p:cNvSpPr/>
          <p:nvPr/>
        </p:nvSpPr>
        <p:spPr>
          <a:xfrm rot="5400000">
            <a:off x="8880388" y="6613614"/>
            <a:ext cx="842157" cy="314931"/>
          </a:xfrm>
          <a:custGeom>
            <a:avLst/>
            <a:gdLst/>
            <a:ahLst/>
            <a:cxnLst/>
            <a:rect l="l" t="t" r="r" b="b"/>
            <a:pathLst>
              <a:path w="598867" h="223951">
                <a:moveTo>
                  <a:pt x="0" y="0"/>
                </a:moveTo>
                <a:lnTo>
                  <a:pt x="598867" y="0"/>
                </a:lnTo>
                <a:lnTo>
                  <a:pt x="598867" y="223950"/>
                </a:lnTo>
                <a:lnTo>
                  <a:pt x="0" y="223950"/>
                </a:lnTo>
                <a:lnTo>
                  <a:pt x="0" y="0"/>
                </a:lnTo>
                <a:close/>
              </a:path>
            </a:pathLst>
          </a:custGeom>
          <a:blipFill>
            <a:blip r:embed="rId2">
              <a:extLst>
                <a:ext uri="{96DAC541-7B7A-43D3-8B79-37D633B846F1}">
                  <asvg:svgBlip xmlns:asvg="http://schemas.microsoft.com/office/drawing/2016/SVG/main" r:embed="rId3"/>
                </a:ext>
              </a:extLst>
            </a:blip>
            <a:stretch>
              <a:fillRect l="-36605"/>
            </a:stretch>
          </a:blipFill>
        </p:spPr>
        <p:txBody>
          <a:bodyPr/>
          <a:lstStyle/>
          <a:p>
            <a:pPr defTabSz="1285921"/>
            <a:endParaRPr lang="en-US" sz="2531">
              <a:solidFill>
                <a:prstClr val="black"/>
              </a:solidFill>
              <a:latin typeface="Comic Sans MS" panose="030F0902030302020204" pitchFamily="66" charset="0"/>
            </a:endParaRPr>
          </a:p>
        </p:txBody>
      </p:sp>
      <p:sp>
        <p:nvSpPr>
          <p:cNvPr id="5" name="Freeform 5"/>
          <p:cNvSpPr/>
          <p:nvPr/>
        </p:nvSpPr>
        <p:spPr>
          <a:xfrm rot="2438584" flipH="1">
            <a:off x="6123019" y="3540387"/>
            <a:ext cx="1150432" cy="314931"/>
          </a:xfrm>
          <a:custGeom>
            <a:avLst/>
            <a:gdLst/>
            <a:ahLst/>
            <a:cxnLst/>
            <a:rect l="l" t="t" r="r" b="b"/>
            <a:pathLst>
              <a:path w="818085" h="223951">
                <a:moveTo>
                  <a:pt x="818085" y="0"/>
                </a:moveTo>
                <a:lnTo>
                  <a:pt x="0" y="0"/>
                </a:lnTo>
                <a:lnTo>
                  <a:pt x="0" y="223951"/>
                </a:lnTo>
                <a:lnTo>
                  <a:pt x="818085" y="223951"/>
                </a:lnTo>
                <a:lnTo>
                  <a:pt x="81808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1285921"/>
            <a:endParaRPr lang="en-US" sz="2531">
              <a:solidFill>
                <a:prstClr val="black"/>
              </a:solidFill>
              <a:latin typeface="Comic Sans MS" panose="030F0902030302020204" pitchFamily="66" charset="0"/>
            </a:endParaRPr>
          </a:p>
        </p:txBody>
      </p:sp>
      <p:sp>
        <p:nvSpPr>
          <p:cNvPr id="6" name="Freeform 6"/>
          <p:cNvSpPr/>
          <p:nvPr/>
        </p:nvSpPr>
        <p:spPr>
          <a:xfrm rot="-8361415" flipH="1">
            <a:off x="11053794" y="6618947"/>
            <a:ext cx="1150432" cy="314931"/>
          </a:xfrm>
          <a:custGeom>
            <a:avLst/>
            <a:gdLst/>
            <a:ahLst/>
            <a:cxnLst/>
            <a:rect l="l" t="t" r="r" b="b"/>
            <a:pathLst>
              <a:path w="818085" h="223951">
                <a:moveTo>
                  <a:pt x="818085" y="0"/>
                </a:moveTo>
                <a:lnTo>
                  <a:pt x="0" y="0"/>
                </a:lnTo>
                <a:lnTo>
                  <a:pt x="0" y="223951"/>
                </a:lnTo>
                <a:lnTo>
                  <a:pt x="818085" y="223951"/>
                </a:lnTo>
                <a:lnTo>
                  <a:pt x="81808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1285921"/>
            <a:endParaRPr lang="en-US" sz="2531">
              <a:solidFill>
                <a:prstClr val="black"/>
              </a:solidFill>
              <a:latin typeface="Comic Sans MS" panose="030F0902030302020204" pitchFamily="66" charset="0"/>
            </a:endParaRPr>
          </a:p>
        </p:txBody>
      </p:sp>
      <p:sp>
        <p:nvSpPr>
          <p:cNvPr id="7" name="Freeform 7"/>
          <p:cNvSpPr/>
          <p:nvPr/>
        </p:nvSpPr>
        <p:spPr>
          <a:xfrm rot="-3356919">
            <a:off x="10838064" y="3540387"/>
            <a:ext cx="1150432" cy="314931"/>
          </a:xfrm>
          <a:custGeom>
            <a:avLst/>
            <a:gdLst/>
            <a:ahLst/>
            <a:cxnLst/>
            <a:rect l="l" t="t" r="r" b="b"/>
            <a:pathLst>
              <a:path w="818085" h="223951">
                <a:moveTo>
                  <a:pt x="0" y="0"/>
                </a:moveTo>
                <a:lnTo>
                  <a:pt x="818085" y="0"/>
                </a:lnTo>
                <a:lnTo>
                  <a:pt x="818085" y="223951"/>
                </a:lnTo>
                <a:lnTo>
                  <a:pt x="0" y="2239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1285921"/>
            <a:endParaRPr lang="en-US" sz="2531">
              <a:solidFill>
                <a:prstClr val="black"/>
              </a:solidFill>
              <a:latin typeface="Comic Sans MS" panose="030F0902030302020204" pitchFamily="66" charset="0"/>
            </a:endParaRPr>
          </a:p>
        </p:txBody>
      </p:sp>
      <p:sp>
        <p:nvSpPr>
          <p:cNvPr id="8" name="Freeform 8"/>
          <p:cNvSpPr/>
          <p:nvPr/>
        </p:nvSpPr>
        <p:spPr>
          <a:xfrm rot="8217915">
            <a:off x="6342280" y="6527043"/>
            <a:ext cx="1150432" cy="314931"/>
          </a:xfrm>
          <a:custGeom>
            <a:avLst/>
            <a:gdLst/>
            <a:ahLst/>
            <a:cxnLst/>
            <a:rect l="l" t="t" r="r" b="b"/>
            <a:pathLst>
              <a:path w="818085" h="223951">
                <a:moveTo>
                  <a:pt x="0" y="0"/>
                </a:moveTo>
                <a:lnTo>
                  <a:pt x="818085" y="0"/>
                </a:lnTo>
                <a:lnTo>
                  <a:pt x="818085" y="223951"/>
                </a:lnTo>
                <a:lnTo>
                  <a:pt x="0" y="2239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1285921"/>
            <a:endParaRPr lang="en-US" sz="2531">
              <a:solidFill>
                <a:prstClr val="black"/>
              </a:solidFill>
              <a:latin typeface="Comic Sans MS" panose="030F0902030302020204" pitchFamily="66" charset="0"/>
            </a:endParaRPr>
          </a:p>
        </p:txBody>
      </p:sp>
      <p:sp>
        <p:nvSpPr>
          <p:cNvPr id="9" name="Freeform 9"/>
          <p:cNvSpPr/>
          <p:nvPr/>
        </p:nvSpPr>
        <p:spPr>
          <a:xfrm>
            <a:off x="11577519" y="4732426"/>
            <a:ext cx="702163" cy="314931"/>
          </a:xfrm>
          <a:custGeom>
            <a:avLst/>
            <a:gdLst/>
            <a:ahLst/>
            <a:cxnLst/>
            <a:rect l="l" t="t" r="r" b="b"/>
            <a:pathLst>
              <a:path w="499316" h="223951">
                <a:moveTo>
                  <a:pt x="0" y="0"/>
                </a:moveTo>
                <a:lnTo>
                  <a:pt x="499316" y="0"/>
                </a:lnTo>
                <a:lnTo>
                  <a:pt x="499316" y="223951"/>
                </a:lnTo>
                <a:lnTo>
                  <a:pt x="0" y="223951"/>
                </a:lnTo>
                <a:lnTo>
                  <a:pt x="0" y="0"/>
                </a:lnTo>
                <a:close/>
              </a:path>
            </a:pathLst>
          </a:custGeom>
          <a:blipFill>
            <a:blip r:embed="rId2">
              <a:extLst>
                <a:ext uri="{96DAC541-7B7A-43D3-8B79-37D633B846F1}">
                  <asvg:svgBlip xmlns:asvg="http://schemas.microsoft.com/office/drawing/2016/SVG/main" r:embed="rId3"/>
                </a:ext>
              </a:extLst>
            </a:blip>
            <a:stretch>
              <a:fillRect l="-63841"/>
            </a:stretch>
          </a:blipFill>
        </p:spPr>
        <p:txBody>
          <a:bodyPr/>
          <a:lstStyle/>
          <a:p>
            <a:pPr defTabSz="1285921"/>
            <a:endParaRPr lang="en-US" sz="2531">
              <a:solidFill>
                <a:prstClr val="black"/>
              </a:solidFill>
              <a:latin typeface="Comic Sans MS" panose="030F0902030302020204" pitchFamily="66" charset="0"/>
            </a:endParaRPr>
          </a:p>
        </p:txBody>
      </p:sp>
      <p:sp>
        <p:nvSpPr>
          <p:cNvPr id="10" name="Freeform 10"/>
          <p:cNvSpPr/>
          <p:nvPr/>
        </p:nvSpPr>
        <p:spPr>
          <a:xfrm rot="10737660">
            <a:off x="5891597" y="4800833"/>
            <a:ext cx="702163" cy="314931"/>
          </a:xfrm>
          <a:custGeom>
            <a:avLst/>
            <a:gdLst/>
            <a:ahLst/>
            <a:cxnLst/>
            <a:rect l="l" t="t" r="r" b="b"/>
            <a:pathLst>
              <a:path w="499316" h="223951">
                <a:moveTo>
                  <a:pt x="0" y="0"/>
                </a:moveTo>
                <a:lnTo>
                  <a:pt x="499316" y="0"/>
                </a:lnTo>
                <a:lnTo>
                  <a:pt x="499316" y="223951"/>
                </a:lnTo>
                <a:lnTo>
                  <a:pt x="0" y="223951"/>
                </a:lnTo>
                <a:lnTo>
                  <a:pt x="0" y="0"/>
                </a:lnTo>
                <a:close/>
              </a:path>
            </a:pathLst>
          </a:custGeom>
          <a:blipFill>
            <a:blip r:embed="rId2">
              <a:extLst>
                <a:ext uri="{96DAC541-7B7A-43D3-8B79-37D633B846F1}">
                  <asvg:svgBlip xmlns:asvg="http://schemas.microsoft.com/office/drawing/2016/SVG/main" r:embed="rId3"/>
                </a:ext>
              </a:extLst>
            </a:blip>
            <a:stretch>
              <a:fillRect l="-63841"/>
            </a:stretch>
          </a:blipFill>
        </p:spPr>
        <p:txBody>
          <a:bodyPr/>
          <a:lstStyle/>
          <a:p>
            <a:pPr defTabSz="1285921"/>
            <a:endParaRPr lang="en-US" sz="2531">
              <a:solidFill>
                <a:prstClr val="black"/>
              </a:solidFill>
              <a:latin typeface="Comic Sans MS" panose="030F0902030302020204" pitchFamily="66" charset="0"/>
            </a:endParaRPr>
          </a:p>
        </p:txBody>
      </p:sp>
      <p:sp>
        <p:nvSpPr>
          <p:cNvPr id="11" name="Freeform 11"/>
          <p:cNvSpPr/>
          <p:nvPr/>
        </p:nvSpPr>
        <p:spPr>
          <a:xfrm>
            <a:off x="2708313" y="685608"/>
            <a:ext cx="4209183" cy="2330835"/>
          </a:xfrm>
          <a:custGeom>
            <a:avLst/>
            <a:gdLst/>
            <a:ahLst/>
            <a:cxnLst/>
            <a:rect l="l" t="t" r="r" b="b"/>
            <a:pathLst>
              <a:path w="2993197" h="1657483">
                <a:moveTo>
                  <a:pt x="0" y="0"/>
                </a:moveTo>
                <a:lnTo>
                  <a:pt x="2993197" y="0"/>
                </a:lnTo>
                <a:lnTo>
                  <a:pt x="2993197" y="1657483"/>
                </a:lnTo>
                <a:lnTo>
                  <a:pt x="0" y="16574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285921"/>
            <a:endParaRPr lang="en-US" sz="2531">
              <a:solidFill>
                <a:prstClr val="black"/>
              </a:solidFill>
              <a:latin typeface="Comic Sans MS" panose="030F0902030302020204" pitchFamily="66" charset="0"/>
            </a:endParaRPr>
          </a:p>
        </p:txBody>
      </p:sp>
      <p:sp>
        <p:nvSpPr>
          <p:cNvPr id="12" name="Freeform 12"/>
          <p:cNvSpPr/>
          <p:nvPr/>
        </p:nvSpPr>
        <p:spPr>
          <a:xfrm rot="-5400000">
            <a:off x="2190722" y="3741279"/>
            <a:ext cx="3942647" cy="2959107"/>
          </a:xfrm>
          <a:custGeom>
            <a:avLst/>
            <a:gdLst/>
            <a:ahLst/>
            <a:cxnLst/>
            <a:rect l="l" t="t" r="r" b="b"/>
            <a:pathLst>
              <a:path w="2803660" h="2104254">
                <a:moveTo>
                  <a:pt x="0" y="0"/>
                </a:moveTo>
                <a:lnTo>
                  <a:pt x="2803660" y="0"/>
                </a:lnTo>
                <a:lnTo>
                  <a:pt x="2803660" y="2104254"/>
                </a:lnTo>
                <a:lnTo>
                  <a:pt x="0" y="2104254"/>
                </a:lnTo>
                <a:lnTo>
                  <a:pt x="0" y="0"/>
                </a:lnTo>
                <a:close/>
              </a:path>
            </a:pathLst>
          </a:custGeom>
          <a:blipFill>
            <a:blip r:embed="rId6">
              <a:extLst>
                <a:ext uri="{96DAC541-7B7A-43D3-8B79-37D633B846F1}">
                  <asvg:svgBlip xmlns:asvg="http://schemas.microsoft.com/office/drawing/2016/SVG/main" r:embed="rId7"/>
                </a:ext>
              </a:extLst>
            </a:blip>
            <a:stretch>
              <a:fillRect l="-35537"/>
            </a:stretch>
          </a:blipFill>
        </p:spPr>
        <p:txBody>
          <a:bodyPr/>
          <a:lstStyle/>
          <a:p>
            <a:pPr defTabSz="1285921"/>
            <a:endParaRPr lang="en-US" sz="2531">
              <a:solidFill>
                <a:prstClr val="black"/>
              </a:solidFill>
              <a:latin typeface="Comic Sans MS" panose="030F0902030302020204" pitchFamily="66" charset="0"/>
            </a:endParaRPr>
          </a:p>
        </p:txBody>
      </p:sp>
      <p:sp>
        <p:nvSpPr>
          <p:cNvPr id="13" name="Freeform 13"/>
          <p:cNvSpPr/>
          <p:nvPr/>
        </p:nvSpPr>
        <p:spPr>
          <a:xfrm rot="5400000">
            <a:off x="12096633" y="3642549"/>
            <a:ext cx="3942647" cy="2959107"/>
          </a:xfrm>
          <a:custGeom>
            <a:avLst/>
            <a:gdLst/>
            <a:ahLst/>
            <a:cxnLst/>
            <a:rect l="l" t="t" r="r" b="b"/>
            <a:pathLst>
              <a:path w="2803660" h="2104254">
                <a:moveTo>
                  <a:pt x="0" y="0"/>
                </a:moveTo>
                <a:lnTo>
                  <a:pt x="2803660" y="0"/>
                </a:lnTo>
                <a:lnTo>
                  <a:pt x="2803660" y="2104255"/>
                </a:lnTo>
                <a:lnTo>
                  <a:pt x="0" y="2104255"/>
                </a:lnTo>
                <a:lnTo>
                  <a:pt x="0" y="0"/>
                </a:lnTo>
                <a:close/>
              </a:path>
            </a:pathLst>
          </a:custGeom>
          <a:blipFill>
            <a:blip r:embed="rId8">
              <a:extLst>
                <a:ext uri="{96DAC541-7B7A-43D3-8B79-37D633B846F1}">
                  <asvg:svgBlip xmlns:asvg="http://schemas.microsoft.com/office/drawing/2016/SVG/main" r:embed="rId9"/>
                </a:ext>
              </a:extLst>
            </a:blip>
            <a:stretch>
              <a:fillRect l="-35537"/>
            </a:stretch>
          </a:blipFill>
        </p:spPr>
        <p:txBody>
          <a:bodyPr/>
          <a:lstStyle/>
          <a:p>
            <a:pPr defTabSz="1285921"/>
            <a:endParaRPr lang="en-US" sz="2531">
              <a:solidFill>
                <a:prstClr val="black"/>
              </a:solidFill>
              <a:latin typeface="Comic Sans MS" panose="030F0902030302020204" pitchFamily="66" charset="0"/>
            </a:endParaRPr>
          </a:p>
        </p:txBody>
      </p:sp>
      <p:sp>
        <p:nvSpPr>
          <p:cNvPr id="14" name="Freeform 14"/>
          <p:cNvSpPr/>
          <p:nvPr/>
        </p:nvSpPr>
        <p:spPr>
          <a:xfrm>
            <a:off x="2708313" y="7270558"/>
            <a:ext cx="4209183" cy="2330835"/>
          </a:xfrm>
          <a:custGeom>
            <a:avLst/>
            <a:gdLst/>
            <a:ahLst/>
            <a:cxnLst/>
            <a:rect l="l" t="t" r="r" b="b"/>
            <a:pathLst>
              <a:path w="2993197" h="1657483">
                <a:moveTo>
                  <a:pt x="0" y="0"/>
                </a:moveTo>
                <a:lnTo>
                  <a:pt x="2993197" y="0"/>
                </a:lnTo>
                <a:lnTo>
                  <a:pt x="2993197" y="1657483"/>
                </a:lnTo>
                <a:lnTo>
                  <a:pt x="0" y="165748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defTabSz="1285921"/>
            <a:endParaRPr lang="en-US" sz="2531">
              <a:solidFill>
                <a:prstClr val="black"/>
              </a:solidFill>
              <a:latin typeface="Comic Sans MS" panose="030F0902030302020204" pitchFamily="66" charset="0"/>
            </a:endParaRPr>
          </a:p>
        </p:txBody>
      </p:sp>
      <p:sp>
        <p:nvSpPr>
          <p:cNvPr id="15" name="Freeform 15"/>
          <p:cNvSpPr/>
          <p:nvPr/>
        </p:nvSpPr>
        <p:spPr>
          <a:xfrm>
            <a:off x="7040771" y="685608"/>
            <a:ext cx="4209183" cy="2330835"/>
          </a:xfrm>
          <a:custGeom>
            <a:avLst/>
            <a:gdLst/>
            <a:ahLst/>
            <a:cxnLst/>
            <a:rect l="l" t="t" r="r" b="b"/>
            <a:pathLst>
              <a:path w="2993197" h="1657483">
                <a:moveTo>
                  <a:pt x="0" y="0"/>
                </a:moveTo>
                <a:lnTo>
                  <a:pt x="2993197" y="0"/>
                </a:lnTo>
                <a:lnTo>
                  <a:pt x="2993197" y="1657483"/>
                </a:lnTo>
                <a:lnTo>
                  <a:pt x="0" y="165748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defTabSz="1285921"/>
            <a:endParaRPr lang="en-US" sz="2531">
              <a:solidFill>
                <a:prstClr val="black"/>
              </a:solidFill>
              <a:latin typeface="Comic Sans MS" panose="030F0902030302020204" pitchFamily="66" charset="0"/>
            </a:endParaRPr>
          </a:p>
        </p:txBody>
      </p:sp>
      <p:sp>
        <p:nvSpPr>
          <p:cNvPr id="16" name="Freeform 16"/>
          <p:cNvSpPr/>
          <p:nvPr/>
        </p:nvSpPr>
        <p:spPr>
          <a:xfrm>
            <a:off x="7040771" y="7270558"/>
            <a:ext cx="4209183" cy="2330835"/>
          </a:xfrm>
          <a:custGeom>
            <a:avLst/>
            <a:gdLst/>
            <a:ahLst/>
            <a:cxnLst/>
            <a:rect l="l" t="t" r="r" b="b"/>
            <a:pathLst>
              <a:path w="2993197" h="1657483">
                <a:moveTo>
                  <a:pt x="0" y="0"/>
                </a:moveTo>
                <a:lnTo>
                  <a:pt x="2993197" y="0"/>
                </a:lnTo>
                <a:lnTo>
                  <a:pt x="2993197" y="1657483"/>
                </a:lnTo>
                <a:lnTo>
                  <a:pt x="0" y="165748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defTabSz="1285921"/>
            <a:endParaRPr lang="en-US" sz="2531">
              <a:solidFill>
                <a:prstClr val="black"/>
              </a:solidFill>
              <a:latin typeface="Comic Sans MS" panose="030F0902030302020204" pitchFamily="66" charset="0"/>
            </a:endParaRPr>
          </a:p>
        </p:txBody>
      </p:sp>
      <p:sp>
        <p:nvSpPr>
          <p:cNvPr id="17" name="Freeform 17"/>
          <p:cNvSpPr/>
          <p:nvPr/>
        </p:nvSpPr>
        <p:spPr>
          <a:xfrm>
            <a:off x="11370505" y="685608"/>
            <a:ext cx="4209183" cy="2330835"/>
          </a:xfrm>
          <a:custGeom>
            <a:avLst/>
            <a:gdLst/>
            <a:ahLst/>
            <a:cxnLst/>
            <a:rect l="l" t="t" r="r" b="b"/>
            <a:pathLst>
              <a:path w="2993197" h="1657483">
                <a:moveTo>
                  <a:pt x="0" y="0"/>
                </a:moveTo>
                <a:lnTo>
                  <a:pt x="2993197" y="0"/>
                </a:lnTo>
                <a:lnTo>
                  <a:pt x="2993197" y="1657483"/>
                </a:lnTo>
                <a:lnTo>
                  <a:pt x="0" y="165748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defTabSz="1285921"/>
            <a:endParaRPr lang="en-US" sz="2531">
              <a:solidFill>
                <a:prstClr val="black"/>
              </a:solidFill>
              <a:latin typeface="Comic Sans MS" panose="030F0902030302020204" pitchFamily="66" charset="0"/>
            </a:endParaRPr>
          </a:p>
        </p:txBody>
      </p:sp>
      <p:sp>
        <p:nvSpPr>
          <p:cNvPr id="18" name="Freeform 18"/>
          <p:cNvSpPr/>
          <p:nvPr/>
        </p:nvSpPr>
        <p:spPr>
          <a:xfrm>
            <a:off x="11370505" y="7270558"/>
            <a:ext cx="4209183" cy="2330835"/>
          </a:xfrm>
          <a:custGeom>
            <a:avLst/>
            <a:gdLst/>
            <a:ahLst/>
            <a:cxnLst/>
            <a:rect l="l" t="t" r="r" b="b"/>
            <a:pathLst>
              <a:path w="2993197" h="1657483">
                <a:moveTo>
                  <a:pt x="0" y="0"/>
                </a:moveTo>
                <a:lnTo>
                  <a:pt x="2993197" y="0"/>
                </a:lnTo>
                <a:lnTo>
                  <a:pt x="2993197" y="1657483"/>
                </a:lnTo>
                <a:lnTo>
                  <a:pt x="0" y="165748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defTabSz="1285921"/>
            <a:endParaRPr lang="en-US" sz="2531">
              <a:solidFill>
                <a:prstClr val="black"/>
              </a:solidFill>
              <a:latin typeface="Comic Sans MS" panose="030F0902030302020204" pitchFamily="66" charset="0"/>
            </a:endParaRPr>
          </a:p>
        </p:txBody>
      </p:sp>
      <p:sp>
        <p:nvSpPr>
          <p:cNvPr id="19" name="TextBox 19"/>
          <p:cNvSpPr txBox="1"/>
          <p:nvPr/>
        </p:nvSpPr>
        <p:spPr>
          <a:xfrm>
            <a:off x="2920599" y="1572305"/>
            <a:ext cx="3779616" cy="320601"/>
          </a:xfrm>
          <a:prstGeom prst="rect">
            <a:avLst/>
          </a:prstGeom>
        </p:spPr>
        <p:txBody>
          <a:bodyPr lIns="0" tIns="0" rIns="0" bIns="0" rtlCol="0" anchor="t">
            <a:spAutoFit/>
          </a:bodyPr>
          <a:lstStyle/>
          <a:p>
            <a:pPr algn="ctr" defTabSz="1285921">
              <a:lnSpc>
                <a:spcPts val="2543"/>
              </a:lnSpc>
            </a:pPr>
            <a:r>
              <a:rPr lang="en-US" sz="2250" dirty="0">
                <a:solidFill>
                  <a:srgbClr val="000000"/>
                </a:solidFill>
                <a:latin typeface="Comic Sans MS" panose="030F0902030302020204" pitchFamily="66" charset="0"/>
                <a:ea typeface="More Sugar"/>
                <a:cs typeface="More Sugar"/>
                <a:sym typeface="More Sugar"/>
              </a:rPr>
              <a:t>UNIVERSITIES</a:t>
            </a:r>
          </a:p>
        </p:txBody>
      </p:sp>
      <p:sp>
        <p:nvSpPr>
          <p:cNvPr id="20" name="TextBox 20"/>
          <p:cNvSpPr txBox="1"/>
          <p:nvPr/>
        </p:nvSpPr>
        <p:spPr>
          <a:xfrm>
            <a:off x="2863936" y="8104506"/>
            <a:ext cx="3866117" cy="641201"/>
          </a:xfrm>
          <a:prstGeom prst="rect">
            <a:avLst/>
          </a:prstGeom>
        </p:spPr>
        <p:txBody>
          <a:bodyPr lIns="0" tIns="0" rIns="0" bIns="0" rtlCol="0" anchor="t">
            <a:spAutoFit/>
          </a:bodyPr>
          <a:lstStyle/>
          <a:p>
            <a:pPr algn="ctr" defTabSz="1285921">
              <a:lnSpc>
                <a:spcPts val="2543"/>
              </a:lnSpc>
            </a:pPr>
            <a:r>
              <a:rPr lang="en-US" sz="2250">
                <a:solidFill>
                  <a:srgbClr val="000000"/>
                </a:solidFill>
                <a:latin typeface="Comic Sans MS" panose="030F0902030302020204" pitchFamily="66" charset="0"/>
                <a:ea typeface="More Sugar"/>
                <a:cs typeface="More Sugar"/>
                <a:sym typeface="More Sugar"/>
              </a:rPr>
              <a:t>HEALTHCARE ORGANISATIONS</a:t>
            </a:r>
          </a:p>
        </p:txBody>
      </p:sp>
      <p:sp>
        <p:nvSpPr>
          <p:cNvPr id="21" name="TextBox 21"/>
          <p:cNvSpPr txBox="1"/>
          <p:nvPr/>
        </p:nvSpPr>
        <p:spPr>
          <a:xfrm>
            <a:off x="7237328" y="1411571"/>
            <a:ext cx="3816070" cy="641201"/>
          </a:xfrm>
          <a:prstGeom prst="rect">
            <a:avLst/>
          </a:prstGeom>
        </p:spPr>
        <p:txBody>
          <a:bodyPr lIns="0" tIns="0" rIns="0" bIns="0" rtlCol="0" anchor="t">
            <a:spAutoFit/>
          </a:bodyPr>
          <a:lstStyle/>
          <a:p>
            <a:pPr algn="ctr" defTabSz="1285921">
              <a:lnSpc>
                <a:spcPts val="2543"/>
              </a:lnSpc>
            </a:pPr>
            <a:r>
              <a:rPr lang="en-US" sz="2250">
                <a:solidFill>
                  <a:srgbClr val="000000"/>
                </a:solidFill>
                <a:latin typeface="Comic Sans MS" panose="030F0902030302020204" pitchFamily="66" charset="0"/>
                <a:ea typeface="More Sugar"/>
                <a:cs typeface="More Sugar"/>
                <a:sym typeface="More Sugar"/>
              </a:rPr>
              <a:t>STATE RESEARCH INSTITUTES</a:t>
            </a:r>
          </a:p>
        </p:txBody>
      </p:sp>
      <p:sp>
        <p:nvSpPr>
          <p:cNvPr id="22" name="TextBox 22"/>
          <p:cNvSpPr txBox="1"/>
          <p:nvPr/>
        </p:nvSpPr>
        <p:spPr>
          <a:xfrm>
            <a:off x="7237261" y="8104506"/>
            <a:ext cx="3863894" cy="641201"/>
          </a:xfrm>
          <a:prstGeom prst="rect">
            <a:avLst/>
          </a:prstGeom>
        </p:spPr>
        <p:txBody>
          <a:bodyPr lIns="0" tIns="0" rIns="0" bIns="0" rtlCol="0" anchor="t">
            <a:spAutoFit/>
          </a:bodyPr>
          <a:lstStyle/>
          <a:p>
            <a:pPr algn="ctr" defTabSz="1285921">
              <a:lnSpc>
                <a:spcPts val="2543"/>
              </a:lnSpc>
            </a:pPr>
            <a:r>
              <a:rPr lang="en-US" sz="2250">
                <a:solidFill>
                  <a:srgbClr val="000000"/>
                </a:solidFill>
                <a:latin typeface="Comic Sans MS" panose="030F0902030302020204" pitchFamily="66" charset="0"/>
                <a:ea typeface="More Sugar"/>
                <a:cs typeface="More Sugar"/>
                <a:sym typeface="More Sugar"/>
              </a:rPr>
              <a:t>PRIVATE SECTOR RESEARCH PLAYERS</a:t>
            </a:r>
          </a:p>
        </p:txBody>
      </p:sp>
      <p:sp>
        <p:nvSpPr>
          <p:cNvPr id="23" name="TextBox 23"/>
          <p:cNvSpPr txBox="1"/>
          <p:nvPr/>
        </p:nvSpPr>
        <p:spPr>
          <a:xfrm>
            <a:off x="11499758" y="1358820"/>
            <a:ext cx="3950678" cy="961802"/>
          </a:xfrm>
          <a:prstGeom prst="rect">
            <a:avLst/>
          </a:prstGeom>
        </p:spPr>
        <p:txBody>
          <a:bodyPr lIns="0" tIns="0" rIns="0" bIns="0" rtlCol="0" anchor="t">
            <a:spAutoFit/>
          </a:bodyPr>
          <a:lstStyle/>
          <a:p>
            <a:pPr algn="ctr" defTabSz="1285921">
              <a:lnSpc>
                <a:spcPts val="2543"/>
              </a:lnSpc>
            </a:pPr>
            <a:r>
              <a:rPr lang="en-US" sz="2250">
                <a:solidFill>
                  <a:srgbClr val="000000"/>
                </a:solidFill>
                <a:latin typeface="Comic Sans MS" panose="030F0902030302020204" pitchFamily="66" charset="0"/>
                <a:ea typeface="More Sugar"/>
                <a:cs typeface="More Sugar"/>
                <a:sym typeface="More Sugar"/>
              </a:rPr>
              <a:t>TECHNOLOGY TRANSFER &amp; INNOVATION INTERMEDIARIES</a:t>
            </a:r>
          </a:p>
        </p:txBody>
      </p:sp>
      <p:sp>
        <p:nvSpPr>
          <p:cNvPr id="24" name="TextBox 24"/>
          <p:cNvSpPr txBox="1"/>
          <p:nvPr/>
        </p:nvSpPr>
        <p:spPr>
          <a:xfrm>
            <a:off x="11629010" y="8104506"/>
            <a:ext cx="3808716" cy="641201"/>
          </a:xfrm>
          <a:prstGeom prst="rect">
            <a:avLst/>
          </a:prstGeom>
        </p:spPr>
        <p:txBody>
          <a:bodyPr lIns="0" tIns="0" rIns="0" bIns="0" rtlCol="0" anchor="t">
            <a:spAutoFit/>
          </a:bodyPr>
          <a:lstStyle/>
          <a:p>
            <a:pPr algn="ctr" defTabSz="1285921">
              <a:lnSpc>
                <a:spcPts val="2543"/>
              </a:lnSpc>
            </a:pPr>
            <a:r>
              <a:rPr lang="en-US" sz="2250" dirty="0">
                <a:solidFill>
                  <a:srgbClr val="000000"/>
                </a:solidFill>
                <a:latin typeface="Comic Sans MS" panose="030F0902030302020204" pitchFamily="66" charset="0"/>
                <a:ea typeface="More Sugar"/>
                <a:cs typeface="More Sugar"/>
                <a:sym typeface="More Sugar"/>
              </a:rPr>
              <a:t>PATIENT AND PUBLIC INVOLVEMENT</a:t>
            </a:r>
          </a:p>
        </p:txBody>
      </p:sp>
      <p:sp>
        <p:nvSpPr>
          <p:cNvPr id="25" name="TextBox 25"/>
          <p:cNvSpPr txBox="1"/>
          <p:nvPr/>
        </p:nvSpPr>
        <p:spPr>
          <a:xfrm>
            <a:off x="12772600" y="4651296"/>
            <a:ext cx="2590712" cy="961802"/>
          </a:xfrm>
          <a:prstGeom prst="rect">
            <a:avLst/>
          </a:prstGeom>
        </p:spPr>
        <p:txBody>
          <a:bodyPr lIns="0" tIns="0" rIns="0" bIns="0" rtlCol="0" anchor="t">
            <a:spAutoFit/>
          </a:bodyPr>
          <a:lstStyle/>
          <a:p>
            <a:pPr algn="ctr" defTabSz="1285921">
              <a:lnSpc>
                <a:spcPts val="2543"/>
              </a:lnSpc>
            </a:pPr>
            <a:r>
              <a:rPr lang="en-US" sz="2250">
                <a:solidFill>
                  <a:srgbClr val="000000"/>
                </a:solidFill>
                <a:latin typeface="Comic Sans MS" panose="030F0902030302020204" pitchFamily="66" charset="0"/>
                <a:ea typeface="More Sugar"/>
                <a:cs typeface="More Sugar"/>
                <a:sym typeface="More Sugar"/>
              </a:rPr>
              <a:t>INTERNATIONAL COLLABORATION NETWORKS</a:t>
            </a:r>
          </a:p>
        </p:txBody>
      </p:sp>
      <p:sp>
        <p:nvSpPr>
          <p:cNvPr id="26" name="TextBox 26"/>
          <p:cNvSpPr txBox="1"/>
          <p:nvPr/>
        </p:nvSpPr>
        <p:spPr>
          <a:xfrm>
            <a:off x="2863935" y="4724426"/>
            <a:ext cx="2703925" cy="1282402"/>
          </a:xfrm>
          <a:prstGeom prst="rect">
            <a:avLst/>
          </a:prstGeom>
        </p:spPr>
        <p:txBody>
          <a:bodyPr wrap="square" lIns="0" tIns="0" rIns="0" bIns="0" rtlCol="0" anchor="t">
            <a:spAutoFit/>
          </a:bodyPr>
          <a:lstStyle/>
          <a:p>
            <a:pPr algn="ctr" defTabSz="1285921">
              <a:lnSpc>
                <a:spcPts val="2543"/>
              </a:lnSpc>
            </a:pPr>
            <a:r>
              <a:rPr lang="en-US" sz="2250" dirty="0">
                <a:solidFill>
                  <a:srgbClr val="000000"/>
                </a:solidFill>
                <a:latin typeface="Comic Sans MS" panose="030F0902030302020204" pitchFamily="66" charset="0"/>
                <a:ea typeface="More Sugar"/>
                <a:cs typeface="More Sugar"/>
                <a:sym typeface="More Sugar"/>
              </a:rPr>
              <a:t>GOVERNMENT FUNDING &amp; SUPPORT ORGANIZATIONS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0" y="0"/>
            <a:ext cx="4063365" cy="10287000"/>
          </a:xfrm>
          <a:custGeom>
            <a:avLst/>
            <a:gdLst/>
            <a:ahLst/>
            <a:cxnLst/>
            <a:rect l="l" t="t" r="r" b="b"/>
            <a:pathLst>
              <a:path w="4063365" h="10287000">
                <a:moveTo>
                  <a:pt x="0" y="0"/>
                </a:moveTo>
                <a:lnTo>
                  <a:pt x="4063365" y="0"/>
                </a:lnTo>
                <a:lnTo>
                  <a:pt x="4063365"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5169643" y="2495571"/>
            <a:ext cx="12089657" cy="6884414"/>
          </a:xfrm>
          <a:prstGeom prst="rect">
            <a:avLst/>
          </a:prstGeom>
        </p:spPr>
        <p:txBody>
          <a:bodyPr lIns="0" tIns="0" rIns="0" bIns="0" rtlCol="0" anchor="t">
            <a:spAutoFit/>
          </a:bodyPr>
          <a:lstStyle/>
          <a:p>
            <a:pPr marL="504142" lvl="1" indent="-252071" algn="just">
              <a:lnSpc>
                <a:spcPts val="3269"/>
              </a:lnSpc>
              <a:buFont typeface="Arial"/>
              <a:buChar char="•"/>
            </a:pPr>
            <a:r>
              <a:rPr lang="en-US" sz="2335">
                <a:solidFill>
                  <a:srgbClr val="FFFFFF"/>
                </a:solidFill>
                <a:latin typeface="Poppins"/>
                <a:ea typeface="Poppins"/>
                <a:cs typeface="Poppins"/>
                <a:sym typeface="Poppins"/>
              </a:rPr>
              <a:t>Resource constraints and allocation</a:t>
            </a:r>
          </a:p>
          <a:p>
            <a:pPr algn="l">
              <a:lnSpc>
                <a:spcPts val="3269"/>
              </a:lnSpc>
            </a:pPr>
            <a:endParaRPr lang="en-US" sz="2335">
              <a:solidFill>
                <a:srgbClr val="FFFFFF"/>
              </a:solidFill>
              <a:latin typeface="Poppins"/>
              <a:ea typeface="Poppins"/>
              <a:cs typeface="Poppins"/>
              <a:sym typeface="Poppins"/>
            </a:endParaRPr>
          </a:p>
          <a:p>
            <a:pPr marL="504142" lvl="1" indent="-252071" algn="l">
              <a:lnSpc>
                <a:spcPts val="3269"/>
              </a:lnSpc>
              <a:buFont typeface="Arial"/>
              <a:buChar char="•"/>
            </a:pPr>
            <a:r>
              <a:rPr lang="en-US" sz="2335">
                <a:solidFill>
                  <a:srgbClr val="FFFFFF"/>
                </a:solidFill>
                <a:latin typeface="Poppins"/>
                <a:ea typeface="Poppins"/>
                <a:cs typeface="Poppins"/>
                <a:sym typeface="Poppins"/>
              </a:rPr>
              <a:t>Awareness and understanding</a:t>
            </a:r>
          </a:p>
          <a:p>
            <a:pPr algn="l">
              <a:lnSpc>
                <a:spcPts val="3269"/>
              </a:lnSpc>
            </a:pPr>
            <a:endParaRPr lang="en-US" sz="2335">
              <a:solidFill>
                <a:srgbClr val="FFFFFF"/>
              </a:solidFill>
              <a:latin typeface="Poppins"/>
              <a:ea typeface="Poppins"/>
              <a:cs typeface="Poppins"/>
              <a:sym typeface="Poppins"/>
            </a:endParaRPr>
          </a:p>
          <a:p>
            <a:pPr marL="504142" lvl="1" indent="-252071" algn="l">
              <a:lnSpc>
                <a:spcPts val="3269"/>
              </a:lnSpc>
              <a:buFont typeface="Arial"/>
              <a:buChar char="•"/>
            </a:pPr>
            <a:r>
              <a:rPr lang="en-US" sz="2335">
                <a:solidFill>
                  <a:srgbClr val="FFFFFF"/>
                </a:solidFill>
                <a:latin typeface="Poppins"/>
                <a:ea typeface="Poppins"/>
                <a:cs typeface="Poppins"/>
                <a:sym typeface="Poppins"/>
              </a:rPr>
              <a:t>Stakeholder engagement</a:t>
            </a:r>
          </a:p>
          <a:p>
            <a:pPr algn="l">
              <a:lnSpc>
                <a:spcPts val="3269"/>
              </a:lnSpc>
            </a:pPr>
            <a:endParaRPr lang="en-US" sz="2335">
              <a:solidFill>
                <a:srgbClr val="FFFFFF"/>
              </a:solidFill>
              <a:latin typeface="Poppins"/>
              <a:ea typeface="Poppins"/>
              <a:cs typeface="Poppins"/>
              <a:sym typeface="Poppins"/>
            </a:endParaRPr>
          </a:p>
          <a:p>
            <a:pPr marL="504142" lvl="1" indent="-252071" algn="l">
              <a:lnSpc>
                <a:spcPts val="3269"/>
              </a:lnSpc>
              <a:buFont typeface="Arial"/>
              <a:buChar char="•"/>
            </a:pPr>
            <a:r>
              <a:rPr lang="en-US" sz="2335">
                <a:solidFill>
                  <a:srgbClr val="FFFFFF"/>
                </a:solidFill>
                <a:latin typeface="Poppins"/>
                <a:ea typeface="Poppins"/>
                <a:cs typeface="Poppins"/>
                <a:sym typeface="Poppins"/>
              </a:rPr>
              <a:t>Policy coordination</a:t>
            </a:r>
          </a:p>
          <a:p>
            <a:pPr algn="l">
              <a:lnSpc>
                <a:spcPts val="3269"/>
              </a:lnSpc>
            </a:pPr>
            <a:endParaRPr lang="en-US" sz="2335">
              <a:solidFill>
                <a:srgbClr val="FFFFFF"/>
              </a:solidFill>
              <a:latin typeface="Poppins"/>
              <a:ea typeface="Poppins"/>
              <a:cs typeface="Poppins"/>
              <a:sym typeface="Poppins"/>
            </a:endParaRPr>
          </a:p>
          <a:p>
            <a:pPr marL="504142" lvl="1" indent="-252071" algn="l">
              <a:lnSpc>
                <a:spcPts val="3269"/>
              </a:lnSpc>
              <a:buFont typeface="Arial"/>
              <a:buChar char="•"/>
            </a:pPr>
            <a:r>
              <a:rPr lang="en-US" sz="2335">
                <a:solidFill>
                  <a:srgbClr val="FFFFFF"/>
                </a:solidFill>
                <a:latin typeface="Poppins"/>
                <a:ea typeface="Poppins"/>
                <a:cs typeface="Poppins"/>
                <a:sym typeface="Poppins"/>
              </a:rPr>
              <a:t>Interagency coordination, collaboration and integration across services</a:t>
            </a:r>
          </a:p>
          <a:p>
            <a:pPr algn="l">
              <a:lnSpc>
                <a:spcPts val="3269"/>
              </a:lnSpc>
            </a:pPr>
            <a:endParaRPr lang="en-US" sz="2335">
              <a:solidFill>
                <a:srgbClr val="FFFFFF"/>
              </a:solidFill>
              <a:latin typeface="Poppins"/>
              <a:ea typeface="Poppins"/>
              <a:cs typeface="Poppins"/>
              <a:sym typeface="Poppins"/>
            </a:endParaRPr>
          </a:p>
          <a:p>
            <a:pPr marL="504142" lvl="1" indent="-252071" algn="l">
              <a:lnSpc>
                <a:spcPts val="3269"/>
              </a:lnSpc>
              <a:buFont typeface="Arial"/>
              <a:buChar char="•"/>
            </a:pPr>
            <a:r>
              <a:rPr lang="en-US" sz="2335">
                <a:solidFill>
                  <a:srgbClr val="FFFFFF"/>
                </a:solidFill>
                <a:latin typeface="Poppins"/>
                <a:ea typeface="Poppins"/>
                <a:cs typeface="Poppins"/>
                <a:sym typeface="Poppins"/>
              </a:rPr>
              <a:t>Capacity and infrastructure, including workforce issues</a:t>
            </a:r>
          </a:p>
          <a:p>
            <a:pPr algn="l">
              <a:lnSpc>
                <a:spcPts val="3269"/>
              </a:lnSpc>
            </a:pPr>
            <a:endParaRPr lang="en-US" sz="2335">
              <a:solidFill>
                <a:srgbClr val="FFFFFF"/>
              </a:solidFill>
              <a:latin typeface="Poppins"/>
              <a:ea typeface="Poppins"/>
              <a:cs typeface="Poppins"/>
              <a:sym typeface="Poppins"/>
            </a:endParaRPr>
          </a:p>
          <a:p>
            <a:pPr marL="504142" lvl="1" indent="-252071" algn="l">
              <a:lnSpc>
                <a:spcPts val="3269"/>
              </a:lnSpc>
              <a:buFont typeface="Arial"/>
              <a:buChar char="•"/>
            </a:pPr>
            <a:r>
              <a:rPr lang="en-US" sz="2335">
                <a:solidFill>
                  <a:srgbClr val="FFFFFF"/>
                </a:solidFill>
                <a:latin typeface="Poppins"/>
                <a:ea typeface="Poppins"/>
                <a:cs typeface="Poppins"/>
                <a:sym typeface="Poppins"/>
              </a:rPr>
              <a:t>Data and monitoring</a:t>
            </a:r>
          </a:p>
          <a:p>
            <a:pPr algn="l">
              <a:lnSpc>
                <a:spcPts val="3269"/>
              </a:lnSpc>
            </a:pPr>
            <a:endParaRPr lang="en-US" sz="2335">
              <a:solidFill>
                <a:srgbClr val="FFFFFF"/>
              </a:solidFill>
              <a:latin typeface="Poppins"/>
              <a:ea typeface="Poppins"/>
              <a:cs typeface="Poppins"/>
              <a:sym typeface="Poppins"/>
            </a:endParaRPr>
          </a:p>
          <a:p>
            <a:pPr algn="l">
              <a:lnSpc>
                <a:spcPts val="2989"/>
              </a:lnSpc>
            </a:pPr>
            <a:r>
              <a:rPr lang="en-US" sz="2135">
                <a:solidFill>
                  <a:srgbClr val="FFFFFF"/>
                </a:solidFill>
                <a:latin typeface="Poppins"/>
                <a:ea typeface="Poppins"/>
                <a:cs typeface="Poppins"/>
                <a:sym typeface="Poppins"/>
              </a:rPr>
              <a:t>Addressing these challenges requires careful planning, stakeholder engagement, and a commitment to adaptive management throughout the policy implementation process.</a:t>
            </a:r>
          </a:p>
          <a:p>
            <a:pPr algn="ctr">
              <a:lnSpc>
                <a:spcPts val="3269"/>
              </a:lnSpc>
            </a:pPr>
            <a:endParaRPr lang="en-US" sz="2135">
              <a:solidFill>
                <a:srgbClr val="FFFFFF"/>
              </a:solidFill>
              <a:latin typeface="Poppins"/>
              <a:ea typeface="Poppins"/>
              <a:cs typeface="Poppins"/>
              <a:sym typeface="Poppins"/>
            </a:endParaRPr>
          </a:p>
        </p:txBody>
      </p:sp>
      <p:sp>
        <p:nvSpPr>
          <p:cNvPr id="4" name="TextBox 4"/>
          <p:cNvSpPr txBox="1"/>
          <p:nvPr/>
        </p:nvSpPr>
        <p:spPr>
          <a:xfrm>
            <a:off x="5169642" y="933450"/>
            <a:ext cx="11822958" cy="715260"/>
          </a:xfrm>
          <a:prstGeom prst="rect">
            <a:avLst/>
          </a:prstGeom>
        </p:spPr>
        <p:txBody>
          <a:bodyPr wrap="square" lIns="0" tIns="0" rIns="0" bIns="0" rtlCol="0" anchor="t">
            <a:spAutoFit/>
          </a:bodyPr>
          <a:lstStyle/>
          <a:p>
            <a:pPr algn="l">
              <a:lnSpc>
                <a:spcPts val="6159"/>
              </a:lnSpc>
            </a:pPr>
            <a:r>
              <a:rPr lang="en-US" sz="4399" b="1" dirty="0">
                <a:solidFill>
                  <a:srgbClr val="FFFFFF"/>
                </a:solidFill>
                <a:latin typeface="Aleo Bold"/>
                <a:ea typeface="Aleo Bold"/>
                <a:cs typeface="Aleo Bold"/>
                <a:sym typeface="Aleo Bold"/>
              </a:rPr>
              <a:t>The challenges of policy implementation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03C37"/>
        </a:solidFill>
        <a:effectLst/>
      </p:bgPr>
    </p:bg>
    <p:spTree>
      <p:nvGrpSpPr>
        <p:cNvPr id="1" name=""/>
        <p:cNvGrpSpPr/>
        <p:nvPr/>
      </p:nvGrpSpPr>
      <p:grpSpPr>
        <a:xfrm>
          <a:off x="0" y="0"/>
          <a:ext cx="0" cy="0"/>
          <a:chOff x="0" y="0"/>
          <a:chExt cx="0" cy="0"/>
        </a:xfrm>
      </p:grpSpPr>
      <p:sp>
        <p:nvSpPr>
          <p:cNvPr id="2" name="Freeform 2"/>
          <p:cNvSpPr/>
          <p:nvPr/>
        </p:nvSpPr>
        <p:spPr>
          <a:xfrm>
            <a:off x="0" y="2354580"/>
            <a:ext cx="18288000" cy="7932420"/>
          </a:xfrm>
          <a:custGeom>
            <a:avLst/>
            <a:gdLst/>
            <a:ahLst/>
            <a:cxnLst/>
            <a:rect l="l" t="t" r="r" b="b"/>
            <a:pathLst>
              <a:path w="18288000" h="7932420">
                <a:moveTo>
                  <a:pt x="0" y="0"/>
                </a:moveTo>
                <a:lnTo>
                  <a:pt x="18288000" y="0"/>
                </a:lnTo>
                <a:lnTo>
                  <a:pt x="18288000" y="7932420"/>
                </a:lnTo>
                <a:lnTo>
                  <a:pt x="0" y="793242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28700" y="660636"/>
            <a:ext cx="16713571" cy="863601"/>
          </a:xfrm>
          <a:prstGeom prst="rect">
            <a:avLst/>
          </a:prstGeom>
        </p:spPr>
        <p:txBody>
          <a:bodyPr lIns="0" tIns="0" rIns="0" bIns="0" rtlCol="0" anchor="t">
            <a:spAutoFit/>
          </a:bodyPr>
          <a:lstStyle/>
          <a:p>
            <a:pPr algn="ctr">
              <a:lnSpc>
                <a:spcPts val="6999"/>
              </a:lnSpc>
            </a:pPr>
            <a:r>
              <a:rPr lang="en-US" sz="4999" dirty="0" err="1">
                <a:solidFill>
                  <a:srgbClr val="FDFDFD"/>
                </a:solidFill>
                <a:latin typeface="Aleo"/>
                <a:ea typeface="Aleo"/>
                <a:cs typeface="Aleo"/>
                <a:sym typeface="Aleo"/>
              </a:rPr>
              <a:t>Ar</a:t>
            </a:r>
            <a:r>
              <a:rPr lang="en-US" sz="4999" dirty="0">
                <a:solidFill>
                  <a:srgbClr val="FDFDFD"/>
                </a:solidFill>
                <a:latin typeface="Aleo"/>
                <a:ea typeface="Aleo"/>
                <a:cs typeface="Aleo"/>
                <a:sym typeface="Aleo"/>
              </a:rPr>
              <a:t> </a:t>
            </a:r>
            <a:r>
              <a:rPr lang="en-US" sz="4999" dirty="0" err="1">
                <a:solidFill>
                  <a:srgbClr val="FDFDFD"/>
                </a:solidFill>
                <a:latin typeface="Aleo"/>
                <a:ea typeface="Aleo"/>
                <a:cs typeface="Aleo"/>
                <a:sym typeface="Aleo"/>
              </a:rPr>
              <a:t>scáth</a:t>
            </a:r>
            <a:r>
              <a:rPr lang="en-US" sz="4999" dirty="0">
                <a:solidFill>
                  <a:srgbClr val="FDFDFD"/>
                </a:solidFill>
                <a:latin typeface="Aleo"/>
                <a:ea typeface="Aleo"/>
                <a:cs typeface="Aleo"/>
                <a:sym typeface="Aleo"/>
              </a:rPr>
              <a:t> a </a:t>
            </a:r>
            <a:r>
              <a:rPr lang="en-US" sz="4999" dirty="0" err="1">
                <a:solidFill>
                  <a:srgbClr val="FDFDFD"/>
                </a:solidFill>
                <a:latin typeface="Aleo"/>
                <a:ea typeface="Aleo"/>
                <a:cs typeface="Aleo"/>
                <a:sym typeface="Aleo"/>
              </a:rPr>
              <a:t>chéile</a:t>
            </a:r>
            <a:r>
              <a:rPr lang="en-US" sz="4999" dirty="0">
                <a:solidFill>
                  <a:srgbClr val="FDFDFD"/>
                </a:solidFill>
                <a:latin typeface="Aleo"/>
                <a:ea typeface="Aleo"/>
                <a:cs typeface="Aleo"/>
                <a:sym typeface="Aleo"/>
              </a:rPr>
              <a:t> a </a:t>
            </a:r>
            <a:r>
              <a:rPr lang="en-US" sz="4999" dirty="0" err="1">
                <a:solidFill>
                  <a:srgbClr val="FDFDFD"/>
                </a:solidFill>
                <a:latin typeface="Aleo"/>
                <a:ea typeface="Aleo"/>
                <a:cs typeface="Aleo"/>
                <a:sym typeface="Aleo"/>
              </a:rPr>
              <a:t>mhaireann</a:t>
            </a:r>
            <a:r>
              <a:rPr lang="en-US" sz="4999" dirty="0">
                <a:solidFill>
                  <a:srgbClr val="FDFDFD"/>
                </a:solidFill>
                <a:latin typeface="Aleo"/>
                <a:ea typeface="Aleo"/>
                <a:cs typeface="Aleo"/>
                <a:sym typeface="Aleo"/>
              </a:rPr>
              <a:t> </a:t>
            </a:r>
            <a:r>
              <a:rPr lang="en-US" sz="4999" dirty="0" err="1">
                <a:solidFill>
                  <a:srgbClr val="FDFDFD"/>
                </a:solidFill>
                <a:latin typeface="Aleo"/>
                <a:ea typeface="Aleo"/>
                <a:cs typeface="Aleo"/>
                <a:sym typeface="Aleo"/>
              </a:rPr>
              <a:t>na</a:t>
            </a:r>
            <a:r>
              <a:rPr lang="en-US" sz="4999" dirty="0">
                <a:solidFill>
                  <a:srgbClr val="FDFDFD"/>
                </a:solidFill>
                <a:latin typeface="Aleo"/>
                <a:ea typeface="Aleo"/>
                <a:cs typeface="Aleo"/>
                <a:sym typeface="Aleo"/>
              </a:rPr>
              <a:t> </a:t>
            </a:r>
            <a:r>
              <a:rPr lang="en-US" sz="4999" dirty="0" err="1">
                <a:solidFill>
                  <a:srgbClr val="FDFDFD"/>
                </a:solidFill>
                <a:latin typeface="Aleo"/>
                <a:ea typeface="Aleo"/>
                <a:cs typeface="Aleo"/>
                <a:sym typeface="Aleo"/>
              </a:rPr>
              <a:t>daoine</a:t>
            </a:r>
            <a:endParaRPr lang="en-US" sz="4999" dirty="0">
              <a:solidFill>
                <a:srgbClr val="FDFDFD"/>
              </a:solidFill>
              <a:latin typeface="Aleo"/>
              <a:ea typeface="Aleo"/>
              <a:cs typeface="Aleo"/>
              <a:sym typeface="Ale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EFA51232B59664AAFCFA8584F69A328" ma:contentTypeVersion="16" ma:contentTypeDescription="Create a new document." ma:contentTypeScope="" ma:versionID="3f01778c3a0b562800b60cf6026fd839">
  <xsd:schema xmlns:xsd="http://www.w3.org/2001/XMLSchema" xmlns:xs="http://www.w3.org/2001/XMLSchema" xmlns:p="http://schemas.microsoft.com/office/2006/metadata/properties" xmlns:ns2="ee6905b2-f471-43a2-928e-47492c4fd955" xmlns:ns3="5b934445-a005-439d-b5ae-abbdd2ed1de1" targetNamespace="http://schemas.microsoft.com/office/2006/metadata/properties" ma:root="true" ma:fieldsID="7962a52b1ef3ec4ca80b3962cb0275c4" ns2:_="" ns3:_="">
    <xsd:import namespace="ee6905b2-f471-43a2-928e-47492c4fd955"/>
    <xsd:import namespace="5b934445-a005-439d-b5ae-abbdd2ed1de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6905b2-f471-43a2-928e-47492c4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eb4a9f-841c-4498-87e7-cbd8de9f176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934445-a005-439d-b5ae-abbdd2ed1de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fca1be8-b73d-48c4-bba2-15dafaa9295f}" ma:internalName="TaxCatchAll" ma:showField="CatchAllData" ma:web="5b934445-a005-439d-b5ae-abbdd2ed1de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e6905b2-f471-43a2-928e-47492c4fd955">
      <Terms xmlns="http://schemas.microsoft.com/office/infopath/2007/PartnerControls"/>
    </lcf76f155ced4ddcb4097134ff3c332f>
    <TaxCatchAll xmlns="5b934445-a005-439d-b5ae-abbdd2ed1de1" xsi:nil="true"/>
  </documentManagement>
</p:properties>
</file>

<file path=customXml/itemProps1.xml><?xml version="1.0" encoding="utf-8"?>
<ds:datastoreItem xmlns:ds="http://schemas.openxmlformats.org/officeDocument/2006/customXml" ds:itemID="{D47105F5-032C-47F8-80E2-39B8C768BDBE}"/>
</file>

<file path=customXml/itemProps2.xml><?xml version="1.0" encoding="utf-8"?>
<ds:datastoreItem xmlns:ds="http://schemas.openxmlformats.org/officeDocument/2006/customXml" ds:itemID="{3079FD1D-483D-47DE-9DBA-0A5D72ACB009}"/>
</file>

<file path=customXml/itemProps3.xml><?xml version="1.0" encoding="utf-8"?>
<ds:datastoreItem xmlns:ds="http://schemas.openxmlformats.org/officeDocument/2006/customXml" ds:itemID="{5A1112A5-F847-4154-A6F0-2EF549A9D431}"/>
</file>

<file path=docProps/app.xml><?xml version="1.0" encoding="utf-8"?>
<Properties xmlns="http://schemas.openxmlformats.org/officeDocument/2006/extended-properties" xmlns:vt="http://schemas.openxmlformats.org/officeDocument/2006/docPropsVTypes">
  <TotalTime>3331</TotalTime>
  <Words>700</Words>
  <Application>Microsoft Macintosh PowerPoint</Application>
  <PresentationFormat>Custom</PresentationFormat>
  <Paragraphs>86</Paragraphs>
  <Slides>19</Slides>
  <Notes>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19</vt:i4>
      </vt:variant>
    </vt:vector>
  </HeadingPairs>
  <TitlesOfParts>
    <vt:vector size="33" baseType="lpstr">
      <vt:lpstr>Poppins Semi-Bold</vt:lpstr>
      <vt:lpstr>Aleo</vt:lpstr>
      <vt:lpstr>Poppins Bold</vt:lpstr>
      <vt:lpstr>Calibri</vt:lpstr>
      <vt:lpstr>Poppins</vt:lpstr>
      <vt:lpstr>Open Sans</vt:lpstr>
      <vt:lpstr>Barlow Bold</vt:lpstr>
      <vt:lpstr>Aleo Bold</vt:lpstr>
      <vt:lpstr>Aptos</vt:lpstr>
      <vt:lpstr>Barlow</vt:lpstr>
      <vt:lpstr>Arial</vt:lpstr>
      <vt:lpstr>Comic Sans MS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paragraph text</dc:title>
  <cp:lastModifiedBy>Karen Ryan</cp:lastModifiedBy>
  <cp:revision>11</cp:revision>
  <dcterms:created xsi:type="dcterms:W3CDTF">2006-08-16T00:00:00Z</dcterms:created>
  <dcterms:modified xsi:type="dcterms:W3CDTF">2025-11-19T14:45:54Z</dcterms:modified>
  <dc:identifier>DAGSCbuG9TY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0x010100EEFA51232B59664AAFCFA8584F69A328</vt:lpwstr>
  </property>
</Properties>
</file>