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1.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141411196" r:id="rId2"/>
    <p:sldId id="2141411210" r:id="rId3"/>
    <p:sldId id="2141411222" r:id="rId4"/>
    <p:sldId id="312" r:id="rId5"/>
    <p:sldId id="2141411197" r:id="rId6"/>
    <p:sldId id="353286207" r:id="rId7"/>
    <p:sldId id="2141411211" r:id="rId8"/>
    <p:sldId id="2141411212" r:id="rId9"/>
    <p:sldId id="2141411213" r:id="rId10"/>
    <p:sldId id="2141411214" r:id="rId11"/>
    <p:sldId id="313" r:id="rId12"/>
    <p:sldId id="2141411217" r:id="rId13"/>
    <p:sldId id="314" r:id="rId14"/>
    <p:sldId id="2141411216" r:id="rId15"/>
    <p:sldId id="2141411215" r:id="rId16"/>
    <p:sldId id="2141411218" r:id="rId17"/>
    <p:sldId id="2141411221" r:id="rId18"/>
    <p:sldId id="2141411227" r:id="rId19"/>
    <p:sldId id="2141411223" r:id="rId20"/>
    <p:sldId id="214141122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935BD6-8FBE-4062-9740-C4857AA50068}" v="38" dt="2025-11-12T11:49:03.6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282" y="90"/>
      </p:cViewPr>
      <p:guideLst>
        <p:guide orient="horz" pos="2160"/>
        <p:guide pos="3840"/>
      </p:guideLst>
    </p:cSldViewPr>
  </p:slideViewPr>
  <p:notesTextViewPr>
    <p:cViewPr>
      <p:scale>
        <a:sx n="3" d="2"/>
        <a:sy n="3" d="2"/>
      </p:scale>
      <p:origin x="0" y="0"/>
    </p:cViewPr>
  </p:notesTextViewPr>
  <p:sorterViewPr>
    <p:cViewPr>
      <p:scale>
        <a:sx n="100" d="100"/>
        <a:sy n="100" d="100"/>
      </p:scale>
      <p:origin x="0" y="-3139"/>
    </p:cViewPr>
  </p:sorterViewPr>
  <p:notesViewPr>
    <p:cSldViewPr snapToGrid="0">
      <p:cViewPr>
        <p:scale>
          <a:sx n="100" d="100"/>
          <a:sy n="100" d="100"/>
        </p:scale>
        <p:origin x="3552" y="-6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dirty="0">
                <a:solidFill>
                  <a:schemeClr val="accent3">
                    <a:lumMod val="25000"/>
                  </a:schemeClr>
                </a:solidFill>
              </a:rPr>
              <a:t>Population Ireland 2025 and 2055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2025</c:v>
                </c:pt>
              </c:strCache>
            </c:strRef>
          </c:tx>
          <c:spPr>
            <a:solidFill>
              <a:schemeClr val="accent1"/>
            </a:solidFill>
            <a:ln>
              <a:noFill/>
            </a:ln>
            <a:effectLst/>
          </c:spPr>
          <c:invertIfNegative val="0"/>
          <c:cat>
            <c:strRef>
              <c:f>Sheet1!$A$2:$A$20</c:f>
              <c:strCache>
                <c:ptCount val="10"/>
                <c:pt idx="0">
                  <c:v>Under 10</c:v>
                </c:pt>
                <c:pt idx="1">
                  <c:v>11 to 20</c:v>
                </c:pt>
                <c:pt idx="2">
                  <c:v>21 to 30</c:v>
                </c:pt>
                <c:pt idx="3">
                  <c:v>31 to 40</c:v>
                </c:pt>
                <c:pt idx="4">
                  <c:v>41 to 50</c:v>
                </c:pt>
                <c:pt idx="5">
                  <c:v>51 to 60</c:v>
                </c:pt>
                <c:pt idx="6">
                  <c:v>61 to 70</c:v>
                </c:pt>
                <c:pt idx="7">
                  <c:v>71 to 80</c:v>
                </c:pt>
                <c:pt idx="8">
                  <c:v>81 to 90</c:v>
                </c:pt>
                <c:pt idx="9">
                  <c:v>99 and over</c:v>
                </c:pt>
              </c:strCache>
            </c:strRef>
          </c:cat>
          <c:val>
            <c:numRef>
              <c:f>Sheet1!$B$2:$B$20</c:f>
              <c:numCache>
                <c:formatCode>General</c:formatCode>
                <c:ptCount val="10"/>
                <c:pt idx="0">
                  <c:v>126819</c:v>
                </c:pt>
                <c:pt idx="1">
                  <c:v>141975</c:v>
                </c:pt>
                <c:pt idx="2">
                  <c:v>134581</c:v>
                </c:pt>
                <c:pt idx="3">
                  <c:v>153963</c:v>
                </c:pt>
                <c:pt idx="4">
                  <c:v>162125</c:v>
                </c:pt>
                <c:pt idx="5">
                  <c:v>135247</c:v>
                </c:pt>
                <c:pt idx="6">
                  <c:v>104960</c:v>
                </c:pt>
                <c:pt idx="7">
                  <c:v>67715</c:v>
                </c:pt>
                <c:pt idx="8">
                  <c:v>28008</c:v>
                </c:pt>
                <c:pt idx="9">
                  <c:v>7901</c:v>
                </c:pt>
              </c:numCache>
            </c:numRef>
          </c:val>
          <c:extLst>
            <c:ext xmlns:c16="http://schemas.microsoft.com/office/drawing/2014/chart" uri="{C3380CC4-5D6E-409C-BE32-E72D297353CC}">
              <c16:uniqueId val="{00000000-37D0-443A-93ED-E094C5B3A3A7}"/>
            </c:ext>
          </c:extLst>
        </c:ser>
        <c:ser>
          <c:idx val="1"/>
          <c:order val="1"/>
          <c:tx>
            <c:strRef>
              <c:f>Sheet1!$C$1</c:f>
              <c:strCache>
                <c:ptCount val="1"/>
                <c:pt idx="0">
                  <c:v>2055</c:v>
                </c:pt>
              </c:strCache>
            </c:strRef>
          </c:tx>
          <c:spPr>
            <a:solidFill>
              <a:schemeClr val="accent2"/>
            </a:solidFill>
            <a:ln>
              <a:noFill/>
            </a:ln>
            <a:effectLst/>
          </c:spPr>
          <c:invertIfNegative val="0"/>
          <c:cat>
            <c:strRef>
              <c:f>Sheet1!$A$2:$A$20</c:f>
              <c:strCache>
                <c:ptCount val="10"/>
                <c:pt idx="0">
                  <c:v>Under 10</c:v>
                </c:pt>
                <c:pt idx="1">
                  <c:v>11 to 20</c:v>
                </c:pt>
                <c:pt idx="2">
                  <c:v>21 to 30</c:v>
                </c:pt>
                <c:pt idx="3">
                  <c:v>31 to 40</c:v>
                </c:pt>
                <c:pt idx="4">
                  <c:v>41 to 50</c:v>
                </c:pt>
                <c:pt idx="5">
                  <c:v>51 to 60</c:v>
                </c:pt>
                <c:pt idx="6">
                  <c:v>61 to 70</c:v>
                </c:pt>
                <c:pt idx="7">
                  <c:v>71 to 80</c:v>
                </c:pt>
                <c:pt idx="8">
                  <c:v>81 to 90</c:v>
                </c:pt>
                <c:pt idx="9">
                  <c:v>99 and over</c:v>
                </c:pt>
              </c:strCache>
            </c:strRef>
          </c:cat>
          <c:val>
            <c:numRef>
              <c:f>Sheet1!$C$2:$C$20</c:f>
              <c:numCache>
                <c:formatCode>General</c:formatCode>
                <c:ptCount val="10"/>
                <c:pt idx="0">
                  <c:v>114499</c:v>
                </c:pt>
                <c:pt idx="1">
                  <c:v>124439</c:v>
                </c:pt>
                <c:pt idx="2">
                  <c:v>138183</c:v>
                </c:pt>
                <c:pt idx="3">
                  <c:v>172026</c:v>
                </c:pt>
                <c:pt idx="4">
                  <c:v>194021</c:v>
                </c:pt>
                <c:pt idx="5">
                  <c:v>180807</c:v>
                </c:pt>
                <c:pt idx="6">
                  <c:v>169380</c:v>
                </c:pt>
                <c:pt idx="7">
                  <c:v>149996</c:v>
                </c:pt>
                <c:pt idx="8">
                  <c:v>95328</c:v>
                </c:pt>
                <c:pt idx="9">
                  <c:v>40614</c:v>
                </c:pt>
              </c:numCache>
            </c:numRef>
          </c:val>
          <c:extLst>
            <c:ext xmlns:c16="http://schemas.microsoft.com/office/drawing/2014/chart" uri="{C3380CC4-5D6E-409C-BE32-E72D297353CC}">
              <c16:uniqueId val="{00000001-37D0-443A-93ED-E094C5B3A3A7}"/>
            </c:ext>
          </c:extLst>
        </c:ser>
        <c:dLbls>
          <c:showLegendKey val="0"/>
          <c:showVal val="0"/>
          <c:showCatName val="0"/>
          <c:showSerName val="0"/>
          <c:showPercent val="0"/>
          <c:showBubbleSize val="0"/>
        </c:dLbls>
        <c:gapWidth val="219"/>
        <c:overlap val="-27"/>
        <c:axId val="1290787439"/>
        <c:axId val="1290787919"/>
      </c:barChart>
      <c:catAx>
        <c:axId val="129078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0787919"/>
        <c:crosses val="autoZero"/>
        <c:auto val="1"/>
        <c:lblAlgn val="ctr"/>
        <c:lblOffset val="100"/>
        <c:noMultiLvlLbl val="0"/>
      </c:catAx>
      <c:valAx>
        <c:axId val="12907879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90787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AE9B8B2-2D20-4619-B7BB-1D83AB83B28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96E25D-4681-4D14-AE72-AA07D573A74E}" type="slidenum">
              <a:rPr lang="en-US" smtClean="0"/>
              <a:t>‹#›</a:t>
            </a:fld>
            <a:endParaRPr lang="en-US"/>
          </a:p>
        </p:txBody>
      </p:sp>
      <p:sp>
        <p:nvSpPr>
          <p:cNvPr id="6" name="Header Placeholder 1">
            <a:extLst>
              <a:ext uri="{FF2B5EF4-FFF2-40B4-BE49-F238E27FC236}">
                <a16:creationId xmlns:a16="http://schemas.microsoft.com/office/drawing/2014/main" id="{C6B108F9-728F-4A44-8631-A9E912A7ECFA}"/>
              </a:ext>
            </a:extLst>
          </p:cNvPr>
          <p:cNvSpPr>
            <a:spLocks noGrp="1"/>
          </p:cNvSpPr>
          <p:nvPr>
            <p:ph type="hdr" sz="quarter"/>
          </p:nvPr>
        </p:nvSpPr>
        <p:spPr>
          <a:xfrm>
            <a:off x="2" y="0"/>
            <a:ext cx="4774804" cy="465456"/>
          </a:xfrm>
          <a:prstGeom prst="rect">
            <a:avLst/>
          </a:prstGeom>
        </p:spPr>
        <p:txBody>
          <a:bodyPr vert="horz" lIns="95699" tIns="47849" rIns="95699" bIns="47849" rtlCol="0"/>
          <a:lstStyle>
            <a:lvl1pPr algn="l">
              <a:defRPr sz="1300"/>
            </a:lvl1pPr>
          </a:lstStyle>
          <a:p>
            <a:r>
              <a:rPr lang="en-US" dirty="0"/>
              <a:t>2019 </a:t>
            </a:r>
            <a:r>
              <a:rPr lang="hu-HU" dirty="0"/>
              <a:t>WHO </a:t>
            </a:r>
            <a:r>
              <a:rPr lang="en-US" dirty="0"/>
              <a:t>Barcelona Course on Health Financing</a:t>
            </a:r>
            <a:r>
              <a:rPr lang="hu-HU" dirty="0"/>
              <a:t> for UHC</a:t>
            </a:r>
            <a:endParaRPr lang="en-US" dirty="0"/>
          </a:p>
        </p:txBody>
      </p:sp>
      <p:sp>
        <p:nvSpPr>
          <p:cNvPr id="7" name="Footer Placeholder 3">
            <a:extLst>
              <a:ext uri="{FF2B5EF4-FFF2-40B4-BE49-F238E27FC236}">
                <a16:creationId xmlns:a16="http://schemas.microsoft.com/office/drawing/2014/main" id="{C3DD00BB-624B-4075-B729-51B759490211}"/>
              </a:ext>
            </a:extLst>
          </p:cNvPr>
          <p:cNvSpPr>
            <a:spLocks noGrp="1"/>
          </p:cNvSpPr>
          <p:nvPr>
            <p:ph type="ftr" sz="quarter" idx="2"/>
          </p:nvPr>
        </p:nvSpPr>
        <p:spPr>
          <a:xfrm>
            <a:off x="2" y="8679192"/>
            <a:ext cx="3043343" cy="465456"/>
          </a:xfrm>
          <a:prstGeom prst="rect">
            <a:avLst/>
          </a:prstGeom>
        </p:spPr>
        <p:txBody>
          <a:bodyPr vert="horz" lIns="95699" tIns="47849" rIns="95699" bIns="47849" rtlCol="0" anchor="b"/>
          <a:lstStyle>
            <a:lvl1pPr algn="l">
              <a:defRPr sz="1300"/>
            </a:lvl1pPr>
          </a:lstStyle>
          <a:p>
            <a:r>
              <a:rPr lang="en-US" dirty="0"/>
              <a:t>Wednesday, 20 March, Session 4</a:t>
            </a:r>
          </a:p>
        </p:txBody>
      </p:sp>
    </p:spTree>
    <p:extLst>
      <p:ext uri="{BB962C8B-B14F-4D97-AF65-F5344CB8AC3E}">
        <p14:creationId xmlns:p14="http://schemas.microsoft.com/office/powerpoint/2010/main" val="2712739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F1E9D0-4CB6-40A8-8127-5C680B5E4E17}" type="datetimeFigureOut">
              <a:rPr lang="en-IE" smtClean="0"/>
              <a:t>03/11/2025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6FBF24-2EA3-48F3-8D09-3F8A093009D7}" type="slidenum">
              <a:rPr lang="en-IE" smtClean="0"/>
              <a:t>‹#›</a:t>
            </a:fld>
            <a:endParaRPr lang="en-IE"/>
          </a:p>
        </p:txBody>
      </p:sp>
    </p:spTree>
    <p:extLst>
      <p:ext uri="{BB962C8B-B14F-4D97-AF65-F5344CB8AC3E}">
        <p14:creationId xmlns:p14="http://schemas.microsoft.com/office/powerpoint/2010/main" val="4136949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416A8-C3D8-38AF-3DD7-1A2F25AEAD1C}"/>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A27A42DF-DA85-5654-476A-EF209A0BB933}"/>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A1D0B3FE-1863-6C37-22CB-BEC480E95E0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196" name="Slide Number Placeholder 3">
            <a:extLst>
              <a:ext uri="{FF2B5EF4-FFF2-40B4-BE49-F238E27FC236}">
                <a16:creationId xmlns:a16="http://schemas.microsoft.com/office/drawing/2014/main" id="{06A1EAD8-3613-C223-8D45-56A9244B8F9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KingsBureauGrot FiveOne" panose="02000506040000020004" pitchFamily="2" charset="0"/>
                <a:ea typeface="MS PGothic" panose="020B0600070205080204" pitchFamily="34" charset="-128"/>
              </a:defRPr>
            </a:lvl1pPr>
            <a:lvl2pPr marL="736600" indent="-282575">
              <a:defRPr sz="2400">
                <a:solidFill>
                  <a:schemeClr val="tx1"/>
                </a:solidFill>
                <a:latin typeface="KingsBureauGrot FiveOne" panose="02000506040000020004" pitchFamily="2" charset="0"/>
                <a:ea typeface="MS PGothic" panose="020B0600070205080204" pitchFamily="34" charset="-128"/>
              </a:defRPr>
            </a:lvl2pPr>
            <a:lvl3pPr marL="1133475" indent="-225425">
              <a:defRPr sz="2400">
                <a:solidFill>
                  <a:schemeClr val="tx1"/>
                </a:solidFill>
                <a:latin typeface="KingsBureauGrot FiveOne" panose="02000506040000020004" pitchFamily="2" charset="0"/>
                <a:ea typeface="MS PGothic" panose="020B0600070205080204" pitchFamily="34" charset="-128"/>
              </a:defRPr>
            </a:lvl3pPr>
            <a:lvl4pPr marL="1587500" indent="-225425">
              <a:defRPr sz="2400">
                <a:solidFill>
                  <a:schemeClr val="tx1"/>
                </a:solidFill>
                <a:latin typeface="KingsBureauGrot FiveOne" panose="02000506040000020004" pitchFamily="2" charset="0"/>
                <a:ea typeface="MS PGothic" panose="020B0600070205080204" pitchFamily="34" charset="-128"/>
              </a:defRPr>
            </a:lvl4pPr>
            <a:lvl5pPr marL="2041525" indent="-225425">
              <a:defRPr sz="2400">
                <a:solidFill>
                  <a:schemeClr val="tx1"/>
                </a:solidFill>
                <a:latin typeface="KingsBureauGrot FiveOne" panose="02000506040000020004" pitchFamily="2"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9pPr>
          </a:lstStyle>
          <a:p>
            <a:fld id="{1755940B-870F-4CCB-879D-36C9E2B4CFAB}" type="slidenum">
              <a:rPr lang="en-US" altLang="en-US" sz="1200" smtClean="0">
                <a:latin typeface="Times New Roman" panose="02020603050405020304" pitchFamily="18" charset="0"/>
              </a:rPr>
              <a:pPr/>
              <a:t>4</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02949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2917-D5C4-6A42-F125-575BC0C34418}"/>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83BAB961-5214-3029-FB4E-BA87BEE44D81}"/>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9FF5ED21-C5C0-B87A-FDCC-AA583C79C7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cs typeface="Arial" panose="020B0604020202020204" pitchFamily="34" charset="0"/>
              </a:rPr>
              <a:t>Ireland is an interesting example of a young but rapidly ageing population</a:t>
            </a:r>
          </a:p>
          <a:p>
            <a:r>
              <a:rPr lang="en-GB" altLang="en-US" dirty="0">
                <a:cs typeface="Arial" panose="020B0604020202020204" pitchFamily="34" charset="0"/>
              </a:rPr>
              <a:t>Overall the population is rising</a:t>
            </a:r>
          </a:p>
          <a:p>
            <a:r>
              <a:rPr lang="en-GB" altLang="en-US" dirty="0">
                <a:cs typeface="Arial" panose="020B0604020202020204" pitchFamily="34" charset="0"/>
              </a:rPr>
              <a:t>The population between 20 and 70 will rise </a:t>
            </a:r>
            <a:r>
              <a:rPr lang="en-GB" altLang="en-US" dirty="0" err="1">
                <a:cs typeface="Arial" panose="020B0604020202020204" pitchFamily="34" charset="0"/>
              </a:rPr>
              <a:t>bynearly</a:t>
            </a:r>
            <a:r>
              <a:rPr lang="en-GB" altLang="en-US" dirty="0">
                <a:cs typeface="Arial" panose="020B0604020202020204" pitchFamily="34" charset="0"/>
              </a:rPr>
              <a:t> 30%</a:t>
            </a:r>
          </a:p>
          <a:p>
            <a:r>
              <a:rPr lang="en-GB" altLang="en-US" dirty="0">
                <a:cs typeface="Arial" panose="020B0604020202020204" pitchFamily="34" charset="0"/>
              </a:rPr>
              <a:t>The population over 70 will rise by over 150%</a:t>
            </a:r>
          </a:p>
          <a:p>
            <a:r>
              <a:rPr lang="en-GB" altLang="en-US" dirty="0">
                <a:cs typeface="Arial" panose="020B0604020202020204" pitchFamily="34" charset="0"/>
              </a:rPr>
              <a:t>The population under 20 will fall by 11%</a:t>
            </a:r>
          </a:p>
          <a:p>
            <a:r>
              <a:rPr lang="en-GB" altLang="en-US" dirty="0">
                <a:cs typeface="Arial" panose="020B0604020202020204" pitchFamily="34" charset="0"/>
              </a:rPr>
              <a:t>There will be 85,000  more people not 20-70 and 68,000 more who are 20-70</a:t>
            </a:r>
          </a:p>
          <a:p>
            <a:r>
              <a:rPr lang="en-GB" altLang="en-US" dirty="0">
                <a:cs typeface="Arial" panose="020B0604020202020204" pitchFamily="34" charset="0"/>
              </a:rPr>
              <a:t>The rise in those over 90 will be over 400%</a:t>
            </a:r>
          </a:p>
          <a:p>
            <a:r>
              <a:rPr lang="en-GB" altLang="en-US" dirty="0">
                <a:cs typeface="Arial" panose="020B0604020202020204" pitchFamily="34" charset="0"/>
              </a:rPr>
              <a:t>An interesting feature of the Irish population is the net positive immigration and return migration effects</a:t>
            </a:r>
          </a:p>
          <a:p>
            <a:endParaRPr lang="en-GB" altLang="en-US" dirty="0">
              <a:cs typeface="Arial" panose="020B0604020202020204" pitchFamily="34" charset="0"/>
            </a:endParaRPr>
          </a:p>
        </p:txBody>
      </p:sp>
      <p:sp>
        <p:nvSpPr>
          <p:cNvPr id="8196" name="Slide Number Placeholder 3">
            <a:extLst>
              <a:ext uri="{FF2B5EF4-FFF2-40B4-BE49-F238E27FC236}">
                <a16:creationId xmlns:a16="http://schemas.microsoft.com/office/drawing/2014/main" id="{0CDFBE30-2DDD-3CF4-98D8-B89381F380E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KingsBureauGrot FiveOne" panose="02000506040000020004" pitchFamily="2" charset="0"/>
                <a:ea typeface="MS PGothic" panose="020B0600070205080204" pitchFamily="34" charset="-128"/>
              </a:defRPr>
            </a:lvl1pPr>
            <a:lvl2pPr marL="736600" indent="-282575">
              <a:defRPr sz="2400">
                <a:solidFill>
                  <a:schemeClr val="tx1"/>
                </a:solidFill>
                <a:latin typeface="KingsBureauGrot FiveOne" panose="02000506040000020004" pitchFamily="2" charset="0"/>
                <a:ea typeface="MS PGothic" panose="020B0600070205080204" pitchFamily="34" charset="-128"/>
              </a:defRPr>
            </a:lvl2pPr>
            <a:lvl3pPr marL="1133475" indent="-225425">
              <a:defRPr sz="2400">
                <a:solidFill>
                  <a:schemeClr val="tx1"/>
                </a:solidFill>
                <a:latin typeface="KingsBureauGrot FiveOne" panose="02000506040000020004" pitchFamily="2" charset="0"/>
                <a:ea typeface="MS PGothic" panose="020B0600070205080204" pitchFamily="34" charset="-128"/>
              </a:defRPr>
            </a:lvl3pPr>
            <a:lvl4pPr marL="1587500" indent="-225425">
              <a:defRPr sz="2400">
                <a:solidFill>
                  <a:schemeClr val="tx1"/>
                </a:solidFill>
                <a:latin typeface="KingsBureauGrot FiveOne" panose="02000506040000020004" pitchFamily="2" charset="0"/>
                <a:ea typeface="MS PGothic" panose="020B0600070205080204" pitchFamily="34" charset="-128"/>
              </a:defRPr>
            </a:lvl4pPr>
            <a:lvl5pPr marL="2041525" indent="-225425">
              <a:defRPr sz="2400">
                <a:solidFill>
                  <a:schemeClr val="tx1"/>
                </a:solidFill>
                <a:latin typeface="KingsBureauGrot FiveOne" panose="02000506040000020004" pitchFamily="2"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9pPr>
          </a:lstStyle>
          <a:p>
            <a:fld id="{1755940B-870F-4CCB-879D-36C9E2B4CFAB}" type="slidenum">
              <a:rPr lang="en-US" altLang="en-US" sz="1200" smtClean="0">
                <a:latin typeface="Times New Roman" panose="02020603050405020304" pitchFamily="18" charset="0"/>
              </a:rPr>
              <a:pPr/>
              <a:t>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023125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normAutofit/>
          </a:bodyPr>
          <a:lstStyle/>
          <a:p>
            <a:endParaRPr/>
          </a:p>
          <a:p>
            <a:r>
              <a:rPr b="1" i="0"/>
              <a:t>Figure 3. Estimated number of deaths in Ireland from a disease associated with palliative care need 2016–2046, by age.</a:t>
            </a:r>
            <a:br/>
            <a:endParaRPr/>
          </a:p>
          <a:p>
            <a:r>
              <a:rPr b="0" i="0"/>
              <a:t>May P, Johnston BM, Normand C </a:t>
            </a:r>
            <a:r>
              <a:rPr b="0" i="1"/>
              <a:t>et al.</a:t>
            </a:r>
            <a:r>
              <a:rPr b="0" i="0"/>
              <a:t>. Population-based palliative care planning in Ireland: how many people will live and die with serious illness to 2046? [version 2]. </a:t>
            </a:r>
            <a:r>
              <a:rPr b="0" i="1"/>
              <a:t>HRB Open Res</a:t>
            </a:r>
            <a:r>
              <a:rPr b="0" i="0"/>
              <a:t> 2020, </a:t>
            </a:r>
            <a:r>
              <a:rPr b="1" i="0"/>
              <a:t>2</a:t>
            </a:r>
            <a:r>
              <a:rPr b="0" i="0"/>
              <a:t>:35 (doi: 10.12688/hrbopenres.12975.2)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13D72-248C-73F9-7E7C-E60CE4C72A67}"/>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240049A3-602C-8EBF-B51B-3FDF7CA745B4}"/>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CD171DDC-97B6-94EA-E69E-A0315D7BD09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196" name="Slide Number Placeholder 3">
            <a:extLst>
              <a:ext uri="{FF2B5EF4-FFF2-40B4-BE49-F238E27FC236}">
                <a16:creationId xmlns:a16="http://schemas.microsoft.com/office/drawing/2014/main" id="{288B1F73-0476-566C-771C-3682929CF5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KingsBureauGrot FiveOne" panose="02000506040000020004" pitchFamily="2" charset="0"/>
                <a:ea typeface="MS PGothic" panose="020B0600070205080204" pitchFamily="34" charset="-128"/>
              </a:defRPr>
            </a:lvl1pPr>
            <a:lvl2pPr marL="736600" indent="-282575">
              <a:defRPr sz="2400">
                <a:solidFill>
                  <a:schemeClr val="tx1"/>
                </a:solidFill>
                <a:latin typeface="KingsBureauGrot FiveOne" panose="02000506040000020004" pitchFamily="2" charset="0"/>
                <a:ea typeface="MS PGothic" panose="020B0600070205080204" pitchFamily="34" charset="-128"/>
              </a:defRPr>
            </a:lvl2pPr>
            <a:lvl3pPr marL="1133475" indent="-225425">
              <a:defRPr sz="2400">
                <a:solidFill>
                  <a:schemeClr val="tx1"/>
                </a:solidFill>
                <a:latin typeface="KingsBureauGrot FiveOne" panose="02000506040000020004" pitchFamily="2" charset="0"/>
                <a:ea typeface="MS PGothic" panose="020B0600070205080204" pitchFamily="34" charset="-128"/>
              </a:defRPr>
            </a:lvl3pPr>
            <a:lvl4pPr marL="1587500" indent="-225425">
              <a:defRPr sz="2400">
                <a:solidFill>
                  <a:schemeClr val="tx1"/>
                </a:solidFill>
                <a:latin typeface="KingsBureauGrot FiveOne" panose="02000506040000020004" pitchFamily="2" charset="0"/>
                <a:ea typeface="MS PGothic" panose="020B0600070205080204" pitchFamily="34" charset="-128"/>
              </a:defRPr>
            </a:lvl4pPr>
            <a:lvl5pPr marL="2041525" indent="-225425">
              <a:defRPr sz="2400">
                <a:solidFill>
                  <a:schemeClr val="tx1"/>
                </a:solidFill>
                <a:latin typeface="KingsBureauGrot FiveOne" panose="02000506040000020004" pitchFamily="2"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9pPr>
          </a:lstStyle>
          <a:p>
            <a:fld id="{1755940B-870F-4CCB-879D-36C9E2B4CFAB}" type="slidenum">
              <a:rPr lang="en-US" altLang="en-US" sz="1200" smtClean="0">
                <a:latin typeface="Times New Roman" panose="02020603050405020304" pitchFamily="18" charset="0"/>
              </a:rPr>
              <a:pPr/>
              <a:t>11</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186101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2D361-F5E2-BF21-D4F3-DB6A478FCA83}"/>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88BCF819-DBA5-2643-CAAE-7217DD1A81B5}"/>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76B5019B-93FD-AC3F-59EF-7B1EDDC727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196" name="Slide Number Placeholder 3">
            <a:extLst>
              <a:ext uri="{FF2B5EF4-FFF2-40B4-BE49-F238E27FC236}">
                <a16:creationId xmlns:a16="http://schemas.microsoft.com/office/drawing/2014/main" id="{3B41A5BC-76BA-609B-B00D-CFA9A9A679D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KingsBureauGrot FiveOne" panose="02000506040000020004" pitchFamily="2" charset="0"/>
                <a:ea typeface="MS PGothic" panose="020B0600070205080204" pitchFamily="34" charset="-128"/>
              </a:defRPr>
            </a:lvl1pPr>
            <a:lvl2pPr marL="736600" indent="-282575">
              <a:defRPr sz="2400">
                <a:solidFill>
                  <a:schemeClr val="tx1"/>
                </a:solidFill>
                <a:latin typeface="KingsBureauGrot FiveOne" panose="02000506040000020004" pitchFamily="2" charset="0"/>
                <a:ea typeface="MS PGothic" panose="020B0600070205080204" pitchFamily="34" charset="-128"/>
              </a:defRPr>
            </a:lvl2pPr>
            <a:lvl3pPr marL="1133475" indent="-225425">
              <a:defRPr sz="2400">
                <a:solidFill>
                  <a:schemeClr val="tx1"/>
                </a:solidFill>
                <a:latin typeface="KingsBureauGrot FiveOne" panose="02000506040000020004" pitchFamily="2" charset="0"/>
                <a:ea typeface="MS PGothic" panose="020B0600070205080204" pitchFamily="34" charset="-128"/>
              </a:defRPr>
            </a:lvl3pPr>
            <a:lvl4pPr marL="1587500" indent="-225425">
              <a:defRPr sz="2400">
                <a:solidFill>
                  <a:schemeClr val="tx1"/>
                </a:solidFill>
                <a:latin typeface="KingsBureauGrot FiveOne" panose="02000506040000020004" pitchFamily="2" charset="0"/>
                <a:ea typeface="MS PGothic" panose="020B0600070205080204" pitchFamily="34" charset="-128"/>
              </a:defRPr>
            </a:lvl4pPr>
            <a:lvl5pPr marL="2041525" indent="-225425">
              <a:defRPr sz="2400">
                <a:solidFill>
                  <a:schemeClr val="tx1"/>
                </a:solidFill>
                <a:latin typeface="KingsBureauGrot FiveOne" panose="02000506040000020004" pitchFamily="2"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9pPr>
          </a:lstStyle>
          <a:p>
            <a:fld id="{1755940B-870F-4CCB-879D-36C9E2B4CFAB}" type="slidenum">
              <a:rPr lang="en-US" altLang="en-US" sz="1200" smtClean="0">
                <a:latin typeface="Times New Roman" panose="02020603050405020304" pitchFamily="18" charset="0"/>
              </a:rPr>
              <a:pPr/>
              <a:t>12</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201266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84FAC-6A02-CCDD-F2A3-83D67C790FDE}"/>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1B6BA1F8-32AC-0D28-71DB-0DD891AA49FA}"/>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CEBF536E-1EA3-939F-FF70-B49CC9B0C58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196" name="Slide Number Placeholder 3">
            <a:extLst>
              <a:ext uri="{FF2B5EF4-FFF2-40B4-BE49-F238E27FC236}">
                <a16:creationId xmlns:a16="http://schemas.microsoft.com/office/drawing/2014/main" id="{6AC6BA6D-8262-F6ED-AF86-6DA3EFCBEC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KingsBureauGrot FiveOne" panose="02000506040000020004" pitchFamily="2" charset="0"/>
                <a:ea typeface="MS PGothic" panose="020B0600070205080204" pitchFamily="34" charset="-128"/>
              </a:defRPr>
            </a:lvl1pPr>
            <a:lvl2pPr marL="736600" indent="-282575">
              <a:defRPr sz="2400">
                <a:solidFill>
                  <a:schemeClr val="tx1"/>
                </a:solidFill>
                <a:latin typeface="KingsBureauGrot FiveOne" panose="02000506040000020004" pitchFamily="2" charset="0"/>
                <a:ea typeface="MS PGothic" panose="020B0600070205080204" pitchFamily="34" charset="-128"/>
              </a:defRPr>
            </a:lvl2pPr>
            <a:lvl3pPr marL="1133475" indent="-225425">
              <a:defRPr sz="2400">
                <a:solidFill>
                  <a:schemeClr val="tx1"/>
                </a:solidFill>
                <a:latin typeface="KingsBureauGrot FiveOne" panose="02000506040000020004" pitchFamily="2" charset="0"/>
                <a:ea typeface="MS PGothic" panose="020B0600070205080204" pitchFamily="34" charset="-128"/>
              </a:defRPr>
            </a:lvl3pPr>
            <a:lvl4pPr marL="1587500" indent="-225425">
              <a:defRPr sz="2400">
                <a:solidFill>
                  <a:schemeClr val="tx1"/>
                </a:solidFill>
                <a:latin typeface="KingsBureauGrot FiveOne" panose="02000506040000020004" pitchFamily="2" charset="0"/>
                <a:ea typeface="MS PGothic" panose="020B0600070205080204" pitchFamily="34" charset="-128"/>
              </a:defRPr>
            </a:lvl4pPr>
            <a:lvl5pPr marL="2041525" indent="-225425">
              <a:defRPr sz="2400">
                <a:solidFill>
                  <a:schemeClr val="tx1"/>
                </a:solidFill>
                <a:latin typeface="KingsBureauGrot FiveOne" panose="02000506040000020004" pitchFamily="2"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9pPr>
          </a:lstStyle>
          <a:p>
            <a:fld id="{1755940B-870F-4CCB-879D-36C9E2B4CFAB}" type="slidenum">
              <a:rPr lang="en-US" altLang="en-US" sz="1200" smtClean="0">
                <a:latin typeface="Times New Roman" panose="02020603050405020304" pitchFamily="18" charset="0"/>
              </a:rPr>
              <a:pPr/>
              <a:t>13</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767762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050FB-5578-A9BE-EB15-09AB29D33BD7}"/>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792F8356-25AD-03BA-8646-F5A74ED13EF2}"/>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7697633C-9DF5-F49F-0BD4-07F9E995C2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196" name="Slide Number Placeholder 3">
            <a:extLst>
              <a:ext uri="{FF2B5EF4-FFF2-40B4-BE49-F238E27FC236}">
                <a16:creationId xmlns:a16="http://schemas.microsoft.com/office/drawing/2014/main" id="{8CA00E6C-A0DD-E500-7402-5BF542303D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KingsBureauGrot FiveOne" panose="02000506040000020004" pitchFamily="2" charset="0"/>
                <a:ea typeface="MS PGothic" panose="020B0600070205080204" pitchFamily="34" charset="-128"/>
              </a:defRPr>
            </a:lvl1pPr>
            <a:lvl2pPr marL="736600" indent="-282575">
              <a:defRPr sz="2400">
                <a:solidFill>
                  <a:schemeClr val="tx1"/>
                </a:solidFill>
                <a:latin typeface="KingsBureauGrot FiveOne" panose="02000506040000020004" pitchFamily="2" charset="0"/>
                <a:ea typeface="MS PGothic" panose="020B0600070205080204" pitchFamily="34" charset="-128"/>
              </a:defRPr>
            </a:lvl2pPr>
            <a:lvl3pPr marL="1133475" indent="-225425">
              <a:defRPr sz="2400">
                <a:solidFill>
                  <a:schemeClr val="tx1"/>
                </a:solidFill>
                <a:latin typeface="KingsBureauGrot FiveOne" panose="02000506040000020004" pitchFamily="2" charset="0"/>
                <a:ea typeface="MS PGothic" panose="020B0600070205080204" pitchFamily="34" charset="-128"/>
              </a:defRPr>
            </a:lvl3pPr>
            <a:lvl4pPr marL="1587500" indent="-225425">
              <a:defRPr sz="2400">
                <a:solidFill>
                  <a:schemeClr val="tx1"/>
                </a:solidFill>
                <a:latin typeface="KingsBureauGrot FiveOne" panose="02000506040000020004" pitchFamily="2" charset="0"/>
                <a:ea typeface="MS PGothic" panose="020B0600070205080204" pitchFamily="34" charset="-128"/>
              </a:defRPr>
            </a:lvl4pPr>
            <a:lvl5pPr marL="2041525" indent="-225425">
              <a:defRPr sz="2400">
                <a:solidFill>
                  <a:schemeClr val="tx1"/>
                </a:solidFill>
                <a:latin typeface="KingsBureauGrot FiveOne" panose="02000506040000020004" pitchFamily="2"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9pPr>
          </a:lstStyle>
          <a:p>
            <a:fld id="{1755940B-870F-4CCB-879D-36C9E2B4CFAB}" type="slidenum">
              <a:rPr lang="en-US" altLang="en-US" sz="1200" smtClean="0">
                <a:latin typeface="Times New Roman" panose="02020603050405020304" pitchFamily="18" charset="0"/>
              </a:rPr>
              <a:pPr/>
              <a:t>14</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850283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98AF2-0C74-6502-B394-972FFB6BA508}"/>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A8B6F93C-23E4-BA9A-6AEE-7E1DA4702BF0}"/>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EB6CC4E8-8FA7-25D0-046E-B2936872DF8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196" name="Slide Number Placeholder 3">
            <a:extLst>
              <a:ext uri="{FF2B5EF4-FFF2-40B4-BE49-F238E27FC236}">
                <a16:creationId xmlns:a16="http://schemas.microsoft.com/office/drawing/2014/main" id="{5B60113F-75C6-A447-8564-A75C74E413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KingsBureauGrot FiveOne" panose="02000506040000020004" pitchFamily="2" charset="0"/>
                <a:ea typeface="MS PGothic" panose="020B0600070205080204" pitchFamily="34" charset="-128"/>
              </a:defRPr>
            </a:lvl1pPr>
            <a:lvl2pPr marL="736600" indent="-282575">
              <a:defRPr sz="2400">
                <a:solidFill>
                  <a:schemeClr val="tx1"/>
                </a:solidFill>
                <a:latin typeface="KingsBureauGrot FiveOne" panose="02000506040000020004" pitchFamily="2" charset="0"/>
                <a:ea typeface="MS PGothic" panose="020B0600070205080204" pitchFamily="34" charset="-128"/>
              </a:defRPr>
            </a:lvl2pPr>
            <a:lvl3pPr marL="1133475" indent="-225425">
              <a:defRPr sz="2400">
                <a:solidFill>
                  <a:schemeClr val="tx1"/>
                </a:solidFill>
                <a:latin typeface="KingsBureauGrot FiveOne" panose="02000506040000020004" pitchFamily="2" charset="0"/>
                <a:ea typeface="MS PGothic" panose="020B0600070205080204" pitchFamily="34" charset="-128"/>
              </a:defRPr>
            </a:lvl3pPr>
            <a:lvl4pPr marL="1587500" indent="-225425">
              <a:defRPr sz="2400">
                <a:solidFill>
                  <a:schemeClr val="tx1"/>
                </a:solidFill>
                <a:latin typeface="KingsBureauGrot FiveOne" panose="02000506040000020004" pitchFamily="2" charset="0"/>
                <a:ea typeface="MS PGothic" panose="020B0600070205080204" pitchFamily="34" charset="-128"/>
              </a:defRPr>
            </a:lvl4pPr>
            <a:lvl5pPr marL="2041525" indent="-225425">
              <a:defRPr sz="2400">
                <a:solidFill>
                  <a:schemeClr val="tx1"/>
                </a:solidFill>
                <a:latin typeface="KingsBureauGrot FiveOne" panose="02000506040000020004" pitchFamily="2"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9pPr>
          </a:lstStyle>
          <a:p>
            <a:fld id="{1755940B-870F-4CCB-879D-36C9E2B4CFAB}" type="slidenum">
              <a:rPr lang="en-US" altLang="en-US" sz="1200" smtClean="0">
                <a:latin typeface="Times New Roman" panose="02020603050405020304" pitchFamily="18" charset="0"/>
              </a:rPr>
              <a:pPr/>
              <a:t>15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535880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84A0C-5001-77F8-D8F4-5E6E1C3FD95C}"/>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1F492DA5-480A-F99C-92BC-5839CC733A3C}"/>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11AAAC05-A852-22D6-11DE-BCDF49C1D64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196" name="Slide Number Placeholder 3">
            <a:extLst>
              <a:ext uri="{FF2B5EF4-FFF2-40B4-BE49-F238E27FC236}">
                <a16:creationId xmlns:a16="http://schemas.microsoft.com/office/drawing/2014/main" id="{037FD020-3502-EA85-12F6-7CA76B729D4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KingsBureauGrot FiveOne" panose="02000506040000020004" pitchFamily="2" charset="0"/>
                <a:ea typeface="MS PGothic" panose="020B0600070205080204" pitchFamily="34" charset="-128"/>
              </a:defRPr>
            </a:lvl1pPr>
            <a:lvl2pPr marL="736600" indent="-282575">
              <a:defRPr sz="2400">
                <a:solidFill>
                  <a:schemeClr val="tx1"/>
                </a:solidFill>
                <a:latin typeface="KingsBureauGrot FiveOne" panose="02000506040000020004" pitchFamily="2" charset="0"/>
                <a:ea typeface="MS PGothic" panose="020B0600070205080204" pitchFamily="34" charset="-128"/>
              </a:defRPr>
            </a:lvl2pPr>
            <a:lvl3pPr marL="1133475" indent="-225425">
              <a:defRPr sz="2400">
                <a:solidFill>
                  <a:schemeClr val="tx1"/>
                </a:solidFill>
                <a:latin typeface="KingsBureauGrot FiveOne" panose="02000506040000020004" pitchFamily="2" charset="0"/>
                <a:ea typeface="MS PGothic" panose="020B0600070205080204" pitchFamily="34" charset="-128"/>
              </a:defRPr>
            </a:lvl3pPr>
            <a:lvl4pPr marL="1587500" indent="-225425">
              <a:defRPr sz="2400">
                <a:solidFill>
                  <a:schemeClr val="tx1"/>
                </a:solidFill>
                <a:latin typeface="KingsBureauGrot FiveOne" panose="02000506040000020004" pitchFamily="2" charset="0"/>
                <a:ea typeface="MS PGothic" panose="020B0600070205080204" pitchFamily="34" charset="-128"/>
              </a:defRPr>
            </a:lvl4pPr>
            <a:lvl5pPr marL="2041525" indent="-225425">
              <a:defRPr sz="2400">
                <a:solidFill>
                  <a:schemeClr val="tx1"/>
                </a:solidFill>
                <a:latin typeface="KingsBureauGrot FiveOne" panose="02000506040000020004" pitchFamily="2" charset="0"/>
                <a:ea typeface="MS PGothic" panose="020B0600070205080204" pitchFamily="34" charset="-128"/>
              </a:defRPr>
            </a:lvl5pPr>
            <a:lvl6pPr marL="24987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6pPr>
            <a:lvl7pPr marL="29559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7pPr>
            <a:lvl8pPr marL="34131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8pPr>
            <a:lvl9pPr marL="3870325" indent="-225425" eaLnBrk="0" fontAlgn="base" hangingPunct="0">
              <a:spcBef>
                <a:spcPct val="0"/>
              </a:spcBef>
              <a:spcAft>
                <a:spcPct val="0"/>
              </a:spcAft>
              <a:defRPr sz="2400">
                <a:solidFill>
                  <a:schemeClr val="tx1"/>
                </a:solidFill>
                <a:latin typeface="KingsBureauGrot FiveOne" panose="02000506040000020004" pitchFamily="2" charset="0"/>
                <a:ea typeface="MS PGothic" panose="020B0600070205080204" pitchFamily="34" charset="-128"/>
              </a:defRPr>
            </a:lvl9pPr>
          </a:lstStyle>
          <a:p>
            <a:fld id="{1755940B-870F-4CCB-879D-36C9E2B4CFAB}" type="slidenum">
              <a:rPr lang="en-US" altLang="en-US" sz="1200" smtClean="0">
                <a:latin typeface="Times New Roman" panose="02020603050405020304" pitchFamily="18" charset="0"/>
              </a:rPr>
              <a:pPr/>
              <a:t>16</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42942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3C0E9735-514D-4BF3-BB4A-144D89EB2093}" type="datetimeFigureOut">
              <a:rPr lang="en-IE" smtClean="0"/>
              <a:t>03/11/2025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807495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3C0E9735-514D-4BF3-BB4A-144D89EB2093}" type="datetimeFigureOut">
              <a:rPr lang="en-IE" smtClean="0"/>
              <a:t>03/11/2025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3001033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0E9735-514D-4BF3-BB4A-144D89EB2093}" type="datetimeFigureOut">
              <a:rPr lang="en-IE" smtClean="0"/>
              <a:t>03/11/2025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167169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3C0E9735-514D-4BF3-BB4A-144D89EB2093}" type="datetimeFigureOut">
              <a:rPr lang="en-IE" smtClean="0"/>
              <a:t>03/11/2025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780523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3C0E9735-514D-4BF3-BB4A-144D89EB2093}" type="datetimeFigureOut">
              <a:rPr lang="en-IE" smtClean="0"/>
              <a:t>03/11/2025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65538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3C0E9735-514D-4BF3-BB4A-144D89EB2093}" type="datetimeFigureOut">
              <a:rPr lang="en-IE" smtClean="0"/>
              <a:t>03/11/2025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68988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E9735-514D-4BF3-BB4A-144D89EB2093}" type="datetimeFigureOut">
              <a:rPr lang="en-IE" smtClean="0"/>
              <a:t>03/11/2025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3664551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0E9735-514D-4BF3-BB4A-144D89EB2093}" type="datetimeFigureOut">
              <a:rPr lang="en-IE" smtClean="0"/>
              <a:t>03/11/2025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260623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0E9735-514D-4BF3-BB4A-144D89EB2093}" type="datetimeFigureOut">
              <a:rPr lang="en-IE" smtClean="0"/>
              <a:t>03/11/2025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1146613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3C0E9735-514D-4BF3-BB4A-144D89EB2093}" type="datetimeFigureOut">
              <a:rPr lang="en-IE" smtClean="0"/>
              <a:t>03/11/2025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3163504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3C0E9735-514D-4BF3-BB4A-144D89EB2093}" type="datetimeFigureOut">
              <a:rPr lang="en-IE" smtClean="0"/>
              <a:t>03/11/2025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5E8069D-647A-46EF-B3FA-A6E7F3F1387F}" type="slidenum">
              <a:rPr lang="en-IE" smtClean="0"/>
              <a:t>‹#›</a:t>
            </a:fld>
            <a:endParaRPr lang="en-IE"/>
          </a:p>
        </p:txBody>
      </p:sp>
    </p:spTree>
    <p:extLst>
      <p:ext uri="{BB962C8B-B14F-4D97-AF65-F5344CB8AC3E}">
        <p14:creationId xmlns:p14="http://schemas.microsoft.com/office/powerpoint/2010/main" val="225078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725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E9735-514D-4BF3-BB4A-144D89EB2093}" type="datetimeFigureOut">
              <a:rPr lang="en-IE" smtClean="0"/>
              <a:t>03/11/2025</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8069D-647A-46EF-B3FA-A6E7F3F1387F}" type="slidenum">
              <a:rPr lang="en-IE" smtClean="0"/>
              <a:t>‹#›</a:t>
            </a:fld>
            <a:endParaRPr lang="en-IE"/>
          </a:p>
        </p:txBody>
      </p:sp>
    </p:spTree>
    <p:extLst>
      <p:ext uri="{BB962C8B-B14F-4D97-AF65-F5344CB8AC3E}">
        <p14:creationId xmlns:p14="http://schemas.microsoft.com/office/powerpoint/2010/main" val="104727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3E462-C19A-4B21-8346-E9B96199AB1C}"/>
              </a:ext>
            </a:extLst>
          </p:cNvPr>
          <p:cNvSpPr>
            <a:spLocks noGrp="1"/>
          </p:cNvSpPr>
          <p:nvPr>
            <p:ph type="ctrTitle"/>
          </p:nvPr>
        </p:nvSpPr>
        <p:spPr>
          <a:xfrm>
            <a:off x="689113" y="350159"/>
            <a:ext cx="10858117" cy="3061256"/>
          </a:xfrm>
        </p:spPr>
        <p:txBody>
          <a:bodyPr>
            <a:normAutofit/>
          </a:bodyPr>
          <a:lstStyle/>
          <a:p>
            <a:r>
              <a:rPr lang="en-GB" sz="4800" b="1" dirty="0">
                <a:solidFill>
                  <a:srgbClr val="00B0F0"/>
                </a:solidFill>
              </a:rPr>
              <a:t>Getting Palliative Care Economics Research into Policy and Practice:</a:t>
            </a:r>
            <a:br>
              <a:rPr lang="en-GB" sz="4800" b="1" dirty="0">
                <a:solidFill>
                  <a:srgbClr val="00B0F0"/>
                </a:solidFill>
              </a:rPr>
            </a:br>
            <a:r>
              <a:rPr lang="en-GB" sz="4800" b="1" dirty="0">
                <a:solidFill>
                  <a:srgbClr val="00B0F0"/>
                </a:solidFill>
              </a:rPr>
              <a:t>  </a:t>
            </a:r>
            <a:r>
              <a:rPr lang="en-GB" sz="4000" b="1" dirty="0">
                <a:solidFill>
                  <a:srgbClr val="00B0F0"/>
                </a:solidFill>
              </a:rPr>
              <a:t>some examples of wins and losses</a:t>
            </a:r>
            <a:endParaRPr lang="en-GB" sz="4800" b="1" dirty="0">
              <a:solidFill>
                <a:srgbClr val="00B0F0"/>
              </a:solidFill>
            </a:endParaRPr>
          </a:p>
        </p:txBody>
      </p:sp>
      <p:sp>
        <p:nvSpPr>
          <p:cNvPr id="3" name="Subtitle 2">
            <a:extLst>
              <a:ext uri="{FF2B5EF4-FFF2-40B4-BE49-F238E27FC236}">
                <a16:creationId xmlns:a16="http://schemas.microsoft.com/office/drawing/2014/main" id="{EACAF53B-F748-481C-B7EC-E8EE519CD783}"/>
              </a:ext>
            </a:extLst>
          </p:cNvPr>
          <p:cNvSpPr>
            <a:spLocks noGrp="1"/>
          </p:cNvSpPr>
          <p:nvPr>
            <p:ph type="subTitle" idx="1"/>
          </p:nvPr>
        </p:nvSpPr>
        <p:spPr>
          <a:xfrm>
            <a:off x="689113" y="3540368"/>
            <a:ext cx="10084904" cy="1426301"/>
          </a:xfrm>
        </p:spPr>
        <p:txBody>
          <a:bodyPr>
            <a:normAutofit/>
          </a:bodyPr>
          <a:lstStyle/>
          <a:p>
            <a:r>
              <a:rPr lang="en-IE" sz="4400" dirty="0">
                <a:solidFill>
                  <a:schemeClr val="accent5">
                    <a:lumMod val="50000"/>
                  </a:schemeClr>
                </a:solidFill>
              </a:rPr>
              <a:t>Charles Normand</a:t>
            </a:r>
          </a:p>
          <a:p>
            <a:r>
              <a:rPr lang="en-IE" sz="2800" dirty="0">
                <a:solidFill>
                  <a:schemeClr val="accent5">
                    <a:lumMod val="50000"/>
                  </a:schemeClr>
                </a:solidFill>
              </a:rPr>
              <a:t>King’s College London and Trinity College Dublin </a:t>
            </a:r>
          </a:p>
        </p:txBody>
      </p:sp>
      <p:pic>
        <p:nvPicPr>
          <p:cNvPr id="5" name="Picture 4">
            <a:extLst>
              <a:ext uri="{FF2B5EF4-FFF2-40B4-BE49-F238E27FC236}">
                <a16:creationId xmlns:a16="http://schemas.microsoft.com/office/drawing/2014/main" id="{AB522DC6-D7D2-54EC-D3F9-3E952CFCE60C}"/>
              </a:ext>
            </a:extLst>
          </p:cNvPr>
          <p:cNvPicPr/>
          <p:nvPr/>
        </p:nvPicPr>
        <p:blipFill rotWithShape="1">
          <a:blip r:embed="rId2">
            <a:extLst>
              <a:ext uri="{28A0092B-C50C-407E-A947-70E740481C1C}">
                <a14:useLocalDpi xmlns:a14="http://schemas.microsoft.com/office/drawing/2010/main" val="0"/>
              </a:ext>
            </a:extLst>
          </a:blip>
          <a:srcRect b="71784"/>
          <a:stretch/>
        </p:blipFill>
        <p:spPr bwMode="auto">
          <a:xfrm>
            <a:off x="5091448" y="5261008"/>
            <a:ext cx="7100552" cy="1596992"/>
          </a:xfrm>
          <a:prstGeom prst="rect">
            <a:avLst/>
          </a:prstGeom>
          <a:noFill/>
          <a:ln>
            <a:noFill/>
          </a:ln>
          <a:extLst>
            <a:ext uri="{53640926-AAD7-44D8-BBD7-CCE9431645EC}">
              <a14:shadowObscured xmlns:a14="http://schemas.microsoft.com/office/drawing/2010/main"/>
            </a:ext>
          </a:extLst>
        </p:spPr>
      </p:pic>
      <p:pic>
        <p:nvPicPr>
          <p:cNvPr id="2050" name="Picture 2">
            <a:extLst>
              <a:ext uri="{FF2B5EF4-FFF2-40B4-BE49-F238E27FC236}">
                <a16:creationId xmlns:a16="http://schemas.microsoft.com/office/drawing/2014/main" id="{FE09A502-E28E-126E-FB1D-2D04E62C3F5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38" t="19094" b="22088"/>
          <a:stretch/>
        </p:blipFill>
        <p:spPr bwMode="auto">
          <a:xfrm>
            <a:off x="0" y="5261008"/>
            <a:ext cx="5091449" cy="1229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069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4D4A-3D11-DCDA-8CB4-03D37508E9FE}"/>
              </a:ext>
            </a:extLst>
          </p:cNvPr>
          <p:cNvSpPr>
            <a:spLocks noGrp="1"/>
          </p:cNvSpPr>
          <p:nvPr>
            <p:ph type="title"/>
          </p:nvPr>
        </p:nvSpPr>
        <p:spPr>
          <a:xfrm>
            <a:off x="838200" y="365125"/>
            <a:ext cx="10515600" cy="1592629"/>
          </a:xfrm>
        </p:spPr>
        <p:txBody>
          <a:bodyPr/>
          <a:lstStyle/>
          <a:p>
            <a:pPr algn="ctr"/>
            <a:r>
              <a:rPr lang="en-GB" dirty="0"/>
              <a:t>‘</a:t>
            </a:r>
            <a:r>
              <a:rPr lang="en-GB" b="1" dirty="0">
                <a:solidFill>
                  <a:srgbClr val="0070C0"/>
                </a:solidFill>
              </a:rPr>
              <a:t>Of course I did not read this undoubtedly worthy document’</a:t>
            </a:r>
          </a:p>
        </p:txBody>
      </p:sp>
      <p:pic>
        <p:nvPicPr>
          <p:cNvPr id="1026" name="Picture 2" descr="Chris Patten - Wikipedia">
            <a:extLst>
              <a:ext uri="{FF2B5EF4-FFF2-40B4-BE49-F238E27FC236}">
                <a16:creationId xmlns:a16="http://schemas.microsoft.com/office/drawing/2014/main" id="{0EB6E5E4-1741-4A4B-047C-0686CEE44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4114" y="2439777"/>
            <a:ext cx="5283956" cy="44182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D7B3C54-A8E2-6E15-4E75-18DF428E7630}"/>
              </a:ext>
            </a:extLst>
          </p:cNvPr>
          <p:cNvSpPr txBox="1"/>
          <p:nvPr/>
        </p:nvSpPr>
        <p:spPr>
          <a:xfrm>
            <a:off x="838200" y="2909950"/>
            <a:ext cx="4419600" cy="3477875"/>
          </a:xfrm>
          <a:prstGeom prst="rect">
            <a:avLst/>
          </a:prstGeom>
          <a:noFill/>
        </p:spPr>
        <p:txBody>
          <a:bodyPr wrap="square" rtlCol="0">
            <a:spAutoFit/>
          </a:bodyPr>
          <a:lstStyle/>
          <a:p>
            <a:r>
              <a:rPr lang="en-GB" sz="3600" dirty="0"/>
              <a:t>A government health warning</a:t>
            </a:r>
          </a:p>
          <a:p>
            <a:endParaRPr lang="en-GB" sz="3600" dirty="0"/>
          </a:p>
          <a:p>
            <a:r>
              <a:rPr lang="en-GB" sz="2800" dirty="0"/>
              <a:t>Chris Patten, Parliamentary Under-Secretary for the Northern Ireland Office 1983-1985</a:t>
            </a:r>
          </a:p>
        </p:txBody>
      </p:sp>
    </p:spTree>
    <p:extLst>
      <p:ext uri="{BB962C8B-B14F-4D97-AF65-F5344CB8AC3E}">
        <p14:creationId xmlns:p14="http://schemas.microsoft.com/office/powerpoint/2010/main" val="1197417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ndrew Henry Garmany Love © unknown">
            <a:extLst>
              <a:ext uri="{FF2B5EF4-FFF2-40B4-BE49-F238E27FC236}">
                <a16:creationId xmlns:a16="http://schemas.microsoft.com/office/drawing/2014/main" id="{D3A87633-B4CE-7E49-D7CB-FD2F58ED0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9272" y="1969477"/>
            <a:ext cx="3950329" cy="47594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2E2025-5BB7-FEE0-B095-A62B45554942}"/>
              </a:ext>
            </a:extLst>
          </p:cNvPr>
          <p:cNvSpPr txBox="1"/>
          <p:nvPr/>
        </p:nvSpPr>
        <p:spPr>
          <a:xfrm>
            <a:off x="715108" y="2063262"/>
            <a:ext cx="4880916" cy="2308324"/>
          </a:xfrm>
          <a:prstGeom prst="rect">
            <a:avLst/>
          </a:prstGeom>
          <a:noFill/>
        </p:spPr>
        <p:txBody>
          <a:bodyPr wrap="square" rtlCol="0">
            <a:spAutoFit/>
          </a:bodyPr>
          <a:lstStyle/>
          <a:p>
            <a:r>
              <a:rPr lang="en-GB" sz="3600" dirty="0"/>
              <a:t>A clinical health warning</a:t>
            </a:r>
          </a:p>
          <a:p>
            <a:endParaRPr lang="en-GB" sz="3600" dirty="0"/>
          </a:p>
          <a:p>
            <a:r>
              <a:rPr lang="en-GB" sz="3600" dirty="0"/>
              <a:t>‘ I think you will find the correct answer is…’</a:t>
            </a:r>
          </a:p>
        </p:txBody>
      </p:sp>
      <p:sp>
        <p:nvSpPr>
          <p:cNvPr id="3" name="TextBox 2">
            <a:extLst>
              <a:ext uri="{FF2B5EF4-FFF2-40B4-BE49-F238E27FC236}">
                <a16:creationId xmlns:a16="http://schemas.microsoft.com/office/drawing/2014/main" id="{93C7F782-C5BE-0EE0-5DC3-394456C71077}"/>
              </a:ext>
            </a:extLst>
          </p:cNvPr>
          <p:cNvSpPr txBox="1"/>
          <p:nvPr/>
        </p:nvSpPr>
        <p:spPr>
          <a:xfrm>
            <a:off x="5596024" y="281491"/>
            <a:ext cx="5895806" cy="1323439"/>
          </a:xfrm>
          <a:prstGeom prst="rect">
            <a:avLst/>
          </a:prstGeom>
          <a:noFill/>
        </p:spPr>
        <p:txBody>
          <a:bodyPr wrap="square" rtlCol="0">
            <a:spAutoFit/>
          </a:bodyPr>
          <a:lstStyle/>
          <a:p>
            <a:pPr algn="ctr"/>
            <a:r>
              <a:rPr lang="en-GB" sz="4000" dirty="0"/>
              <a:t>A late very senior doctor of my acquaintance</a:t>
            </a:r>
          </a:p>
        </p:txBody>
      </p:sp>
    </p:spTree>
    <p:extLst>
      <p:ext uri="{BB962C8B-B14F-4D97-AF65-F5344CB8AC3E}">
        <p14:creationId xmlns:p14="http://schemas.microsoft.com/office/powerpoint/2010/main" val="350208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A2CDF-BD1C-3F1C-199D-2DECC22C9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E03E3-9BD2-D903-48F3-7524249C3EE9}"/>
              </a:ext>
            </a:extLst>
          </p:cNvPr>
          <p:cNvSpPr>
            <a:spLocks noGrp="1"/>
          </p:cNvSpPr>
          <p:nvPr>
            <p:ph type="title"/>
          </p:nvPr>
        </p:nvSpPr>
        <p:spPr>
          <a:xfrm>
            <a:off x="2286000" y="447904"/>
            <a:ext cx="7620000" cy="1044116"/>
          </a:xfrm>
        </p:spPr>
        <p:txBody>
          <a:bodyPr/>
          <a:lstStyle/>
          <a:p>
            <a:pPr algn="ctr">
              <a:defRPr/>
            </a:pPr>
            <a:r>
              <a:rPr lang="en-GB" b="1" dirty="0">
                <a:latin typeface="Calibri" panose="020F0502020204030204" pitchFamily="34" charset="0"/>
                <a:cs typeface="Calibri" panose="020F0502020204030204" pitchFamily="34" charset="0"/>
              </a:rPr>
              <a:t>Being useful</a:t>
            </a:r>
          </a:p>
        </p:txBody>
      </p:sp>
      <p:sp>
        <p:nvSpPr>
          <p:cNvPr id="10" name="Content Placeholder 9">
            <a:extLst>
              <a:ext uri="{FF2B5EF4-FFF2-40B4-BE49-F238E27FC236}">
                <a16:creationId xmlns:a16="http://schemas.microsoft.com/office/drawing/2014/main" id="{14AC1FDB-720A-EDF4-BC65-5EA34F338D60}"/>
              </a:ext>
            </a:extLst>
          </p:cNvPr>
          <p:cNvSpPr>
            <a:spLocks noGrp="1"/>
          </p:cNvSpPr>
          <p:nvPr>
            <p:ph idx="1"/>
          </p:nvPr>
        </p:nvSpPr>
        <p:spPr>
          <a:xfrm>
            <a:off x="838200" y="1679171"/>
            <a:ext cx="10515600" cy="4272742"/>
          </a:xfrm>
        </p:spPr>
        <p:txBody>
          <a:bodyPr>
            <a:normAutofit/>
          </a:bodyPr>
          <a:lstStyle/>
          <a:p>
            <a:r>
              <a:rPr lang="en-GB" sz="4000" dirty="0">
                <a:solidFill>
                  <a:srgbClr val="0070C0"/>
                </a:solidFill>
              </a:rPr>
              <a:t>Understand the problem</a:t>
            </a:r>
          </a:p>
          <a:p>
            <a:r>
              <a:rPr lang="en-GB" sz="4000" dirty="0">
                <a:solidFill>
                  <a:srgbClr val="0070C0"/>
                </a:solidFill>
              </a:rPr>
              <a:t>Specify the research question</a:t>
            </a:r>
          </a:p>
          <a:p>
            <a:r>
              <a:rPr lang="en-GB" sz="4000" dirty="0">
                <a:solidFill>
                  <a:srgbClr val="0070C0"/>
                </a:solidFill>
              </a:rPr>
              <a:t>Develop the evidence</a:t>
            </a:r>
          </a:p>
          <a:p>
            <a:r>
              <a:rPr lang="en-GB" sz="4000" dirty="0">
                <a:solidFill>
                  <a:srgbClr val="0070C0"/>
                </a:solidFill>
              </a:rPr>
              <a:t>Understand the evidence</a:t>
            </a:r>
          </a:p>
          <a:p>
            <a:r>
              <a:rPr lang="en-GB" sz="4000" dirty="0">
                <a:solidFill>
                  <a:srgbClr val="0070C0"/>
                </a:solidFill>
              </a:rPr>
              <a:t>Review the evidence</a:t>
            </a:r>
          </a:p>
          <a:p>
            <a:r>
              <a:rPr lang="en-GB" sz="4000" dirty="0">
                <a:solidFill>
                  <a:srgbClr val="0070C0"/>
                </a:solidFill>
              </a:rPr>
              <a:t>Apply the evidence</a:t>
            </a:r>
          </a:p>
        </p:txBody>
      </p:sp>
    </p:spTree>
    <p:extLst>
      <p:ext uri="{BB962C8B-B14F-4D97-AF65-F5344CB8AC3E}">
        <p14:creationId xmlns:p14="http://schemas.microsoft.com/office/powerpoint/2010/main" val="2907692789"/>
      </p:ext>
    </p:extLst>
  </p:cSld>
  <p:clrMapOvr>
    <a:masterClrMapping/>
  </p:clrMapOvr>
  <mc:AlternateContent xmlns:mc="http://schemas.openxmlformats.org/markup-compatibility/2006" xmlns:p14="http://schemas.microsoft.com/office/powerpoint/2010/main">
    <mc:Choice Requires="p14">
      <p:transition spd="slow" p14:dur="2000" advTm="10225"/>
    </mc:Choice>
    <mc:Fallback xmlns="">
      <p:transition spd="slow" advTm="1022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0ABE0-8E47-A10E-3D61-96C730BC14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6483CC-9132-894E-4B08-B1852DC82E42}"/>
              </a:ext>
            </a:extLst>
          </p:cNvPr>
          <p:cNvSpPr>
            <a:spLocks noGrp="1"/>
          </p:cNvSpPr>
          <p:nvPr>
            <p:ph type="title"/>
          </p:nvPr>
        </p:nvSpPr>
        <p:spPr>
          <a:xfrm>
            <a:off x="2319367" y="343831"/>
            <a:ext cx="7620000" cy="1140953"/>
          </a:xfrm>
        </p:spPr>
        <p:txBody>
          <a:bodyPr>
            <a:normAutofit fontScale="90000"/>
          </a:bodyPr>
          <a:lstStyle/>
          <a:p>
            <a:pPr algn="ctr">
              <a:defRPr/>
            </a:pPr>
            <a:r>
              <a:rPr lang="en-GB" sz="3600" b="1" dirty="0">
                <a:latin typeface="Calibri" panose="020F0502020204030204" pitchFamily="34" charset="0"/>
                <a:cs typeface="Calibri" panose="020F0502020204030204" pitchFamily="34" charset="0"/>
              </a:rPr>
              <a:t>Understanding the problem</a:t>
            </a:r>
            <a:br>
              <a:rPr lang="en-GB" sz="3600" b="1" dirty="0">
                <a:latin typeface="Calibri" panose="020F0502020204030204" pitchFamily="34" charset="0"/>
                <a:cs typeface="Calibri" panose="020F0502020204030204" pitchFamily="34" charset="0"/>
              </a:rPr>
            </a:br>
            <a:r>
              <a:rPr lang="en-GB" sz="3600" b="1" dirty="0">
                <a:latin typeface="Calibri" panose="020F0502020204030204" pitchFamily="34" charset="0"/>
                <a:cs typeface="Calibri" panose="020F0502020204030204" pitchFamily="34" charset="0"/>
              </a:rPr>
              <a:t>(or why I love data)</a:t>
            </a:r>
            <a:br>
              <a:rPr lang="en-GB" sz="3600" b="1" dirty="0"/>
            </a:br>
            <a:endParaRPr lang="en-GB" sz="36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AC4243B-BB09-8AF2-5CEF-A325AA27E1F4}"/>
              </a:ext>
            </a:extLst>
          </p:cNvPr>
          <p:cNvSpPr txBox="1"/>
          <p:nvPr/>
        </p:nvSpPr>
        <p:spPr>
          <a:xfrm>
            <a:off x="3608594" y="2653679"/>
            <a:ext cx="5041547" cy="646331"/>
          </a:xfrm>
          <a:prstGeom prst="rect">
            <a:avLst/>
          </a:prstGeom>
          <a:noFill/>
        </p:spPr>
        <p:txBody>
          <a:bodyPr wrap="square" rtlCol="0">
            <a:spAutoFit/>
          </a:bodyPr>
          <a:lstStyle/>
          <a:p>
            <a:endParaRPr lang="en-GB" dirty="0"/>
          </a:p>
          <a:p>
            <a:endParaRPr lang="en-GB" dirty="0"/>
          </a:p>
        </p:txBody>
      </p:sp>
      <p:sp>
        <p:nvSpPr>
          <p:cNvPr id="3" name="TextBox 2">
            <a:extLst>
              <a:ext uri="{FF2B5EF4-FFF2-40B4-BE49-F238E27FC236}">
                <a16:creationId xmlns:a16="http://schemas.microsoft.com/office/drawing/2014/main" id="{12DBFF3E-680A-0AE1-F3BA-92598A80AF71}"/>
              </a:ext>
            </a:extLst>
          </p:cNvPr>
          <p:cNvSpPr txBox="1"/>
          <p:nvPr/>
        </p:nvSpPr>
        <p:spPr>
          <a:xfrm>
            <a:off x="4729915" y="5864069"/>
            <a:ext cx="2609882" cy="369332"/>
          </a:xfrm>
          <a:prstGeom prst="rect">
            <a:avLst/>
          </a:prstGeom>
          <a:noFill/>
        </p:spPr>
        <p:txBody>
          <a:bodyPr wrap="none" rtlCol="0">
            <a:spAutoFit/>
          </a:bodyPr>
          <a:lstStyle/>
          <a:p>
            <a:r>
              <a:rPr lang="en-GB" dirty="0"/>
              <a:t>Source: Ireland, CSO data </a:t>
            </a:r>
          </a:p>
        </p:txBody>
      </p:sp>
      <p:graphicFrame>
        <p:nvGraphicFramePr>
          <p:cNvPr id="11" name="Content Placeholder 11">
            <a:extLst>
              <a:ext uri="{FF2B5EF4-FFF2-40B4-BE49-F238E27FC236}">
                <a16:creationId xmlns:a16="http://schemas.microsoft.com/office/drawing/2014/main" id="{86CA1E6C-3A37-773E-72CD-D4162FD0264C}"/>
              </a:ext>
            </a:extLst>
          </p:cNvPr>
          <p:cNvGraphicFramePr>
            <a:graphicFrameLocks noGrp="1"/>
          </p:cNvGraphicFramePr>
          <p:nvPr>
            <p:ph idx="1"/>
          </p:nvPr>
        </p:nvGraphicFramePr>
        <p:xfrm>
          <a:off x="2243138" y="1665288"/>
          <a:ext cx="76200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01102521"/>
      </p:ext>
    </p:extLst>
  </p:cSld>
  <p:clrMapOvr>
    <a:masterClrMapping/>
  </p:clrMapOvr>
  <mc:AlternateContent xmlns:mc="http://schemas.openxmlformats.org/markup-compatibility/2006" xmlns:p14="http://schemas.microsoft.com/office/powerpoint/2010/main">
    <mc:Choice Requires="p14">
      <p:transition spd="slow" p14:dur="2000" advTm="7709"/>
    </mc:Choice>
    <mc:Fallback xmlns="">
      <p:transition spd="slow" advTm="770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igure" descr="figure.img"/>
          <p:cNvPicPr>
            <a:picLocks noChangeAspect="1"/>
          </p:cNvPicPr>
          <p:nvPr/>
        </p:nvPicPr>
        <p:blipFill>
          <a:blip r:embed="rId3" cstate="print"/>
          <a:stretch>
            <a:fillRect/>
          </a:stretch>
        </p:blipFill>
        <p:spPr>
          <a:xfrm>
            <a:off x="1524000" y="841010"/>
            <a:ext cx="9144000" cy="5266944"/>
          </a:xfrm>
          <a:prstGeom prst="rect">
            <a:avLst/>
          </a:prstGeom>
        </p:spPr>
      </p:pic>
      <p:pic>
        <p:nvPicPr>
          <p:cNvPr id="5" name="F1000Research" descr="F1000Research.png"/>
          <p:cNvPicPr>
            <a:picLocks noChangeAspect="1"/>
          </p:cNvPicPr>
          <p:nvPr/>
        </p:nvPicPr>
        <p:blipFill>
          <a:blip r:embed="rId4" cstate="print"/>
          <a:stretch>
            <a:fillRect/>
          </a:stretch>
        </p:blipFill>
        <p:spPr>
          <a:xfrm>
            <a:off x="8858250" y="6362700"/>
            <a:ext cx="1352550" cy="152400"/>
          </a:xfrm>
          <a:prstGeom prst="rect">
            <a:avLst/>
          </a:prstGeom>
        </p:spPr>
      </p:pic>
      <p:sp>
        <p:nvSpPr>
          <p:cNvPr id="2" name="TextBox 3"/>
          <p:cNvSpPr txBox="1"/>
          <p:nvPr/>
        </p:nvSpPr>
        <p:spPr>
          <a:xfrm>
            <a:off x="1524000" y="1"/>
            <a:ext cx="9144000" cy="338554"/>
          </a:xfrm>
          <a:prstGeom prst="rect">
            <a:avLst/>
          </a:prstGeom>
          <a:noFill/>
        </p:spPr>
        <p:txBody>
          <a:bodyPr wrap="square" rtlCol="0">
            <a:spAutoFit/>
          </a:bodyPr>
          <a:lstStyle/>
          <a:p>
            <a:pPr algn="ctr"/>
            <a:r>
              <a:rPr sz="1600" dirty="0"/>
              <a:t>Estimated number of deaths in Ireland from a disease associated with palliative care need 2016–2046</a:t>
            </a:r>
            <a:endParaRPr dirty="0"/>
          </a:p>
        </p:txBody>
      </p:sp>
      <p:sp>
        <p:nvSpPr>
          <p:cNvPr id="3" name="TextBox 3"/>
          <p:cNvSpPr txBox="1"/>
          <p:nvPr/>
        </p:nvSpPr>
        <p:spPr>
          <a:xfrm>
            <a:off x="1981200" y="6210300"/>
            <a:ext cx="5144000" cy="553998"/>
          </a:xfrm>
          <a:prstGeom prst="rect">
            <a:avLst/>
          </a:prstGeom>
          <a:noFill/>
        </p:spPr>
        <p:txBody>
          <a:bodyPr wrap="square" rtlCol="0">
            <a:spAutoFit/>
          </a:bodyPr>
          <a:lstStyle/>
          <a:p>
            <a:r>
              <a:rPr sz="1000"/>
              <a:t>May P, Johnston BM, Normand C et al. Population-based palliative care planning in Ireland: how many people will live and die with serious illness to 2046? [version 2]. HRB Open Res 2020, 2:35 (doi: 10.12688/hrbopenres.12975.2)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figure.img">
            <a:extLst>
              <a:ext uri="{FF2B5EF4-FFF2-40B4-BE49-F238E27FC236}">
                <a16:creationId xmlns:a16="http://schemas.microsoft.com/office/drawing/2014/main" id="{421D3422-E45C-0354-A842-2C4D94686601}"/>
              </a:ext>
            </a:extLst>
          </p:cNvPr>
          <p:cNvPicPr>
            <a:picLocks noChangeAspect="1"/>
          </p:cNvPicPr>
          <p:nvPr/>
        </p:nvPicPr>
        <p:blipFill>
          <a:blip r:embed="rId2" cstate="print"/>
          <a:stretch>
            <a:fillRect/>
          </a:stretch>
        </p:blipFill>
        <p:spPr>
          <a:xfrm>
            <a:off x="2131046" y="693182"/>
            <a:ext cx="7929907" cy="5471636"/>
          </a:xfrm>
          <a:prstGeom prst="rect">
            <a:avLst/>
          </a:prstGeom>
        </p:spPr>
      </p:pic>
      <p:sp>
        <p:nvSpPr>
          <p:cNvPr id="4" name="TextBox 3">
            <a:extLst>
              <a:ext uri="{FF2B5EF4-FFF2-40B4-BE49-F238E27FC236}">
                <a16:creationId xmlns:a16="http://schemas.microsoft.com/office/drawing/2014/main" id="{A5012640-1F02-67F1-1109-BA6818A058E3}"/>
              </a:ext>
            </a:extLst>
          </p:cNvPr>
          <p:cNvSpPr txBox="1"/>
          <p:nvPr/>
        </p:nvSpPr>
        <p:spPr>
          <a:xfrm>
            <a:off x="3681046" y="108407"/>
            <a:ext cx="6693877" cy="584775"/>
          </a:xfrm>
          <a:prstGeom prst="rect">
            <a:avLst/>
          </a:prstGeom>
          <a:noFill/>
        </p:spPr>
        <p:txBody>
          <a:bodyPr wrap="square" rtlCol="0">
            <a:spAutoFit/>
          </a:bodyPr>
          <a:lstStyle/>
          <a:p>
            <a:r>
              <a:rPr lang="en-GB" sz="3200" dirty="0"/>
              <a:t>Its not just about dying</a:t>
            </a:r>
          </a:p>
        </p:txBody>
      </p:sp>
    </p:spTree>
    <p:extLst>
      <p:ext uri="{BB962C8B-B14F-4D97-AF65-F5344CB8AC3E}">
        <p14:creationId xmlns:p14="http://schemas.microsoft.com/office/powerpoint/2010/main" val="3759092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3302-C9F1-43F8-F614-E565C00FA156}"/>
              </a:ext>
            </a:extLst>
          </p:cNvPr>
          <p:cNvSpPr>
            <a:spLocks noGrp="1"/>
          </p:cNvSpPr>
          <p:nvPr>
            <p:ph type="title"/>
          </p:nvPr>
        </p:nvSpPr>
        <p:spPr/>
        <p:txBody>
          <a:bodyPr/>
          <a:lstStyle/>
          <a:p>
            <a:pPr algn="ctr"/>
            <a:r>
              <a:rPr lang="en-GB" b="1" dirty="0">
                <a:solidFill>
                  <a:srgbClr val="0070C0"/>
                </a:solidFill>
              </a:rPr>
              <a:t>Specify the research question</a:t>
            </a:r>
            <a:br>
              <a:rPr lang="en-GB" dirty="0">
                <a:solidFill>
                  <a:srgbClr val="0070C0"/>
                </a:solidFill>
              </a:rPr>
            </a:br>
            <a:endParaRPr lang="en-GB" dirty="0"/>
          </a:p>
        </p:txBody>
      </p:sp>
      <p:sp>
        <p:nvSpPr>
          <p:cNvPr id="3" name="Content Placeholder 2">
            <a:extLst>
              <a:ext uri="{FF2B5EF4-FFF2-40B4-BE49-F238E27FC236}">
                <a16:creationId xmlns:a16="http://schemas.microsoft.com/office/drawing/2014/main" id="{A2613188-8619-74E5-82E5-30D1546ADF8B}"/>
              </a:ext>
            </a:extLst>
          </p:cNvPr>
          <p:cNvSpPr>
            <a:spLocks noGrp="1"/>
          </p:cNvSpPr>
          <p:nvPr>
            <p:ph idx="1"/>
          </p:nvPr>
        </p:nvSpPr>
        <p:spPr/>
        <p:txBody>
          <a:bodyPr/>
          <a:lstStyle/>
          <a:p>
            <a:r>
              <a:rPr lang="en-GB" dirty="0"/>
              <a:t>What will happen if we do nothing?</a:t>
            </a:r>
          </a:p>
          <a:p>
            <a:r>
              <a:rPr lang="en-GB" dirty="0"/>
              <a:t>Does the current service provision provide good outcomes?</a:t>
            </a:r>
          </a:p>
          <a:p>
            <a:r>
              <a:rPr lang="en-GB" dirty="0"/>
              <a:t>Is the current service good value for money?</a:t>
            </a:r>
          </a:p>
          <a:p>
            <a:r>
              <a:rPr lang="en-GB" dirty="0"/>
              <a:t>Does a new treatment or service work (and does it work well enough?)</a:t>
            </a:r>
          </a:p>
          <a:p>
            <a:r>
              <a:rPr lang="en-GB" dirty="0"/>
              <a:t>Where is an innovation on the cost-effectiveness plane?</a:t>
            </a:r>
          </a:p>
        </p:txBody>
      </p:sp>
    </p:spTree>
    <p:extLst>
      <p:ext uri="{BB962C8B-B14F-4D97-AF65-F5344CB8AC3E}">
        <p14:creationId xmlns:p14="http://schemas.microsoft.com/office/powerpoint/2010/main" val="2472076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cost-effectiveness plane. ">
            <a:extLst>
              <a:ext uri="{FF2B5EF4-FFF2-40B4-BE49-F238E27FC236}">
                <a16:creationId xmlns:a16="http://schemas.microsoft.com/office/drawing/2014/main" id="{07974182-FB27-A44A-1692-F4220D4C3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319" y="523419"/>
            <a:ext cx="11020681" cy="5603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877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2045-509E-7195-5800-6DFFA017F45B}"/>
              </a:ext>
            </a:extLst>
          </p:cNvPr>
          <p:cNvSpPr>
            <a:spLocks noGrp="1"/>
          </p:cNvSpPr>
          <p:nvPr>
            <p:ph type="title"/>
          </p:nvPr>
        </p:nvSpPr>
        <p:spPr>
          <a:xfrm>
            <a:off x="838200" y="128955"/>
            <a:ext cx="10515600" cy="1561734"/>
          </a:xfrm>
        </p:spPr>
        <p:txBody>
          <a:bodyPr>
            <a:normAutofit/>
          </a:bodyPr>
          <a:lstStyle/>
          <a:p>
            <a:pPr algn="ctr"/>
            <a:r>
              <a:rPr lang="en-GB" sz="5300" b="1" dirty="0">
                <a:solidFill>
                  <a:srgbClr val="0070C0"/>
                </a:solidFill>
              </a:rPr>
              <a:t>Develop the evidence, </a:t>
            </a:r>
            <a:br>
              <a:rPr lang="en-GB" sz="5300" b="1" dirty="0">
                <a:solidFill>
                  <a:srgbClr val="0070C0"/>
                </a:solidFill>
              </a:rPr>
            </a:br>
            <a:r>
              <a:rPr lang="en-GB" sz="5300" b="1" dirty="0">
                <a:solidFill>
                  <a:srgbClr val="0070C0"/>
                </a:solidFill>
              </a:rPr>
              <a:t>understand the evidence</a:t>
            </a:r>
            <a:endParaRPr lang="en-GB" dirty="0"/>
          </a:p>
        </p:txBody>
      </p:sp>
      <p:sp>
        <p:nvSpPr>
          <p:cNvPr id="3" name="Content Placeholder 2">
            <a:extLst>
              <a:ext uri="{FF2B5EF4-FFF2-40B4-BE49-F238E27FC236}">
                <a16:creationId xmlns:a16="http://schemas.microsoft.com/office/drawing/2014/main" id="{D64FBC3C-E058-683F-E2A6-E40756565ACF}"/>
              </a:ext>
            </a:extLst>
          </p:cNvPr>
          <p:cNvSpPr>
            <a:spLocks noGrp="1"/>
          </p:cNvSpPr>
          <p:nvPr>
            <p:ph idx="1"/>
          </p:nvPr>
        </p:nvSpPr>
        <p:spPr>
          <a:xfrm>
            <a:off x="838200" y="1825625"/>
            <a:ext cx="10515600" cy="4668960"/>
          </a:xfrm>
        </p:spPr>
        <p:txBody>
          <a:bodyPr>
            <a:normAutofit/>
          </a:bodyPr>
          <a:lstStyle/>
          <a:p>
            <a:r>
              <a:rPr lang="en-GB" dirty="0"/>
              <a:t>Choice of study type should  be fitness for purpose and not hierarchy of evidence</a:t>
            </a:r>
          </a:p>
          <a:p>
            <a:r>
              <a:rPr lang="en-GB" dirty="0"/>
              <a:t>Many important policy and practice questions are not researched because the appropriate study designs clash with research orthodoxy</a:t>
            </a:r>
          </a:p>
          <a:p>
            <a:r>
              <a:rPr lang="en-GB" dirty="0"/>
              <a:t>Some evidence is often better than no evidence</a:t>
            </a:r>
          </a:p>
          <a:p>
            <a:r>
              <a:rPr lang="en-GB" dirty="0"/>
              <a:t>Very few studies tell you nothing – learn how  to use the evidence they provide</a:t>
            </a:r>
          </a:p>
          <a:p>
            <a:r>
              <a:rPr lang="en-GB" dirty="0"/>
              <a:t>The World is not dichotomous – the quality and usefulness of evidence lies on a continuum</a:t>
            </a:r>
          </a:p>
          <a:p>
            <a:pPr marL="0" indent="0" algn="ctr">
              <a:buNone/>
            </a:pPr>
            <a:r>
              <a:rPr lang="en-GB" i="1" dirty="0">
                <a:solidFill>
                  <a:srgbClr val="C00000"/>
                </a:solidFill>
              </a:rPr>
              <a:t>Don’t  allow evidence to be </a:t>
            </a:r>
            <a:r>
              <a:rPr lang="en-GB" i="1" dirty="0" err="1">
                <a:solidFill>
                  <a:srgbClr val="C00000"/>
                </a:solidFill>
              </a:rPr>
              <a:t>EBMed</a:t>
            </a:r>
            <a:r>
              <a:rPr lang="en-GB" i="1" dirty="0">
                <a:solidFill>
                  <a:srgbClr val="C00000"/>
                </a:solidFill>
              </a:rPr>
              <a:t> out of existence</a:t>
            </a:r>
          </a:p>
        </p:txBody>
      </p:sp>
    </p:spTree>
    <p:extLst>
      <p:ext uri="{BB962C8B-B14F-4D97-AF65-F5344CB8AC3E}">
        <p14:creationId xmlns:p14="http://schemas.microsoft.com/office/powerpoint/2010/main" val="777442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41CC7-15A0-0C0E-80AE-8BD5008929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E51BE9-1962-C87B-1025-C79A1FC7E66D}"/>
              </a:ext>
            </a:extLst>
          </p:cNvPr>
          <p:cNvSpPr>
            <a:spLocks noGrp="1"/>
          </p:cNvSpPr>
          <p:nvPr>
            <p:ph type="title"/>
          </p:nvPr>
        </p:nvSpPr>
        <p:spPr>
          <a:xfrm>
            <a:off x="1703512" y="368660"/>
            <a:ext cx="7620000" cy="815371"/>
          </a:xfrm>
        </p:spPr>
        <p:txBody>
          <a:bodyPr>
            <a:noAutofit/>
          </a:bodyPr>
          <a:lstStyle/>
          <a:p>
            <a:pPr algn="ctr">
              <a:defRPr/>
            </a:pPr>
            <a:r>
              <a:rPr lang="en-GB" sz="4000" b="1" dirty="0">
                <a:solidFill>
                  <a:srgbClr val="002060"/>
                </a:solidFill>
                <a:latin typeface="Calibri" panose="020F0502020204030204" pitchFamily="34" charset="0"/>
                <a:cs typeface="Calibri" panose="020F0502020204030204" pitchFamily="34" charset="0"/>
              </a:rPr>
              <a:t>Review the evidence</a:t>
            </a:r>
            <a:br>
              <a:rPr lang="en-GB" sz="4000" dirty="0">
                <a:latin typeface="Calibri" panose="020F0502020204030204" pitchFamily="34" charset="0"/>
                <a:cs typeface="Calibri" panose="020F0502020204030204" pitchFamily="34" charset="0"/>
              </a:rPr>
            </a:br>
            <a:endParaRPr lang="en-GB" sz="4000" dirty="0">
              <a:latin typeface="Calibri" panose="020F0502020204030204" pitchFamily="34" charset="0"/>
              <a:cs typeface="Calibri" panose="020F0502020204030204" pitchFamily="34" charset="0"/>
            </a:endParaRPr>
          </a:p>
        </p:txBody>
      </p:sp>
      <p:sp>
        <p:nvSpPr>
          <p:cNvPr id="10" name="Content Placeholder 9">
            <a:extLst>
              <a:ext uri="{FF2B5EF4-FFF2-40B4-BE49-F238E27FC236}">
                <a16:creationId xmlns:a16="http://schemas.microsoft.com/office/drawing/2014/main" id="{D78B6247-E7A4-8183-0E04-3844FC8C3E44}"/>
              </a:ext>
            </a:extLst>
          </p:cNvPr>
          <p:cNvSpPr>
            <a:spLocks noGrp="1"/>
          </p:cNvSpPr>
          <p:nvPr>
            <p:ph idx="1"/>
          </p:nvPr>
        </p:nvSpPr>
        <p:spPr>
          <a:xfrm>
            <a:off x="838200" y="1348155"/>
            <a:ext cx="5468815" cy="2080846"/>
          </a:xfrm>
        </p:spPr>
        <p:txBody>
          <a:bodyPr>
            <a:normAutofit/>
          </a:bodyPr>
          <a:lstStyle/>
          <a:p>
            <a:pPr marL="0" indent="0">
              <a:buNone/>
            </a:pPr>
            <a:r>
              <a:rPr lang="en-GB" sz="2000" i="1" dirty="0"/>
              <a:t>May P, Normand C, Cassel JB, Del Fabbro E, Fine RL, Menz R, Morrison CA, Penrod JD, Robinson C, Morrison RS. Economics of Palliative Care for Hospitalized Adults With Serious Illness: A Meta-analysis. JAMA Intern Med. 2018 Jun 1;178(6):820-829. </a:t>
            </a:r>
            <a:r>
              <a:rPr lang="en-GB" sz="2000" i="1" dirty="0" err="1"/>
              <a:t>doi</a:t>
            </a:r>
            <a:r>
              <a:rPr lang="en-GB" sz="2000" i="1" dirty="0"/>
              <a:t>: 10.1001/jamainternmed.2018.0750. PMID: 29710177; PMCID: PMC6145747.</a:t>
            </a:r>
          </a:p>
          <a:p>
            <a:pPr marL="0" indent="0">
              <a:buNone/>
            </a:pPr>
            <a:endParaRPr lang="en-GB" sz="2000" i="1" dirty="0"/>
          </a:p>
        </p:txBody>
      </p:sp>
      <p:sp>
        <p:nvSpPr>
          <p:cNvPr id="5" name="TextBox 4">
            <a:extLst>
              <a:ext uri="{FF2B5EF4-FFF2-40B4-BE49-F238E27FC236}">
                <a16:creationId xmlns:a16="http://schemas.microsoft.com/office/drawing/2014/main" id="{9C2796BA-2D3B-D581-82D7-AA3A97F0070A}"/>
              </a:ext>
            </a:extLst>
          </p:cNvPr>
          <p:cNvSpPr txBox="1"/>
          <p:nvPr/>
        </p:nvSpPr>
        <p:spPr>
          <a:xfrm>
            <a:off x="6701590" y="2750220"/>
            <a:ext cx="4150893" cy="2246769"/>
          </a:xfrm>
          <a:prstGeom prst="rect">
            <a:avLst/>
          </a:prstGeom>
          <a:noFill/>
        </p:spPr>
        <p:txBody>
          <a:bodyPr wrap="square" rtlCol="0">
            <a:spAutoFit/>
          </a:bodyPr>
          <a:lstStyle/>
          <a:p>
            <a:r>
              <a:rPr lang="en-GB" sz="2000" i="1" dirty="0"/>
              <a:t>Smith S, Brick A, O'Hara S, Normand C. Evidence on the cost and cost-effectiveness of palliative care: a literature review. </a:t>
            </a:r>
            <a:r>
              <a:rPr lang="en-GB" sz="2000" i="1" dirty="0" err="1"/>
              <a:t>Palliat</a:t>
            </a:r>
            <a:r>
              <a:rPr lang="en-GB" sz="2000" i="1" dirty="0"/>
              <a:t> Med. 2014 Feb;28(2):130-50. </a:t>
            </a:r>
            <a:r>
              <a:rPr lang="en-GB" sz="2000" i="1" dirty="0" err="1"/>
              <a:t>doi</a:t>
            </a:r>
            <a:r>
              <a:rPr lang="en-GB" sz="2000" i="1" dirty="0"/>
              <a:t>: 10.1177/0269216313493466. </a:t>
            </a:r>
            <a:r>
              <a:rPr lang="en-GB" sz="2000" i="1" dirty="0" err="1"/>
              <a:t>Epub</a:t>
            </a:r>
            <a:r>
              <a:rPr lang="en-GB" sz="2000" i="1" dirty="0"/>
              <a:t> 2013 Jul 9. PMID: 23838378.</a:t>
            </a:r>
          </a:p>
        </p:txBody>
      </p:sp>
      <p:sp>
        <p:nvSpPr>
          <p:cNvPr id="6" name="TextBox 5">
            <a:extLst>
              <a:ext uri="{FF2B5EF4-FFF2-40B4-BE49-F238E27FC236}">
                <a16:creationId xmlns:a16="http://schemas.microsoft.com/office/drawing/2014/main" id="{8E2F69E5-1DB8-D759-7B63-1015E4FADDB9}"/>
              </a:ext>
            </a:extLst>
          </p:cNvPr>
          <p:cNvSpPr txBox="1"/>
          <p:nvPr/>
        </p:nvSpPr>
        <p:spPr>
          <a:xfrm>
            <a:off x="443625" y="3429000"/>
            <a:ext cx="5421484" cy="369332"/>
          </a:xfrm>
          <a:prstGeom prst="rect">
            <a:avLst/>
          </a:prstGeom>
          <a:noFill/>
        </p:spPr>
        <p:txBody>
          <a:bodyPr wrap="none" rtlCol="0">
            <a:spAutoFit/>
          </a:bodyPr>
          <a:lstStyle/>
          <a:p>
            <a:r>
              <a:rPr lang="en-GB" dirty="0">
                <a:highlight>
                  <a:srgbClr val="FFFF00"/>
                </a:highlight>
              </a:rPr>
              <a:t>This paper reused and combined data to say more (375)</a:t>
            </a:r>
          </a:p>
        </p:txBody>
      </p:sp>
      <p:sp>
        <p:nvSpPr>
          <p:cNvPr id="7" name="TextBox 6">
            <a:extLst>
              <a:ext uri="{FF2B5EF4-FFF2-40B4-BE49-F238E27FC236}">
                <a16:creationId xmlns:a16="http://schemas.microsoft.com/office/drawing/2014/main" id="{24140ADC-0F8E-F51C-A4AE-77DFDEBCCD9A}"/>
              </a:ext>
            </a:extLst>
          </p:cNvPr>
          <p:cNvSpPr txBox="1"/>
          <p:nvPr/>
        </p:nvSpPr>
        <p:spPr>
          <a:xfrm>
            <a:off x="5865110" y="5039508"/>
            <a:ext cx="5422924" cy="369332"/>
          </a:xfrm>
          <a:prstGeom prst="rect">
            <a:avLst/>
          </a:prstGeom>
          <a:noFill/>
        </p:spPr>
        <p:txBody>
          <a:bodyPr wrap="square" rtlCol="0">
            <a:spAutoFit/>
          </a:bodyPr>
          <a:lstStyle/>
          <a:p>
            <a:r>
              <a:rPr lang="en-GB" dirty="0">
                <a:highlight>
                  <a:srgbClr val="FFFF00"/>
                </a:highlight>
              </a:rPr>
              <a:t>This paper was a conventional literature review (667)</a:t>
            </a:r>
          </a:p>
        </p:txBody>
      </p:sp>
      <p:sp>
        <p:nvSpPr>
          <p:cNvPr id="8" name="TextBox 7">
            <a:extLst>
              <a:ext uri="{FF2B5EF4-FFF2-40B4-BE49-F238E27FC236}">
                <a16:creationId xmlns:a16="http://schemas.microsoft.com/office/drawing/2014/main" id="{8EB3B19F-2310-0961-11C4-DA51A3BF58D0}"/>
              </a:ext>
            </a:extLst>
          </p:cNvPr>
          <p:cNvSpPr txBox="1"/>
          <p:nvPr/>
        </p:nvSpPr>
        <p:spPr>
          <a:xfrm>
            <a:off x="3001107" y="5662246"/>
            <a:ext cx="5287107" cy="523220"/>
          </a:xfrm>
          <a:prstGeom prst="rect">
            <a:avLst/>
          </a:prstGeom>
          <a:noFill/>
        </p:spPr>
        <p:txBody>
          <a:bodyPr wrap="square" rtlCol="0">
            <a:spAutoFit/>
          </a:bodyPr>
          <a:lstStyle/>
          <a:p>
            <a:r>
              <a:rPr lang="en-GB" sz="2800" dirty="0">
                <a:solidFill>
                  <a:srgbClr val="C00000"/>
                </a:solidFill>
              </a:rPr>
              <a:t>‘Many a mickle makes a muckle’</a:t>
            </a:r>
          </a:p>
        </p:txBody>
      </p:sp>
    </p:spTree>
    <p:extLst>
      <p:ext uri="{BB962C8B-B14F-4D97-AF65-F5344CB8AC3E}">
        <p14:creationId xmlns:p14="http://schemas.microsoft.com/office/powerpoint/2010/main" val="2871908686"/>
      </p:ext>
    </p:extLst>
  </p:cSld>
  <p:clrMapOvr>
    <a:masterClrMapping/>
  </p:clrMapOvr>
  <mc:AlternateContent xmlns:mc="http://schemas.openxmlformats.org/markup-compatibility/2006" xmlns:p14="http://schemas.microsoft.com/office/powerpoint/2010/main">
    <mc:Choice Requires="p14">
      <p:transition spd="slow" p14:dur="2000" advTm="90938"/>
    </mc:Choice>
    <mc:Fallback xmlns="">
      <p:transition spd="slow" advTm="9093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D0E5E-241A-8665-C65A-7EBC7E12F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A5E40E-CC87-9E95-1D4D-B03E298550E7}"/>
              </a:ext>
            </a:extLst>
          </p:cNvPr>
          <p:cNvSpPr>
            <a:spLocks noGrp="1"/>
          </p:cNvSpPr>
          <p:nvPr>
            <p:ph type="title"/>
          </p:nvPr>
        </p:nvSpPr>
        <p:spPr>
          <a:xfrm>
            <a:off x="1703512" y="368660"/>
            <a:ext cx="7620000" cy="1080120"/>
          </a:xfrm>
        </p:spPr>
        <p:txBody>
          <a:bodyPr>
            <a:noAutofit/>
          </a:bodyPr>
          <a:lstStyle/>
          <a:p>
            <a:pPr algn="ctr">
              <a:defRPr/>
            </a:pPr>
            <a:r>
              <a:rPr lang="en-GB" sz="4000" b="1" dirty="0">
                <a:solidFill>
                  <a:srgbClr val="0070C0"/>
                </a:solidFill>
                <a:latin typeface="+mn-lt"/>
              </a:rPr>
              <a:t>Apply the evidence</a:t>
            </a:r>
            <a:r>
              <a:rPr lang="en-GB" sz="4000" b="1" dirty="0">
                <a:solidFill>
                  <a:srgbClr val="0070C0"/>
                </a:solidFill>
                <a:latin typeface="+mn-lt"/>
                <a:ea typeface="Aptos" panose="020B0004020202020204" pitchFamily="34" charset="0"/>
                <a:cs typeface="Aptos" panose="020B0004020202020204" pitchFamily="34" charset="0"/>
              </a:rPr>
              <a:t>:  it’s complicated 1</a:t>
            </a:r>
            <a:endParaRPr lang="en-GB" sz="4000" b="1" dirty="0">
              <a:solidFill>
                <a:srgbClr val="0070C0"/>
              </a:solidFill>
              <a:latin typeface="+mn-lt"/>
              <a:cs typeface="Calibri" panose="020F0502020204030204" pitchFamily="34" charset="0"/>
            </a:endParaRPr>
          </a:p>
        </p:txBody>
      </p:sp>
      <p:sp>
        <p:nvSpPr>
          <p:cNvPr id="10" name="Content Placeholder 9">
            <a:extLst>
              <a:ext uri="{FF2B5EF4-FFF2-40B4-BE49-F238E27FC236}">
                <a16:creationId xmlns:a16="http://schemas.microsoft.com/office/drawing/2014/main" id="{120F6B1B-11F9-5686-A08E-A68FA07CF497}"/>
              </a:ext>
            </a:extLst>
          </p:cNvPr>
          <p:cNvSpPr>
            <a:spLocks noGrp="1"/>
          </p:cNvSpPr>
          <p:nvPr>
            <p:ph idx="1"/>
          </p:nvPr>
        </p:nvSpPr>
        <p:spPr>
          <a:xfrm>
            <a:off x="858982" y="1687483"/>
            <a:ext cx="10261600" cy="4339243"/>
          </a:xfrm>
        </p:spPr>
        <p:txBody>
          <a:bodyPr>
            <a:normAutofit/>
          </a:bodyPr>
          <a:lstStyle/>
          <a:p>
            <a:pPr marL="0" indent="0">
              <a:buNone/>
            </a:pPr>
            <a:r>
              <a:rPr lang="en-GB" dirty="0"/>
              <a:t>Simplify or embrace complexity?</a:t>
            </a:r>
          </a:p>
          <a:p>
            <a:r>
              <a:rPr lang="en-GB" dirty="0"/>
              <a:t>Evidence on treatments is often affected by multimorbidity</a:t>
            </a:r>
          </a:p>
          <a:p>
            <a:r>
              <a:rPr lang="en-GB" dirty="0"/>
              <a:t>Evidence can be difficult to describe and communicate</a:t>
            </a:r>
          </a:p>
          <a:p>
            <a:r>
              <a:rPr lang="en-GB" dirty="0"/>
              <a:t>Some commonly used research metrics are only partially useful</a:t>
            </a:r>
          </a:p>
          <a:p>
            <a:r>
              <a:rPr lang="en-GB" dirty="0"/>
              <a:t>Need to promote acceptance of fairly strong evidence</a:t>
            </a:r>
          </a:p>
          <a:p>
            <a:r>
              <a:rPr lang="en-GB" dirty="0"/>
              <a:t>Huge organisational differences affect how change is implemented, system capacity and feasible options</a:t>
            </a:r>
          </a:p>
          <a:p>
            <a:r>
              <a:rPr lang="en-GB" dirty="0"/>
              <a:t>Implementation champions may have limited influence</a:t>
            </a:r>
          </a:p>
          <a:p>
            <a:endParaRPr lang="en-GB" dirty="0"/>
          </a:p>
          <a:p>
            <a:endParaRPr lang="en-GB" dirty="0"/>
          </a:p>
        </p:txBody>
      </p:sp>
    </p:spTree>
    <p:extLst>
      <p:ext uri="{BB962C8B-B14F-4D97-AF65-F5344CB8AC3E}">
        <p14:creationId xmlns:p14="http://schemas.microsoft.com/office/powerpoint/2010/main" val="2664185755"/>
      </p:ext>
    </p:extLst>
  </p:cSld>
  <p:clrMapOvr>
    <a:masterClrMapping/>
  </p:clrMapOvr>
  <mc:AlternateContent xmlns:mc="http://schemas.openxmlformats.org/markup-compatibility/2006">
    <mc:Choice xmlns:p14="http://schemas.microsoft.com/office/powerpoint/2010/main" Requires="p14">
      <p:transition spd="slow" p14:dur="2000" advTm="90938"/>
    </mc:Choice>
    <mc:Fallback>
      <p:transition spd="slow" advTm="9093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2881C-AFF3-DA5D-340E-D11F2FB4E7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08CEB-81AA-5843-1C56-A446BEDCAA61}"/>
              </a:ext>
            </a:extLst>
          </p:cNvPr>
          <p:cNvSpPr>
            <a:spLocks noGrp="1"/>
          </p:cNvSpPr>
          <p:nvPr>
            <p:ph type="title"/>
          </p:nvPr>
        </p:nvSpPr>
        <p:spPr>
          <a:xfrm>
            <a:off x="1703512" y="368659"/>
            <a:ext cx="7620000" cy="1518755"/>
          </a:xfrm>
        </p:spPr>
        <p:txBody>
          <a:bodyPr>
            <a:noAutofit/>
          </a:bodyPr>
          <a:lstStyle/>
          <a:p>
            <a:pPr algn="ctr">
              <a:defRPr/>
            </a:pPr>
            <a:r>
              <a:rPr lang="en-GB" sz="4000" b="1" dirty="0">
                <a:solidFill>
                  <a:srgbClr val="0070C0"/>
                </a:solidFill>
                <a:latin typeface="+mn-lt"/>
              </a:rPr>
              <a:t>Apply the evidence</a:t>
            </a:r>
            <a:r>
              <a:rPr lang="en-GB" sz="4000" b="1" dirty="0">
                <a:solidFill>
                  <a:srgbClr val="0070C0"/>
                </a:solidFill>
                <a:latin typeface="+mn-lt"/>
                <a:ea typeface="Aptos" panose="020B0004020202020204" pitchFamily="34" charset="0"/>
                <a:cs typeface="Aptos" panose="020B0004020202020204" pitchFamily="34" charset="0"/>
              </a:rPr>
              <a:t>:  it’s complicated 2 </a:t>
            </a:r>
            <a:br>
              <a:rPr lang="en-GB" sz="4000" b="1" dirty="0">
                <a:solidFill>
                  <a:srgbClr val="0070C0"/>
                </a:solidFill>
                <a:latin typeface="+mn-lt"/>
                <a:ea typeface="Aptos" panose="020B0004020202020204" pitchFamily="34" charset="0"/>
                <a:cs typeface="Aptos" panose="020B0004020202020204" pitchFamily="34" charset="0"/>
              </a:rPr>
            </a:br>
            <a:r>
              <a:rPr lang="en-GB" sz="4000" b="1" dirty="0">
                <a:solidFill>
                  <a:srgbClr val="0070C0"/>
                </a:solidFill>
                <a:latin typeface="+mn-lt"/>
                <a:ea typeface="Aptos" panose="020B0004020202020204" pitchFamily="34" charset="0"/>
                <a:cs typeface="Aptos" panose="020B0004020202020204" pitchFamily="34" charset="0"/>
              </a:rPr>
              <a:t>#Case 1</a:t>
            </a:r>
            <a:endParaRPr lang="en-GB" sz="4000" b="1" dirty="0">
              <a:solidFill>
                <a:srgbClr val="0070C0"/>
              </a:solidFill>
              <a:latin typeface="+mn-lt"/>
              <a:cs typeface="Calibri" panose="020F0502020204030204" pitchFamily="34" charset="0"/>
            </a:endParaRPr>
          </a:p>
        </p:txBody>
      </p:sp>
      <p:sp>
        <p:nvSpPr>
          <p:cNvPr id="10" name="Content Placeholder 9">
            <a:extLst>
              <a:ext uri="{FF2B5EF4-FFF2-40B4-BE49-F238E27FC236}">
                <a16:creationId xmlns:a16="http://schemas.microsoft.com/office/drawing/2014/main" id="{9C1A6C84-0740-F64B-02B1-DF1673967E4D}"/>
              </a:ext>
            </a:extLst>
          </p:cNvPr>
          <p:cNvSpPr>
            <a:spLocks noGrp="1"/>
          </p:cNvSpPr>
          <p:nvPr>
            <p:ph idx="1"/>
          </p:nvPr>
        </p:nvSpPr>
        <p:spPr>
          <a:xfrm>
            <a:off x="965200" y="1887414"/>
            <a:ext cx="10261600" cy="4033803"/>
          </a:xfrm>
        </p:spPr>
        <p:txBody>
          <a:bodyPr>
            <a:normAutofit fontScale="85000" lnSpcReduction="20000"/>
          </a:bodyPr>
          <a:lstStyle/>
          <a:p>
            <a:pPr marL="0" indent="0">
              <a:buNone/>
            </a:pPr>
            <a:endParaRPr lang="en-GB" dirty="0"/>
          </a:p>
          <a:p>
            <a:pPr marL="0" indent="0">
              <a:buNone/>
            </a:pPr>
            <a:r>
              <a:rPr lang="en-GB" sz="3800" i="1" dirty="0"/>
              <a:t>Studies of effects of (palliative care led) better decision making on trajectories, outcomes and costs.</a:t>
            </a:r>
          </a:p>
          <a:p>
            <a:r>
              <a:rPr lang="en-GB" dirty="0"/>
              <a:t>Early studies spoilt by some poor design</a:t>
            </a:r>
          </a:p>
          <a:p>
            <a:r>
              <a:rPr lang="en-GB" dirty="0"/>
              <a:t>Evidence generally shows better experiences, better outcomes and lower costs when more resources are used to plan and manage</a:t>
            </a:r>
          </a:p>
          <a:p>
            <a:r>
              <a:rPr lang="en-GB" dirty="0"/>
              <a:t>The evidence has been widely used in policy development and service planning</a:t>
            </a:r>
          </a:p>
          <a:p>
            <a:r>
              <a:rPr lang="en-GB" dirty="0"/>
              <a:t>Despite some slow improvement, most patients with life limiting conditions still experience some high-cost low-value care</a:t>
            </a:r>
          </a:p>
          <a:p>
            <a:r>
              <a:rPr lang="en-GB" dirty="0"/>
              <a:t>Evidence of this type is slow burner and may affect service provision over a longer period.</a:t>
            </a:r>
          </a:p>
        </p:txBody>
      </p:sp>
    </p:spTree>
    <p:extLst>
      <p:ext uri="{BB962C8B-B14F-4D97-AF65-F5344CB8AC3E}">
        <p14:creationId xmlns:p14="http://schemas.microsoft.com/office/powerpoint/2010/main" val="3324896815"/>
      </p:ext>
    </p:extLst>
  </p:cSld>
  <p:clrMapOvr>
    <a:masterClrMapping/>
  </p:clrMapOvr>
  <mc:AlternateContent xmlns:mc="http://schemas.openxmlformats.org/markup-compatibility/2006" xmlns:p14="http://schemas.microsoft.com/office/powerpoint/2010/main">
    <mc:Choice Requires="p14">
      <p:transition spd="slow" p14:dur="2000" advTm="90938"/>
    </mc:Choice>
    <mc:Fallback xmlns="">
      <p:transition spd="slow" advTm="9093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34F4C-B39C-3767-54BC-DF5A9479A6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50FC8A-2766-7958-79BB-2C68D97997DF}"/>
              </a:ext>
            </a:extLst>
          </p:cNvPr>
          <p:cNvSpPr>
            <a:spLocks noGrp="1"/>
          </p:cNvSpPr>
          <p:nvPr>
            <p:ph type="title"/>
          </p:nvPr>
        </p:nvSpPr>
        <p:spPr>
          <a:xfrm>
            <a:off x="1703512" y="368659"/>
            <a:ext cx="7620000" cy="1600817"/>
          </a:xfrm>
        </p:spPr>
        <p:txBody>
          <a:bodyPr>
            <a:noAutofit/>
          </a:bodyPr>
          <a:lstStyle/>
          <a:p>
            <a:pPr algn="ctr">
              <a:defRPr/>
            </a:pPr>
            <a:r>
              <a:rPr lang="en-GB" sz="4000" b="1" dirty="0">
                <a:solidFill>
                  <a:srgbClr val="0070C0"/>
                </a:solidFill>
                <a:latin typeface="+mn-lt"/>
              </a:rPr>
              <a:t>Apply the evidence</a:t>
            </a:r>
            <a:r>
              <a:rPr lang="en-GB" sz="4000" b="1" dirty="0">
                <a:solidFill>
                  <a:srgbClr val="0070C0"/>
                </a:solidFill>
                <a:latin typeface="+mn-lt"/>
                <a:ea typeface="Aptos" panose="020B0004020202020204" pitchFamily="34" charset="0"/>
                <a:cs typeface="Aptos" panose="020B0004020202020204" pitchFamily="34" charset="0"/>
              </a:rPr>
              <a:t>:  it’s complicated 3</a:t>
            </a:r>
            <a:br>
              <a:rPr lang="en-GB" sz="4000" b="1" dirty="0">
                <a:solidFill>
                  <a:srgbClr val="0070C0"/>
                </a:solidFill>
                <a:latin typeface="+mn-lt"/>
                <a:ea typeface="Aptos" panose="020B0004020202020204" pitchFamily="34" charset="0"/>
                <a:cs typeface="Aptos" panose="020B0004020202020204" pitchFamily="34" charset="0"/>
              </a:rPr>
            </a:br>
            <a:r>
              <a:rPr lang="en-GB" sz="4000" b="1" dirty="0">
                <a:solidFill>
                  <a:srgbClr val="0070C0"/>
                </a:solidFill>
                <a:latin typeface="+mn-lt"/>
                <a:ea typeface="Aptos" panose="020B0004020202020204" pitchFamily="34" charset="0"/>
                <a:cs typeface="Aptos" panose="020B0004020202020204" pitchFamily="34" charset="0"/>
              </a:rPr>
              <a:t>#Case 2</a:t>
            </a:r>
            <a:br>
              <a:rPr lang="en-GB" sz="4000" b="1" dirty="0">
                <a:solidFill>
                  <a:srgbClr val="0070C0"/>
                </a:solidFill>
                <a:latin typeface="+mn-lt"/>
                <a:ea typeface="Aptos" panose="020B0004020202020204" pitchFamily="34" charset="0"/>
                <a:cs typeface="Aptos" panose="020B0004020202020204" pitchFamily="34" charset="0"/>
              </a:rPr>
            </a:br>
            <a:endParaRPr lang="en-GB" sz="4000" b="1" dirty="0">
              <a:solidFill>
                <a:srgbClr val="0070C0"/>
              </a:solidFill>
              <a:latin typeface="+mn-lt"/>
              <a:cs typeface="Calibri" panose="020F0502020204030204" pitchFamily="34" charset="0"/>
            </a:endParaRPr>
          </a:p>
        </p:txBody>
      </p:sp>
      <p:sp>
        <p:nvSpPr>
          <p:cNvPr id="10" name="Content Placeholder 9">
            <a:extLst>
              <a:ext uri="{FF2B5EF4-FFF2-40B4-BE49-F238E27FC236}">
                <a16:creationId xmlns:a16="http://schemas.microsoft.com/office/drawing/2014/main" id="{2E2648AD-C020-001D-E042-A17F0907B2CF}"/>
              </a:ext>
            </a:extLst>
          </p:cNvPr>
          <p:cNvSpPr>
            <a:spLocks noGrp="1"/>
          </p:cNvSpPr>
          <p:nvPr>
            <p:ph idx="1"/>
          </p:nvPr>
        </p:nvSpPr>
        <p:spPr>
          <a:xfrm>
            <a:off x="858982" y="1840523"/>
            <a:ext cx="10261600" cy="4186203"/>
          </a:xfrm>
        </p:spPr>
        <p:txBody>
          <a:bodyPr>
            <a:normAutofit/>
          </a:bodyPr>
          <a:lstStyle/>
          <a:p>
            <a:pPr marL="0" indent="0">
              <a:buNone/>
            </a:pPr>
            <a:r>
              <a:rPr lang="en-GB" sz="3600" i="1" dirty="0"/>
              <a:t>The Better B study of Mirtazapine for Breathlessness</a:t>
            </a:r>
          </a:p>
          <a:p>
            <a:r>
              <a:rPr lang="en-GB" i="1" dirty="0"/>
              <a:t>Clinical outcomes showed no evidence of effectiveness</a:t>
            </a:r>
          </a:p>
          <a:p>
            <a:r>
              <a:rPr lang="en-GB" i="1" dirty="0"/>
              <a:t>Economic study showed higher costs and worse outcomes with treatment</a:t>
            </a:r>
          </a:p>
          <a:p>
            <a:r>
              <a:rPr lang="en-GB" i="1" dirty="0"/>
              <a:t>Dissemination (which is ongoing) through conferences and clinical networks, with early signs of changes in practice</a:t>
            </a:r>
          </a:p>
          <a:p>
            <a:r>
              <a:rPr lang="en-GB" i="1" dirty="0"/>
              <a:t>Economic results were helped by the fact that the relevant quality of life effects are well measured by widely used research instruments</a:t>
            </a:r>
          </a:p>
        </p:txBody>
      </p:sp>
    </p:spTree>
    <p:extLst>
      <p:ext uri="{BB962C8B-B14F-4D97-AF65-F5344CB8AC3E}">
        <p14:creationId xmlns:p14="http://schemas.microsoft.com/office/powerpoint/2010/main" val="3215509792"/>
      </p:ext>
    </p:extLst>
  </p:cSld>
  <p:clrMapOvr>
    <a:masterClrMapping/>
  </p:clrMapOvr>
  <mc:AlternateContent xmlns:mc="http://schemas.openxmlformats.org/markup-compatibility/2006">
    <mc:Choice xmlns:p14="http://schemas.microsoft.com/office/powerpoint/2010/main" Requires="p14">
      <p:transition spd="slow" p14:dur="2000" advTm="90938"/>
    </mc:Choice>
    <mc:Fallback>
      <p:transition spd="slow" advTm="9093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B31E5-A712-E355-A1EF-1EDA580A32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34F27A-3697-2318-75C8-876C9415D6CD}"/>
              </a:ext>
            </a:extLst>
          </p:cNvPr>
          <p:cNvSpPr>
            <a:spLocks noGrp="1"/>
          </p:cNvSpPr>
          <p:nvPr>
            <p:ph type="title"/>
          </p:nvPr>
        </p:nvSpPr>
        <p:spPr>
          <a:xfrm>
            <a:off x="1703512" y="368660"/>
            <a:ext cx="7620000" cy="1080120"/>
          </a:xfrm>
        </p:spPr>
        <p:txBody>
          <a:bodyPr>
            <a:noAutofit/>
          </a:bodyPr>
          <a:lstStyle/>
          <a:p>
            <a:pPr algn="ctr">
              <a:defRPr/>
            </a:pPr>
            <a:r>
              <a:rPr lang="en-GB" sz="4000" b="1" dirty="0">
                <a:solidFill>
                  <a:srgbClr val="0070C0"/>
                </a:solidFill>
                <a:latin typeface="+mn-lt"/>
              </a:rPr>
              <a:t>Apply the evidence</a:t>
            </a:r>
            <a:r>
              <a:rPr lang="en-GB" sz="4000" b="1" dirty="0">
                <a:solidFill>
                  <a:srgbClr val="0070C0"/>
                </a:solidFill>
                <a:latin typeface="+mn-lt"/>
                <a:ea typeface="Aptos" panose="020B0004020202020204" pitchFamily="34" charset="0"/>
                <a:cs typeface="Aptos" panose="020B0004020202020204" pitchFamily="34" charset="0"/>
              </a:rPr>
              <a:t>:  it’s complicated 3</a:t>
            </a:r>
            <a:br>
              <a:rPr lang="en-GB" sz="4000" b="1" dirty="0">
                <a:solidFill>
                  <a:srgbClr val="0070C0"/>
                </a:solidFill>
                <a:latin typeface="+mn-lt"/>
                <a:ea typeface="Aptos" panose="020B0004020202020204" pitchFamily="34" charset="0"/>
                <a:cs typeface="Aptos" panose="020B0004020202020204" pitchFamily="34" charset="0"/>
              </a:rPr>
            </a:br>
            <a:r>
              <a:rPr lang="en-GB" sz="4000" b="1" dirty="0">
                <a:solidFill>
                  <a:srgbClr val="0070C0"/>
                </a:solidFill>
                <a:latin typeface="+mn-lt"/>
                <a:ea typeface="Aptos" panose="020B0004020202020204" pitchFamily="34" charset="0"/>
                <a:cs typeface="Aptos" panose="020B0004020202020204" pitchFamily="34" charset="0"/>
              </a:rPr>
              <a:t># Case 3 </a:t>
            </a:r>
            <a:endParaRPr lang="en-GB" sz="4000" b="1" dirty="0">
              <a:solidFill>
                <a:srgbClr val="0070C0"/>
              </a:solidFill>
              <a:latin typeface="+mn-lt"/>
              <a:cs typeface="Calibri" panose="020F0502020204030204" pitchFamily="34" charset="0"/>
            </a:endParaRPr>
          </a:p>
        </p:txBody>
      </p:sp>
      <p:sp>
        <p:nvSpPr>
          <p:cNvPr id="10" name="Content Placeholder 9">
            <a:extLst>
              <a:ext uri="{FF2B5EF4-FFF2-40B4-BE49-F238E27FC236}">
                <a16:creationId xmlns:a16="http://schemas.microsoft.com/office/drawing/2014/main" id="{06E4AB78-1B3C-67B4-0430-E6F3AD4DD3F6}"/>
              </a:ext>
            </a:extLst>
          </p:cNvPr>
          <p:cNvSpPr>
            <a:spLocks noGrp="1"/>
          </p:cNvSpPr>
          <p:nvPr>
            <p:ph idx="1"/>
          </p:nvPr>
        </p:nvSpPr>
        <p:spPr>
          <a:xfrm>
            <a:off x="858982" y="1687483"/>
            <a:ext cx="10261600" cy="4339243"/>
          </a:xfrm>
        </p:spPr>
        <p:txBody>
          <a:bodyPr>
            <a:normAutofit fontScale="92500" lnSpcReduction="10000"/>
          </a:bodyPr>
          <a:lstStyle/>
          <a:p>
            <a:pPr marL="0" indent="0">
              <a:buNone/>
            </a:pPr>
            <a:r>
              <a:rPr lang="en-GB" sz="3600" i="1" dirty="0"/>
              <a:t>The </a:t>
            </a:r>
            <a:r>
              <a:rPr lang="en-GB" sz="3600" i="1" dirty="0" err="1"/>
              <a:t>Diadic</a:t>
            </a:r>
            <a:r>
              <a:rPr lang="en-GB" sz="3600" i="1" dirty="0"/>
              <a:t> trial of two interventions to support patients and families</a:t>
            </a:r>
          </a:p>
          <a:p>
            <a:r>
              <a:rPr lang="en-GB" dirty="0"/>
              <a:t>Well designed, well conducted (underpowered) study</a:t>
            </a:r>
          </a:p>
          <a:p>
            <a:r>
              <a:rPr lang="en-GB" dirty="0"/>
              <a:t>No or very limited effects shown in main outcome measures</a:t>
            </a:r>
          </a:p>
          <a:p>
            <a:r>
              <a:rPr lang="en-GB" i="1" dirty="0"/>
              <a:t>Economic study provided limited additional insights since the outcomes of interest seem not to be sensitive to conventional measures</a:t>
            </a:r>
          </a:p>
          <a:p>
            <a:r>
              <a:rPr lang="en-GB" dirty="0"/>
              <a:t>Recent study (Kinchin et al 2025) provides useful evidence on limitations of conventional  measures</a:t>
            </a:r>
          </a:p>
          <a:p>
            <a:r>
              <a:rPr lang="en-GB" dirty="0"/>
              <a:t> Similar limitations may be a problem in other non-medical intervention studies.</a:t>
            </a:r>
          </a:p>
        </p:txBody>
      </p:sp>
    </p:spTree>
    <p:extLst>
      <p:ext uri="{BB962C8B-B14F-4D97-AF65-F5344CB8AC3E}">
        <p14:creationId xmlns:p14="http://schemas.microsoft.com/office/powerpoint/2010/main" val="1413414499"/>
      </p:ext>
    </p:extLst>
  </p:cSld>
  <p:clrMapOvr>
    <a:masterClrMapping/>
  </p:clrMapOvr>
  <mc:AlternateContent xmlns:mc="http://schemas.openxmlformats.org/markup-compatibility/2006">
    <mc:Choice xmlns:p14="http://schemas.microsoft.com/office/powerpoint/2010/main" Requires="p14">
      <p:transition spd="slow" p14:dur="2000" advTm="90938"/>
    </mc:Choice>
    <mc:Fallback>
      <p:transition spd="slow" advTm="9093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BF9F8-5989-8C27-41D2-D293D6420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D7CDC-B588-6306-7719-6CB48FB75B51}"/>
              </a:ext>
            </a:extLst>
          </p:cNvPr>
          <p:cNvSpPr>
            <a:spLocks noGrp="1"/>
          </p:cNvSpPr>
          <p:nvPr>
            <p:ph type="title"/>
          </p:nvPr>
        </p:nvSpPr>
        <p:spPr>
          <a:xfrm>
            <a:off x="1703512" y="368660"/>
            <a:ext cx="7620000" cy="1080120"/>
          </a:xfrm>
        </p:spPr>
        <p:txBody>
          <a:bodyPr>
            <a:noAutofit/>
          </a:bodyPr>
          <a:lstStyle/>
          <a:p>
            <a:pPr algn="ctr">
              <a:defRPr/>
            </a:pPr>
            <a:r>
              <a:rPr lang="en-GB" sz="4000" b="1" dirty="0">
                <a:solidFill>
                  <a:srgbClr val="0070C0"/>
                </a:solidFill>
                <a:latin typeface="+mn-lt"/>
              </a:rPr>
              <a:t>Apply the evidence</a:t>
            </a:r>
            <a:r>
              <a:rPr lang="en-GB" sz="4000" b="1" dirty="0">
                <a:solidFill>
                  <a:srgbClr val="0070C0"/>
                </a:solidFill>
                <a:latin typeface="+mn-lt"/>
                <a:ea typeface="Aptos" panose="020B0004020202020204" pitchFamily="34" charset="0"/>
                <a:cs typeface="Aptos" panose="020B0004020202020204" pitchFamily="34" charset="0"/>
              </a:rPr>
              <a:t>:  it’s complicated 4</a:t>
            </a:r>
            <a:br>
              <a:rPr lang="en-GB" sz="4000" b="1" dirty="0">
                <a:solidFill>
                  <a:srgbClr val="0070C0"/>
                </a:solidFill>
                <a:latin typeface="+mn-lt"/>
                <a:ea typeface="Aptos" panose="020B0004020202020204" pitchFamily="34" charset="0"/>
                <a:cs typeface="Aptos" panose="020B0004020202020204" pitchFamily="34" charset="0"/>
              </a:rPr>
            </a:br>
            <a:r>
              <a:rPr lang="en-GB" sz="4000" b="1" dirty="0">
                <a:solidFill>
                  <a:srgbClr val="0070C0"/>
                </a:solidFill>
                <a:latin typeface="+mn-lt"/>
                <a:ea typeface="Aptos" panose="020B0004020202020204" pitchFamily="34" charset="0"/>
                <a:cs typeface="Aptos" panose="020B0004020202020204" pitchFamily="34" charset="0"/>
              </a:rPr>
              <a:t># Case 4 </a:t>
            </a:r>
            <a:endParaRPr lang="en-GB" sz="4000" b="1" dirty="0">
              <a:solidFill>
                <a:srgbClr val="0070C0"/>
              </a:solidFill>
              <a:latin typeface="+mn-lt"/>
              <a:cs typeface="Calibri" panose="020F0502020204030204" pitchFamily="34" charset="0"/>
            </a:endParaRPr>
          </a:p>
        </p:txBody>
      </p:sp>
      <p:sp>
        <p:nvSpPr>
          <p:cNvPr id="10" name="Content Placeholder 9">
            <a:extLst>
              <a:ext uri="{FF2B5EF4-FFF2-40B4-BE49-F238E27FC236}">
                <a16:creationId xmlns:a16="http://schemas.microsoft.com/office/drawing/2014/main" id="{D675D0A9-4FE1-0F1E-1835-0D5B47F115E3}"/>
              </a:ext>
            </a:extLst>
          </p:cNvPr>
          <p:cNvSpPr>
            <a:spLocks noGrp="1"/>
          </p:cNvSpPr>
          <p:nvPr>
            <p:ph idx="1"/>
          </p:nvPr>
        </p:nvSpPr>
        <p:spPr>
          <a:xfrm>
            <a:off x="858982" y="1687483"/>
            <a:ext cx="10261600" cy="4339243"/>
          </a:xfrm>
        </p:spPr>
        <p:txBody>
          <a:bodyPr>
            <a:normAutofit fontScale="92500" lnSpcReduction="10000"/>
          </a:bodyPr>
          <a:lstStyle/>
          <a:p>
            <a:pPr marL="0" indent="0">
              <a:buNone/>
            </a:pPr>
            <a:r>
              <a:rPr lang="en-GB" sz="3600" i="1" dirty="0"/>
              <a:t>(Mainly DCE) studies of what people want in palliative care</a:t>
            </a:r>
          </a:p>
          <a:p>
            <a:r>
              <a:rPr lang="en-GB" dirty="0"/>
              <a:t>Support for unpaid caregivers</a:t>
            </a:r>
          </a:p>
          <a:p>
            <a:r>
              <a:rPr lang="en-GB" dirty="0"/>
              <a:t>Barrier free access</a:t>
            </a:r>
          </a:p>
          <a:p>
            <a:r>
              <a:rPr lang="en-GB" dirty="0"/>
              <a:t>Continuity of care</a:t>
            </a:r>
          </a:p>
          <a:p>
            <a:r>
              <a:rPr lang="en-GB" dirty="0"/>
              <a:t>Prioritising clinical benefits of social benefits</a:t>
            </a:r>
          </a:p>
          <a:p>
            <a:pPr marL="0" indent="0">
              <a:buNone/>
            </a:pPr>
            <a:r>
              <a:rPr lang="en-GB" i="1" dirty="0">
                <a:solidFill>
                  <a:srgbClr val="0070C0"/>
                </a:solidFill>
              </a:rPr>
              <a:t>Strong emphasis on quality of process</a:t>
            </a:r>
          </a:p>
          <a:p>
            <a:r>
              <a:rPr lang="en-GB" dirty="0"/>
              <a:t>There is  also evidence that age and disease trajectory affect preferences and that patient and family preferences are a bit different.</a:t>
            </a:r>
          </a:p>
          <a:p>
            <a:pPr marL="0" indent="0">
              <a:buNone/>
            </a:pPr>
            <a:r>
              <a:rPr lang="en-GB" i="1" dirty="0">
                <a:solidFill>
                  <a:srgbClr val="002060"/>
                </a:solidFill>
              </a:rPr>
              <a:t>In some cases, those in contact with hospice and palliative care services get what they want, but a long way to go!</a:t>
            </a:r>
          </a:p>
          <a:p>
            <a:endParaRPr lang="en-GB" dirty="0"/>
          </a:p>
        </p:txBody>
      </p:sp>
    </p:spTree>
    <p:extLst>
      <p:ext uri="{BB962C8B-B14F-4D97-AF65-F5344CB8AC3E}">
        <p14:creationId xmlns:p14="http://schemas.microsoft.com/office/powerpoint/2010/main" val="1628647645"/>
      </p:ext>
    </p:extLst>
  </p:cSld>
  <p:clrMapOvr>
    <a:masterClrMapping/>
  </p:clrMapOvr>
  <mc:AlternateContent xmlns:mc="http://schemas.openxmlformats.org/markup-compatibility/2006">
    <mc:Choice xmlns:p14="http://schemas.microsoft.com/office/powerpoint/2010/main" Requires="p14">
      <p:transition spd="slow" p14:dur="2000" advTm="90938"/>
    </mc:Choice>
    <mc:Fallback>
      <p:transition spd="slow" advTm="9093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CD2AF-C849-4FB2-AC94-449AE3E69937}"/>
              </a:ext>
            </a:extLst>
          </p:cNvPr>
          <p:cNvSpPr>
            <a:spLocks noGrp="1"/>
          </p:cNvSpPr>
          <p:nvPr>
            <p:ph type="title"/>
          </p:nvPr>
        </p:nvSpPr>
        <p:spPr>
          <a:xfrm>
            <a:off x="838200" y="365125"/>
            <a:ext cx="10515600" cy="1088537"/>
          </a:xfrm>
        </p:spPr>
        <p:txBody>
          <a:bodyPr/>
          <a:lstStyle/>
          <a:p>
            <a:pPr algn="ctr"/>
            <a:r>
              <a:rPr lang="en-GB" b="1" dirty="0">
                <a:solidFill>
                  <a:srgbClr val="0070C0"/>
                </a:solidFill>
              </a:rPr>
              <a:t>Concluding Thoughts</a:t>
            </a:r>
          </a:p>
        </p:txBody>
      </p:sp>
      <p:sp>
        <p:nvSpPr>
          <p:cNvPr id="3" name="Content Placeholder 2">
            <a:extLst>
              <a:ext uri="{FF2B5EF4-FFF2-40B4-BE49-F238E27FC236}">
                <a16:creationId xmlns:a16="http://schemas.microsoft.com/office/drawing/2014/main" id="{5925BE8B-84F3-BD9A-A06D-BD6537F22078}"/>
              </a:ext>
            </a:extLst>
          </p:cNvPr>
          <p:cNvSpPr>
            <a:spLocks noGrp="1"/>
          </p:cNvSpPr>
          <p:nvPr>
            <p:ph idx="1"/>
          </p:nvPr>
        </p:nvSpPr>
        <p:spPr>
          <a:xfrm>
            <a:off x="838200" y="1770185"/>
            <a:ext cx="10515600" cy="4722690"/>
          </a:xfrm>
        </p:spPr>
        <p:txBody>
          <a:bodyPr>
            <a:normAutofit/>
          </a:bodyPr>
          <a:lstStyle/>
          <a:p>
            <a:pPr marL="0" indent="0" algn="ctr">
              <a:buNone/>
            </a:pPr>
            <a:r>
              <a:rPr lang="en-GB" dirty="0">
                <a:solidFill>
                  <a:srgbClr val="0070C0"/>
                </a:solidFill>
              </a:rPr>
              <a:t>What  lessons have I learnt about getting evidence into policy and practice?</a:t>
            </a:r>
          </a:p>
          <a:p>
            <a:r>
              <a:rPr lang="en-GB" dirty="0"/>
              <a:t>Understanding the problem/research question well helps</a:t>
            </a:r>
          </a:p>
          <a:p>
            <a:r>
              <a:rPr lang="en-GB" dirty="0"/>
              <a:t>Understanding policy and service priorities helps</a:t>
            </a:r>
          </a:p>
          <a:p>
            <a:r>
              <a:rPr lang="en-GB" dirty="0"/>
              <a:t>Doing excellent work (regardless of type) helps</a:t>
            </a:r>
          </a:p>
          <a:p>
            <a:r>
              <a:rPr lang="en-GB" dirty="0"/>
              <a:t>Presenting findings in clear and accessible ways helps</a:t>
            </a:r>
          </a:p>
          <a:p>
            <a:r>
              <a:rPr lang="en-GB" dirty="0"/>
              <a:t>Working with key implementers helps</a:t>
            </a:r>
          </a:p>
          <a:p>
            <a:r>
              <a:rPr lang="en-GB" dirty="0"/>
              <a:t>Being patient helps</a:t>
            </a:r>
          </a:p>
          <a:p>
            <a:r>
              <a:rPr lang="en-GB" dirty="0"/>
              <a:t>Being lucky helps a lot.</a:t>
            </a:r>
          </a:p>
          <a:p>
            <a:endParaRPr lang="en-GB" dirty="0"/>
          </a:p>
        </p:txBody>
      </p:sp>
    </p:spTree>
    <p:extLst>
      <p:ext uri="{BB962C8B-B14F-4D97-AF65-F5344CB8AC3E}">
        <p14:creationId xmlns:p14="http://schemas.microsoft.com/office/powerpoint/2010/main" val="885787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ABB5C-F2D6-97B5-999B-A604ECC94D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EEB3AB-E27D-AB5C-7754-00DBADB09F41}"/>
              </a:ext>
            </a:extLst>
          </p:cNvPr>
          <p:cNvSpPr>
            <a:spLocks noGrp="1"/>
          </p:cNvSpPr>
          <p:nvPr>
            <p:ph type="ctrTitle"/>
          </p:nvPr>
        </p:nvSpPr>
        <p:spPr>
          <a:xfrm>
            <a:off x="689113" y="350159"/>
            <a:ext cx="10858117" cy="3061256"/>
          </a:xfrm>
        </p:spPr>
        <p:txBody>
          <a:bodyPr>
            <a:normAutofit/>
          </a:bodyPr>
          <a:lstStyle/>
          <a:p>
            <a:r>
              <a:rPr lang="en-GB" sz="6600" dirty="0">
                <a:solidFill>
                  <a:schemeClr val="accent1">
                    <a:lumMod val="75000"/>
                  </a:schemeClr>
                </a:solidFill>
              </a:rPr>
              <a:t>Thanks for your attention</a:t>
            </a:r>
            <a:endParaRPr lang="en-GB" sz="6600" b="1" dirty="0">
              <a:solidFill>
                <a:schemeClr val="accent1">
                  <a:lumMod val="75000"/>
                </a:schemeClr>
              </a:solidFill>
            </a:endParaRPr>
          </a:p>
        </p:txBody>
      </p:sp>
      <p:sp>
        <p:nvSpPr>
          <p:cNvPr id="3" name="Subtitle 2">
            <a:extLst>
              <a:ext uri="{FF2B5EF4-FFF2-40B4-BE49-F238E27FC236}">
                <a16:creationId xmlns:a16="http://schemas.microsoft.com/office/drawing/2014/main" id="{F04B9B46-1AC5-1E3F-BFAC-9FFE5B18A0B2}"/>
              </a:ext>
            </a:extLst>
          </p:cNvPr>
          <p:cNvSpPr>
            <a:spLocks noGrp="1"/>
          </p:cNvSpPr>
          <p:nvPr>
            <p:ph type="subTitle" idx="1"/>
          </p:nvPr>
        </p:nvSpPr>
        <p:spPr>
          <a:xfrm>
            <a:off x="689113" y="3540368"/>
            <a:ext cx="10084904" cy="1426301"/>
          </a:xfrm>
        </p:spPr>
        <p:txBody>
          <a:bodyPr>
            <a:normAutofit/>
          </a:bodyPr>
          <a:lstStyle/>
          <a:p>
            <a:r>
              <a:rPr lang="en-GB" sz="2800" dirty="0"/>
              <a:t>In case you  are interested, I have appended two slides with the main papers/studies that form the basis of this presentation</a:t>
            </a:r>
            <a:endParaRPr lang="en-IE" sz="2800" dirty="0">
              <a:solidFill>
                <a:schemeClr val="accent5">
                  <a:lumMod val="50000"/>
                </a:schemeClr>
              </a:solidFill>
            </a:endParaRPr>
          </a:p>
        </p:txBody>
      </p:sp>
      <p:pic>
        <p:nvPicPr>
          <p:cNvPr id="5" name="Picture 4">
            <a:extLst>
              <a:ext uri="{FF2B5EF4-FFF2-40B4-BE49-F238E27FC236}">
                <a16:creationId xmlns:a16="http://schemas.microsoft.com/office/drawing/2014/main" id="{32E1BD12-C744-598C-C480-4DCEF865E0AC}"/>
              </a:ext>
            </a:extLst>
          </p:cNvPr>
          <p:cNvPicPr/>
          <p:nvPr/>
        </p:nvPicPr>
        <p:blipFill rotWithShape="1">
          <a:blip r:embed="rId2">
            <a:extLst>
              <a:ext uri="{28A0092B-C50C-407E-A947-70E740481C1C}">
                <a14:useLocalDpi xmlns:a14="http://schemas.microsoft.com/office/drawing/2010/main" val="0"/>
              </a:ext>
            </a:extLst>
          </a:blip>
          <a:srcRect b="71784"/>
          <a:stretch/>
        </p:blipFill>
        <p:spPr bwMode="auto">
          <a:xfrm>
            <a:off x="5091448" y="5261008"/>
            <a:ext cx="7100552" cy="1596992"/>
          </a:xfrm>
          <a:prstGeom prst="rect">
            <a:avLst/>
          </a:prstGeom>
          <a:noFill/>
          <a:ln>
            <a:noFill/>
          </a:ln>
          <a:extLst>
            <a:ext uri="{53640926-AAD7-44D8-BBD7-CCE9431645EC}">
              <a14:shadowObscured xmlns:a14="http://schemas.microsoft.com/office/drawing/2010/main"/>
            </a:ext>
          </a:extLst>
        </p:spPr>
      </p:pic>
      <p:pic>
        <p:nvPicPr>
          <p:cNvPr id="2050" name="Picture 2">
            <a:extLst>
              <a:ext uri="{FF2B5EF4-FFF2-40B4-BE49-F238E27FC236}">
                <a16:creationId xmlns:a16="http://schemas.microsoft.com/office/drawing/2014/main" id="{A4322F22-C9C4-8B2C-EB66-DC46FAB894A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38" t="19094" b="22088"/>
          <a:stretch/>
        </p:blipFill>
        <p:spPr bwMode="auto">
          <a:xfrm>
            <a:off x="0" y="5261008"/>
            <a:ext cx="5091449" cy="1229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877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67261-7798-0107-BBCF-D9D49EF297D2}"/>
              </a:ext>
            </a:extLst>
          </p:cNvPr>
          <p:cNvSpPr>
            <a:spLocks noGrp="1"/>
          </p:cNvSpPr>
          <p:nvPr>
            <p:ph type="title"/>
          </p:nvPr>
        </p:nvSpPr>
        <p:spPr>
          <a:xfrm>
            <a:off x="838200" y="399439"/>
            <a:ext cx="10515600" cy="6059121"/>
          </a:xfrm>
        </p:spPr>
        <p:txBody>
          <a:bodyPr>
            <a:normAutofit/>
          </a:bodyPr>
          <a:lstStyle/>
          <a:p>
            <a:pPr lvl="0">
              <a:tabLst>
                <a:tab pos="810260" algn="l"/>
              </a:tabLst>
            </a:pPr>
            <a:r>
              <a:rPr lang="en-GB" sz="1000" dirty="0">
                <a:latin typeface="+mn-lt"/>
              </a:rPr>
              <a:t>May P, Normand C, Oluyase </a:t>
            </a:r>
            <a:r>
              <a:rPr lang="en-GB" sz="1000" dirty="0">
                <a:solidFill>
                  <a:srgbClr val="212121"/>
                </a:solidFill>
                <a:effectLst/>
                <a:latin typeface="+mn-lt"/>
                <a:ea typeface="Times New Roman" panose="02020603050405020304" pitchFamily="18" charset="0"/>
              </a:rPr>
              <a:t>May P, Normand C, Oluyase AO, Smith S, Brown ST, Maddocks M, Costantini M, Bajwah S, </a:t>
            </a:r>
            <a:r>
              <a:rPr lang="en-GB" sz="1000" dirty="0" err="1">
                <a:solidFill>
                  <a:srgbClr val="212121"/>
                </a:solidFill>
                <a:effectLst/>
                <a:latin typeface="+mn-lt"/>
                <a:ea typeface="Times New Roman" panose="02020603050405020304" pitchFamily="18" charset="0"/>
              </a:rPr>
              <a:t>Kahnert</a:t>
            </a:r>
            <a:r>
              <a:rPr lang="en-GB" sz="1000" dirty="0">
                <a:solidFill>
                  <a:srgbClr val="212121"/>
                </a:solidFill>
                <a:effectLst/>
                <a:latin typeface="+mn-lt"/>
                <a:ea typeface="Times New Roman" panose="02020603050405020304" pitchFamily="18" charset="0"/>
              </a:rPr>
              <a:t> K, Simon ST, Ryan K, Currow DC, Johnson MJ, Hart SP, Krajnik M, Tanzi S, Bolton CE, Janowiak P, Turola E, Jolley CJ, Mather H, Murden G, Ghirotto L, </a:t>
            </a:r>
            <a:r>
              <a:rPr lang="en-GB" sz="1000" dirty="0" err="1">
                <a:solidFill>
                  <a:srgbClr val="212121"/>
                </a:solidFill>
                <a:effectLst/>
                <a:latin typeface="+mn-lt"/>
                <a:ea typeface="Times New Roman" panose="02020603050405020304" pitchFamily="18" charset="0"/>
              </a:rPr>
              <a:t>Farsides</a:t>
            </a:r>
            <a:r>
              <a:rPr lang="en-GB" sz="1000" dirty="0">
                <a:solidFill>
                  <a:srgbClr val="212121"/>
                </a:solidFill>
                <a:effectLst/>
                <a:latin typeface="+mn-lt"/>
                <a:ea typeface="Times New Roman" panose="02020603050405020304" pitchFamily="18" charset="0"/>
              </a:rPr>
              <a:t> B, Brown JM, Higginson IJ; BETTER-B consortium. The cost of drug repurposing: parallel economic evaluation of mirtazapine for severe breathlessness in the multinational BETTER-B trial. BMC Health </a:t>
            </a:r>
            <a:r>
              <a:rPr lang="en-GB" sz="1000" dirty="0" err="1">
                <a:solidFill>
                  <a:srgbClr val="212121"/>
                </a:solidFill>
                <a:effectLst/>
                <a:latin typeface="+mn-lt"/>
                <a:ea typeface="Times New Roman" panose="02020603050405020304" pitchFamily="18" charset="0"/>
              </a:rPr>
              <a:t>Serv</a:t>
            </a:r>
            <a:r>
              <a:rPr lang="en-GB" sz="1000" dirty="0">
                <a:solidFill>
                  <a:srgbClr val="212121"/>
                </a:solidFill>
                <a:effectLst/>
                <a:latin typeface="+mn-lt"/>
                <a:ea typeface="Times New Roman" panose="02020603050405020304" pitchFamily="18" charset="0"/>
              </a:rPr>
              <a:t> Res. 2025 Nov 4;25(1):1442. </a:t>
            </a:r>
            <a:r>
              <a:rPr lang="en-GB" sz="1000" dirty="0" err="1">
                <a:solidFill>
                  <a:srgbClr val="212121"/>
                </a:solidFill>
                <a:effectLst/>
                <a:latin typeface="+mn-lt"/>
                <a:ea typeface="Times New Roman" panose="02020603050405020304" pitchFamily="18" charset="0"/>
              </a:rPr>
              <a:t>doi</a:t>
            </a:r>
            <a:r>
              <a:rPr lang="en-GB" sz="1000" dirty="0">
                <a:solidFill>
                  <a:srgbClr val="212121"/>
                </a:solidFill>
                <a:effectLst/>
                <a:latin typeface="+mn-lt"/>
                <a:ea typeface="Times New Roman" panose="02020603050405020304" pitchFamily="18" charset="0"/>
              </a:rPr>
              <a:t>: 10.1186/s12913-025-13605-9. PMID: 41188835.</a:t>
            </a:r>
            <a:br>
              <a:rPr lang="en-GB" sz="1000" dirty="0">
                <a:solidFill>
                  <a:srgbClr val="212121"/>
                </a:solidFill>
                <a:effectLst/>
                <a:latin typeface="+mn-lt"/>
                <a:ea typeface="Times New Roman" panose="02020603050405020304" pitchFamily="18" charset="0"/>
              </a:rPr>
            </a:br>
            <a:br>
              <a:rPr lang="en-GB" sz="1000" dirty="0">
                <a:effectLst/>
                <a:latin typeface="+mn-lt"/>
                <a:ea typeface="Times New Roman" panose="02020603050405020304" pitchFamily="18" charset="0"/>
              </a:rPr>
            </a:br>
            <a:r>
              <a:rPr lang="en-GB" sz="1000" dirty="0">
                <a:solidFill>
                  <a:srgbClr val="212121"/>
                </a:solidFill>
                <a:effectLst/>
                <a:latin typeface="+mn-lt"/>
                <a:ea typeface="Times New Roman" panose="02020603050405020304" pitchFamily="18" charset="0"/>
              </a:rPr>
              <a:t>De </a:t>
            </a:r>
            <a:r>
              <a:rPr lang="en-GB" sz="1000" dirty="0" err="1">
                <a:solidFill>
                  <a:srgbClr val="212121"/>
                </a:solidFill>
                <a:effectLst/>
                <a:latin typeface="+mn-lt"/>
                <a:ea typeface="Times New Roman" panose="02020603050405020304" pitchFamily="18" charset="0"/>
              </a:rPr>
              <a:t>Vleminck</a:t>
            </a:r>
            <a:r>
              <a:rPr lang="en-GB" sz="1000" dirty="0">
                <a:solidFill>
                  <a:srgbClr val="212121"/>
                </a:solidFill>
                <a:effectLst/>
                <a:latin typeface="+mn-lt"/>
                <a:ea typeface="Times New Roman" panose="02020603050405020304" pitchFamily="18" charset="0"/>
              </a:rPr>
              <a:t> A, Matthys O, Turola E, Dierickx S, </a:t>
            </a:r>
            <a:r>
              <a:rPr lang="en-GB" sz="1000" dirty="0" err="1">
                <a:solidFill>
                  <a:srgbClr val="212121"/>
                </a:solidFill>
                <a:effectLst/>
                <a:latin typeface="+mn-lt"/>
                <a:ea typeface="Times New Roman" panose="02020603050405020304" pitchFamily="18" charset="0"/>
              </a:rPr>
              <a:t>Dombrecht</a:t>
            </a:r>
            <a:r>
              <a:rPr lang="en-GB" sz="1000" dirty="0">
                <a:solidFill>
                  <a:srgbClr val="212121"/>
                </a:solidFill>
                <a:effectLst/>
                <a:latin typeface="+mn-lt"/>
                <a:ea typeface="Times New Roman" panose="02020603050405020304" pitchFamily="18" charset="0"/>
              </a:rPr>
              <a:t> L, Van Goethem V, </a:t>
            </a:r>
            <a:r>
              <a:rPr lang="en-GB" sz="1000" dirty="0" err="1">
                <a:solidFill>
                  <a:srgbClr val="212121"/>
                </a:solidFill>
                <a:effectLst/>
                <a:latin typeface="+mn-lt"/>
                <a:ea typeface="Times New Roman" panose="02020603050405020304" pitchFamily="18" charset="0"/>
              </a:rPr>
              <a:t>Deliens</a:t>
            </a:r>
            <a:r>
              <a:rPr lang="en-GB" sz="1000" dirty="0">
                <a:solidFill>
                  <a:srgbClr val="212121"/>
                </a:solidFill>
                <a:effectLst/>
                <a:latin typeface="+mn-lt"/>
                <a:ea typeface="Times New Roman" panose="02020603050405020304" pitchFamily="18" charset="0"/>
              </a:rPr>
              <a:t> L, </a:t>
            </a:r>
            <a:r>
              <a:rPr lang="en-GB" sz="1000" dirty="0" err="1">
                <a:solidFill>
                  <a:srgbClr val="212121"/>
                </a:solidFill>
                <a:effectLst/>
                <a:latin typeface="+mn-lt"/>
                <a:ea typeface="Times New Roman" panose="02020603050405020304" pitchFamily="18" charset="0"/>
              </a:rPr>
              <a:t>Lapeire</a:t>
            </a:r>
            <a:r>
              <a:rPr lang="en-GB" sz="1000" dirty="0">
                <a:solidFill>
                  <a:srgbClr val="212121"/>
                </a:solidFill>
                <a:effectLst/>
                <a:latin typeface="+mn-lt"/>
                <a:ea typeface="Times New Roman" panose="02020603050405020304" pitchFamily="18" charset="0"/>
              </a:rPr>
              <a:t> L, Hudson P, </a:t>
            </a:r>
            <a:r>
              <a:rPr lang="en-GB" sz="1000" dirty="0" err="1">
                <a:solidFill>
                  <a:srgbClr val="212121"/>
                </a:solidFill>
                <a:effectLst/>
                <a:latin typeface="+mn-lt"/>
                <a:ea typeface="Times New Roman" panose="02020603050405020304" pitchFamily="18" charset="0"/>
              </a:rPr>
              <a:t>Eecloo</a:t>
            </a:r>
            <a:r>
              <a:rPr lang="en-GB" sz="1000" dirty="0">
                <a:solidFill>
                  <a:srgbClr val="212121"/>
                </a:solidFill>
                <a:effectLst/>
                <a:latin typeface="+mn-lt"/>
                <a:ea typeface="Times New Roman" panose="02020603050405020304" pitchFamily="18" charset="0"/>
              </a:rPr>
              <a:t> K, Brazil K, </a:t>
            </a:r>
            <a:r>
              <a:rPr lang="en-GB" sz="1000" dirty="0" err="1">
                <a:solidFill>
                  <a:srgbClr val="212121"/>
                </a:solidFill>
                <a:effectLst/>
                <a:latin typeface="+mn-lt"/>
                <a:ea typeface="Times New Roman" panose="02020603050405020304" pitchFamily="18" charset="0"/>
              </a:rPr>
              <a:t>Groenvold</a:t>
            </a:r>
            <a:r>
              <a:rPr lang="en-GB" sz="1000" dirty="0">
                <a:solidFill>
                  <a:srgbClr val="212121"/>
                </a:solidFill>
                <a:effectLst/>
                <a:latin typeface="+mn-lt"/>
                <a:ea typeface="Times New Roman" panose="02020603050405020304" pitchFamily="18" charset="0"/>
              </a:rPr>
              <a:t> M, Di Leo S, van der Heide A, Normand C, Harding R, Pilch M, Northouse L; </a:t>
            </a:r>
            <a:r>
              <a:rPr lang="en-GB" sz="1000" dirty="0" err="1">
                <a:solidFill>
                  <a:srgbClr val="212121"/>
                </a:solidFill>
                <a:effectLst/>
                <a:latin typeface="+mn-lt"/>
                <a:ea typeface="Times New Roman" panose="02020603050405020304" pitchFamily="18" charset="0"/>
              </a:rPr>
              <a:t>DIAdIC</a:t>
            </a:r>
            <a:r>
              <a:rPr lang="en-GB" sz="1000" dirty="0">
                <a:solidFill>
                  <a:srgbClr val="212121"/>
                </a:solidFill>
                <a:effectLst/>
                <a:latin typeface="+mn-lt"/>
                <a:ea typeface="Times New Roman" panose="02020603050405020304" pitchFamily="18" charset="0"/>
              </a:rPr>
              <a:t> Team; Cohen J. Impact of a nurse-led and a web-based psychoeducational program for advanced cancer patients and their caregivers: Results of a three-arm randomized controlled trial. Int J </a:t>
            </a:r>
            <a:r>
              <a:rPr lang="en-GB" sz="1000" dirty="0" err="1">
                <a:solidFill>
                  <a:srgbClr val="212121"/>
                </a:solidFill>
                <a:effectLst/>
                <a:latin typeface="+mn-lt"/>
                <a:ea typeface="Times New Roman" panose="02020603050405020304" pitchFamily="18" charset="0"/>
              </a:rPr>
              <a:t>Nurs</a:t>
            </a:r>
            <a:r>
              <a:rPr lang="en-GB" sz="1000" dirty="0">
                <a:solidFill>
                  <a:srgbClr val="212121"/>
                </a:solidFill>
                <a:effectLst/>
                <a:latin typeface="+mn-lt"/>
                <a:ea typeface="Times New Roman" panose="02020603050405020304" pitchFamily="18" charset="0"/>
              </a:rPr>
              <a:t> Stud. 2025 Nov;171:105192. </a:t>
            </a:r>
            <a:r>
              <a:rPr lang="en-GB" sz="1000" dirty="0" err="1">
                <a:solidFill>
                  <a:srgbClr val="212121"/>
                </a:solidFill>
                <a:effectLst/>
                <a:latin typeface="+mn-lt"/>
                <a:ea typeface="Times New Roman" panose="02020603050405020304" pitchFamily="18" charset="0"/>
              </a:rPr>
              <a:t>doi</a:t>
            </a:r>
            <a:r>
              <a:rPr lang="en-GB" sz="1000" dirty="0">
                <a:solidFill>
                  <a:srgbClr val="212121"/>
                </a:solidFill>
                <a:effectLst/>
                <a:latin typeface="+mn-lt"/>
                <a:ea typeface="Times New Roman" panose="02020603050405020304" pitchFamily="18" charset="0"/>
              </a:rPr>
              <a:t>: 10.1016/j.ijnurstu.2025.105192. </a:t>
            </a:r>
            <a:r>
              <a:rPr lang="en-GB" sz="1000" dirty="0" err="1">
                <a:solidFill>
                  <a:srgbClr val="212121"/>
                </a:solidFill>
                <a:effectLst/>
                <a:latin typeface="+mn-lt"/>
                <a:ea typeface="Times New Roman" panose="02020603050405020304" pitchFamily="18" charset="0"/>
              </a:rPr>
              <a:t>Epub</a:t>
            </a:r>
            <a:r>
              <a:rPr lang="en-GB" sz="1000" dirty="0">
                <a:solidFill>
                  <a:srgbClr val="212121"/>
                </a:solidFill>
                <a:effectLst/>
                <a:latin typeface="+mn-lt"/>
                <a:ea typeface="Times New Roman" panose="02020603050405020304" pitchFamily="18" charset="0"/>
              </a:rPr>
              <a:t> 2025 Aug 19. PMID: 40925214.</a:t>
            </a:r>
            <a:br>
              <a:rPr lang="en-GB" sz="1000" dirty="0">
                <a:solidFill>
                  <a:srgbClr val="212121"/>
                </a:solidFill>
                <a:effectLst/>
                <a:latin typeface="+mn-lt"/>
                <a:ea typeface="Times New Roman" panose="02020603050405020304" pitchFamily="18" charset="0"/>
              </a:rPr>
            </a:br>
            <a:br>
              <a:rPr lang="en-GB" sz="1000" dirty="0">
                <a:effectLst/>
                <a:latin typeface="+mn-lt"/>
                <a:ea typeface="Times New Roman" panose="02020603050405020304" pitchFamily="18" charset="0"/>
              </a:rPr>
            </a:br>
            <a:r>
              <a:rPr lang="en-GB" sz="1000" dirty="0">
                <a:solidFill>
                  <a:srgbClr val="212121"/>
                </a:solidFill>
                <a:effectLst/>
                <a:latin typeface="+mn-lt"/>
                <a:ea typeface="Times New Roman" panose="02020603050405020304" pitchFamily="18" charset="0"/>
              </a:rPr>
              <a:t>Kinchin I, Jiang P, Street D, Norman R, Currow D, Agar M, Normand C, Johnston B, May P, Viney R, Mulhern B. Does context matter? A discrete choice experiment investigating the impact of palliative context on EQ-5D-5L health state valuation. Qual Life Res. 2025 Oct;34(10):2865-2877. </a:t>
            </a:r>
            <a:r>
              <a:rPr lang="en-GB" sz="1000" dirty="0" err="1">
                <a:solidFill>
                  <a:srgbClr val="212121"/>
                </a:solidFill>
                <a:effectLst/>
                <a:latin typeface="+mn-lt"/>
                <a:ea typeface="Times New Roman" panose="02020603050405020304" pitchFamily="18" charset="0"/>
              </a:rPr>
              <a:t>doi</a:t>
            </a:r>
            <a:r>
              <a:rPr lang="en-GB" sz="1000" dirty="0">
                <a:solidFill>
                  <a:srgbClr val="212121"/>
                </a:solidFill>
                <a:effectLst/>
                <a:latin typeface="+mn-lt"/>
                <a:ea typeface="Times New Roman" panose="02020603050405020304" pitchFamily="18" charset="0"/>
              </a:rPr>
              <a:t>: 10.1007/s11136-025-04023-9. </a:t>
            </a:r>
            <a:r>
              <a:rPr lang="en-GB" sz="1000" dirty="0" err="1">
                <a:solidFill>
                  <a:srgbClr val="212121"/>
                </a:solidFill>
                <a:effectLst/>
                <a:latin typeface="+mn-lt"/>
                <a:ea typeface="Times New Roman" panose="02020603050405020304" pitchFamily="18" charset="0"/>
              </a:rPr>
              <a:t>Epub</a:t>
            </a:r>
            <a:r>
              <a:rPr lang="en-GB" sz="1000" dirty="0">
                <a:solidFill>
                  <a:srgbClr val="212121"/>
                </a:solidFill>
                <a:effectLst/>
                <a:latin typeface="+mn-lt"/>
                <a:ea typeface="Times New Roman" panose="02020603050405020304" pitchFamily="18" charset="0"/>
              </a:rPr>
              <a:t> 2025 Jul 29. PMID: 40728587; PMCID: PMC12535484.</a:t>
            </a:r>
            <a:br>
              <a:rPr lang="en-GB" sz="1000" dirty="0">
                <a:effectLst/>
                <a:latin typeface="+mn-lt"/>
                <a:ea typeface="Times New Roman" panose="02020603050405020304" pitchFamily="18" charset="0"/>
              </a:rPr>
            </a:br>
            <a:br>
              <a:rPr lang="en-GB" sz="1000" dirty="0">
                <a:effectLst/>
                <a:latin typeface="+mn-lt"/>
                <a:ea typeface="Times New Roman" panose="02020603050405020304" pitchFamily="18" charset="0"/>
              </a:rPr>
            </a:br>
            <a:r>
              <a:rPr lang="en-GB" sz="1000" dirty="0">
                <a:solidFill>
                  <a:srgbClr val="212121"/>
                </a:solidFill>
                <a:effectLst/>
                <a:latin typeface="+mn-lt"/>
                <a:ea typeface="Times New Roman" panose="02020603050405020304" pitchFamily="18" charset="0"/>
              </a:rPr>
              <a:t>Higginson IJ, Brown ST, Oluyase AO, May P, Maddocks M, Costantini M, Bajwah S, Normand C, Bausewein C, Simon ST, Ryan K, Currow DC, Johnson MJ, Hart SP, Mather H, Krajnik M, Tanzi S, Ghirotto L, Bolton CE, Janowiak P, Turola E, Jolley CJ, Murden G, Wilcock A, </a:t>
            </a:r>
            <a:r>
              <a:rPr lang="en-GB" sz="1000" dirty="0" err="1">
                <a:solidFill>
                  <a:srgbClr val="212121"/>
                </a:solidFill>
                <a:effectLst/>
                <a:latin typeface="+mn-lt"/>
                <a:ea typeface="Times New Roman" panose="02020603050405020304" pitchFamily="18" charset="0"/>
              </a:rPr>
              <a:t>Farsides</a:t>
            </a:r>
            <a:r>
              <a:rPr lang="en-GB" sz="1000" dirty="0">
                <a:solidFill>
                  <a:srgbClr val="212121"/>
                </a:solidFill>
                <a:effectLst/>
                <a:latin typeface="+mn-lt"/>
                <a:ea typeface="Times New Roman" panose="02020603050405020304" pitchFamily="18" charset="0"/>
              </a:rPr>
              <a:t> B, Brown JM; BETTER-B consortium. Mirtazapine to alleviate severe breathlessness in patients with COPD or interstitial lung diseases (BETTER-B): an international, multicentre, double-blind, randomised, placebo-controlled, phase 3 mixed-method trial. Lancet Respir Med. 2024 Oct;12(10):763-774. </a:t>
            </a:r>
            <a:r>
              <a:rPr lang="en-GB" sz="1000" dirty="0" err="1">
                <a:solidFill>
                  <a:srgbClr val="212121"/>
                </a:solidFill>
                <a:effectLst/>
                <a:latin typeface="+mn-lt"/>
                <a:ea typeface="Times New Roman" panose="02020603050405020304" pitchFamily="18" charset="0"/>
              </a:rPr>
              <a:t>doi</a:t>
            </a:r>
            <a:r>
              <a:rPr lang="en-GB" sz="1000" dirty="0">
                <a:solidFill>
                  <a:srgbClr val="212121"/>
                </a:solidFill>
                <a:effectLst/>
                <a:latin typeface="+mn-lt"/>
                <a:ea typeface="Times New Roman" panose="02020603050405020304" pitchFamily="18" charset="0"/>
              </a:rPr>
              <a:t>: 10.1016/S2213-2600(24)00187-5. </a:t>
            </a:r>
            <a:r>
              <a:rPr lang="en-GB" sz="1000" dirty="0" err="1">
                <a:solidFill>
                  <a:srgbClr val="212121"/>
                </a:solidFill>
                <a:effectLst/>
                <a:latin typeface="+mn-lt"/>
                <a:ea typeface="Times New Roman" panose="02020603050405020304" pitchFamily="18" charset="0"/>
              </a:rPr>
              <a:t>Epub</a:t>
            </a:r>
            <a:r>
              <a:rPr lang="en-GB" sz="1000" dirty="0">
                <a:solidFill>
                  <a:srgbClr val="212121"/>
                </a:solidFill>
                <a:effectLst/>
                <a:latin typeface="+mn-lt"/>
                <a:ea typeface="Times New Roman" panose="02020603050405020304" pitchFamily="18" charset="0"/>
              </a:rPr>
              <a:t> 2024 Sep 9. PMID: 39265600.</a:t>
            </a:r>
            <a:br>
              <a:rPr lang="en-GB" sz="1000" dirty="0">
                <a:effectLst/>
                <a:latin typeface="+mn-lt"/>
                <a:ea typeface="Times New Roman" panose="02020603050405020304" pitchFamily="18" charset="0"/>
              </a:rPr>
            </a:br>
            <a:br>
              <a:rPr lang="en-GB" sz="1000" dirty="0">
                <a:effectLst/>
                <a:latin typeface="+mn-lt"/>
                <a:ea typeface="Times New Roman" panose="02020603050405020304" pitchFamily="18" charset="0"/>
              </a:rPr>
            </a:br>
            <a:r>
              <a:rPr lang="en-IE" sz="1000" dirty="0">
                <a:solidFill>
                  <a:srgbClr val="000000"/>
                </a:solidFill>
                <a:effectLst/>
                <a:latin typeface="+mn-lt"/>
                <a:ea typeface="Times New Roman" panose="02020603050405020304" pitchFamily="18" charset="0"/>
              </a:rPr>
              <a:t>Kinchin I, Walshe V, Normand C, Coast J, Elliott R, Kroll T, Kinghorn P, Thompson A, Viney R, Currow D, O'Mahony JF. Expanding health technology assessment towards broader value: Ireland as a case study. Int J </a:t>
            </a:r>
            <a:r>
              <a:rPr lang="en-IE" sz="1000" dirty="0" err="1">
                <a:solidFill>
                  <a:srgbClr val="000000"/>
                </a:solidFill>
                <a:effectLst/>
                <a:latin typeface="+mn-lt"/>
                <a:ea typeface="Times New Roman" panose="02020603050405020304" pitchFamily="18" charset="0"/>
              </a:rPr>
              <a:t>Technol</a:t>
            </a:r>
            <a:r>
              <a:rPr lang="en-IE" sz="1000" dirty="0">
                <a:solidFill>
                  <a:srgbClr val="000000"/>
                </a:solidFill>
                <a:effectLst/>
                <a:latin typeface="+mn-lt"/>
                <a:ea typeface="Times New Roman" panose="02020603050405020304" pitchFamily="18" charset="0"/>
              </a:rPr>
              <a:t> Assess Health Care. 2023 May 2;39(1):e26. </a:t>
            </a:r>
            <a:r>
              <a:rPr lang="en-IE" sz="1000" dirty="0" err="1">
                <a:solidFill>
                  <a:srgbClr val="000000"/>
                </a:solidFill>
                <a:effectLst/>
                <a:latin typeface="+mn-lt"/>
                <a:ea typeface="Times New Roman" panose="02020603050405020304" pitchFamily="18" charset="0"/>
              </a:rPr>
              <a:t>doi</a:t>
            </a:r>
            <a:r>
              <a:rPr lang="en-IE" sz="1000" dirty="0">
                <a:solidFill>
                  <a:srgbClr val="000000"/>
                </a:solidFill>
                <a:effectLst/>
                <a:latin typeface="+mn-lt"/>
                <a:ea typeface="Times New Roman" panose="02020603050405020304" pitchFamily="18" charset="0"/>
              </a:rPr>
              <a:t>: 10.1017/S0266462323000235. PMID: 37129030.</a:t>
            </a:r>
            <a:br>
              <a:rPr lang="en-GB" sz="1000" dirty="0">
                <a:effectLst/>
                <a:latin typeface="+mn-lt"/>
                <a:ea typeface="Times New Roman" panose="02020603050405020304" pitchFamily="18" charset="0"/>
              </a:rPr>
            </a:br>
            <a:br>
              <a:rPr lang="en-GB" sz="1000" dirty="0">
                <a:effectLst/>
                <a:latin typeface="+mn-lt"/>
                <a:ea typeface="Times New Roman" panose="02020603050405020304" pitchFamily="18" charset="0"/>
              </a:rPr>
            </a:br>
            <a:r>
              <a:rPr lang="en-IE" sz="1000" dirty="0">
                <a:solidFill>
                  <a:srgbClr val="212121"/>
                </a:solidFill>
                <a:effectLst/>
                <a:latin typeface="+mn-lt"/>
                <a:ea typeface="Times New Roman" panose="02020603050405020304" pitchFamily="18" charset="0"/>
              </a:rPr>
              <a:t>Johnston BM, </a:t>
            </a:r>
            <a:r>
              <a:rPr lang="en-IE" sz="1000" dirty="0" err="1">
                <a:solidFill>
                  <a:srgbClr val="212121"/>
                </a:solidFill>
                <a:effectLst/>
                <a:latin typeface="+mn-lt"/>
                <a:ea typeface="Times New Roman" panose="02020603050405020304" pitchFamily="18" charset="0"/>
              </a:rPr>
              <a:t>Daveson</a:t>
            </a:r>
            <a:r>
              <a:rPr lang="en-IE" sz="1000" dirty="0">
                <a:solidFill>
                  <a:srgbClr val="212121"/>
                </a:solidFill>
                <a:effectLst/>
                <a:latin typeface="+mn-lt"/>
                <a:ea typeface="Times New Roman" panose="02020603050405020304" pitchFamily="18" charset="0"/>
              </a:rPr>
              <a:t> B, Normand C, Ryan K, Smith M, McQuillan R, Higginson I, Selman L, Tobin K; </a:t>
            </a:r>
            <a:r>
              <a:rPr lang="en-IE" sz="1000" dirty="0" err="1">
                <a:solidFill>
                  <a:srgbClr val="212121"/>
                </a:solidFill>
                <a:effectLst/>
                <a:latin typeface="+mn-lt"/>
                <a:ea typeface="Times New Roman" panose="02020603050405020304" pitchFamily="18" charset="0"/>
              </a:rPr>
              <a:t>BuildCARE</a:t>
            </a:r>
            <a:r>
              <a:rPr lang="en-IE" sz="1000" dirty="0">
                <a:solidFill>
                  <a:srgbClr val="212121"/>
                </a:solidFill>
                <a:effectLst/>
                <a:latin typeface="+mn-lt"/>
                <a:ea typeface="Times New Roman" panose="02020603050405020304" pitchFamily="18" charset="0"/>
              </a:rPr>
              <a:t>. Preferences of Older People With a Life-Limiting Illness: A Discrete Choice Experiment. J Pain Symptom Manage. 2022 Aug;64(2):137-145. </a:t>
            </a:r>
            <a:r>
              <a:rPr lang="en-IE" sz="1000" dirty="0" err="1">
                <a:solidFill>
                  <a:srgbClr val="212121"/>
                </a:solidFill>
                <a:effectLst/>
                <a:latin typeface="+mn-lt"/>
                <a:ea typeface="Times New Roman" panose="02020603050405020304" pitchFamily="18" charset="0"/>
              </a:rPr>
              <a:t>doi</a:t>
            </a:r>
            <a:r>
              <a:rPr lang="en-IE" sz="1000" dirty="0">
                <a:solidFill>
                  <a:srgbClr val="212121"/>
                </a:solidFill>
                <a:effectLst/>
                <a:latin typeface="+mn-lt"/>
                <a:ea typeface="Times New Roman" panose="02020603050405020304" pitchFamily="18" charset="0"/>
              </a:rPr>
              <a:t>: 10.1016/j.jpainsymman.2022.04.180. </a:t>
            </a:r>
            <a:r>
              <a:rPr lang="en-IE" sz="1000" dirty="0" err="1">
                <a:solidFill>
                  <a:srgbClr val="212121"/>
                </a:solidFill>
                <a:effectLst/>
                <a:latin typeface="+mn-lt"/>
                <a:ea typeface="Times New Roman" panose="02020603050405020304" pitchFamily="18" charset="0"/>
              </a:rPr>
              <a:t>Epub</a:t>
            </a:r>
            <a:r>
              <a:rPr lang="en-IE" sz="1000" dirty="0">
                <a:solidFill>
                  <a:srgbClr val="212121"/>
                </a:solidFill>
                <a:effectLst/>
                <a:latin typeface="+mn-lt"/>
                <a:ea typeface="Times New Roman" panose="02020603050405020304" pitchFamily="18" charset="0"/>
              </a:rPr>
              <a:t> 2022 Apr 29. PMID: 35490993.</a:t>
            </a:r>
            <a:br>
              <a:rPr lang="en-GB" sz="1000" dirty="0">
                <a:effectLst/>
                <a:latin typeface="+mn-lt"/>
                <a:ea typeface="Times New Roman" panose="02020603050405020304" pitchFamily="18" charset="0"/>
              </a:rPr>
            </a:br>
            <a:br>
              <a:rPr lang="en-GB" sz="1000" dirty="0">
                <a:effectLst/>
                <a:latin typeface="+mn-lt"/>
                <a:ea typeface="Times New Roman" panose="02020603050405020304" pitchFamily="18" charset="0"/>
              </a:rPr>
            </a:br>
            <a:r>
              <a:rPr lang="en-GB" sz="1000" dirty="0">
                <a:effectLst/>
                <a:latin typeface="+mn-lt"/>
                <a:ea typeface="Times New Roman" panose="02020603050405020304" pitchFamily="18" charset="0"/>
              </a:rPr>
              <a:t>Matthys O, De </a:t>
            </a:r>
            <a:r>
              <a:rPr lang="en-GB" sz="1000" dirty="0" err="1">
                <a:effectLst/>
                <a:latin typeface="+mn-lt"/>
                <a:ea typeface="Times New Roman" panose="02020603050405020304" pitchFamily="18" charset="0"/>
              </a:rPr>
              <a:t>Vleminck</a:t>
            </a:r>
            <a:r>
              <a:rPr lang="en-GB" sz="1000" dirty="0">
                <a:effectLst/>
                <a:latin typeface="+mn-lt"/>
                <a:ea typeface="Times New Roman" panose="02020603050405020304" pitchFamily="18" charset="0"/>
              </a:rPr>
              <a:t> A, Dierickx S, </a:t>
            </a:r>
            <a:r>
              <a:rPr lang="en-GB" sz="1000" dirty="0" err="1">
                <a:effectLst/>
                <a:latin typeface="+mn-lt"/>
                <a:ea typeface="Times New Roman" panose="02020603050405020304" pitchFamily="18" charset="0"/>
              </a:rPr>
              <a:t>Deliens</a:t>
            </a:r>
            <a:r>
              <a:rPr lang="en-GB" sz="1000" dirty="0">
                <a:effectLst/>
                <a:latin typeface="+mn-lt"/>
                <a:ea typeface="Times New Roman" panose="02020603050405020304" pitchFamily="18" charset="0"/>
              </a:rPr>
              <a:t> L, Van Goethem V, </a:t>
            </a:r>
            <a:r>
              <a:rPr lang="en-GB" sz="1000" dirty="0" err="1">
                <a:effectLst/>
                <a:latin typeface="+mn-lt"/>
                <a:ea typeface="Times New Roman" panose="02020603050405020304" pitchFamily="18" charset="0"/>
              </a:rPr>
              <a:t>Lapeire</a:t>
            </a:r>
            <a:r>
              <a:rPr lang="en-GB" sz="1000" dirty="0">
                <a:effectLst/>
                <a:latin typeface="+mn-lt"/>
                <a:ea typeface="Times New Roman" panose="02020603050405020304" pitchFamily="18" charset="0"/>
              </a:rPr>
              <a:t> L, </a:t>
            </a:r>
            <a:r>
              <a:rPr lang="en-GB" sz="1000" dirty="0" err="1">
                <a:effectLst/>
                <a:latin typeface="+mn-lt"/>
                <a:ea typeface="Times New Roman" panose="02020603050405020304" pitchFamily="18" charset="0"/>
              </a:rPr>
              <a:t>Groenvold</a:t>
            </a:r>
            <a:r>
              <a:rPr lang="en-GB" sz="1000" dirty="0">
                <a:effectLst/>
                <a:latin typeface="+mn-lt"/>
                <a:ea typeface="Times New Roman" panose="02020603050405020304" pitchFamily="18" charset="0"/>
              </a:rPr>
              <a:t> M, Lund L, </a:t>
            </a:r>
            <a:r>
              <a:rPr lang="en-GB" sz="1000" dirty="0" err="1">
                <a:effectLst/>
                <a:latin typeface="+mn-lt"/>
                <a:ea typeface="Times New Roman" panose="02020603050405020304" pitchFamily="18" charset="0"/>
              </a:rPr>
              <a:t>Arnfeldt</a:t>
            </a:r>
            <a:r>
              <a:rPr lang="en-GB" sz="1000" dirty="0">
                <a:effectLst/>
                <a:latin typeface="+mn-lt"/>
                <a:ea typeface="Times New Roman" panose="02020603050405020304" pitchFamily="18" charset="0"/>
              </a:rPr>
              <a:t> CM, </a:t>
            </a:r>
            <a:r>
              <a:rPr lang="en-GB" sz="1000" dirty="0" err="1">
                <a:effectLst/>
                <a:latin typeface="+mn-lt"/>
                <a:ea typeface="Times New Roman" panose="02020603050405020304" pitchFamily="18" charset="0"/>
              </a:rPr>
              <a:t>Sengeloev</a:t>
            </a:r>
            <a:r>
              <a:rPr lang="en-GB" sz="1000" dirty="0">
                <a:effectLst/>
                <a:latin typeface="+mn-lt"/>
                <a:ea typeface="Times New Roman" panose="02020603050405020304" pitchFamily="18" charset="0"/>
              </a:rPr>
              <a:t> L, </a:t>
            </a:r>
            <a:r>
              <a:rPr lang="en-GB" sz="1000" dirty="0" err="1">
                <a:effectLst/>
                <a:latin typeface="+mn-lt"/>
                <a:ea typeface="Times New Roman" panose="02020603050405020304" pitchFamily="18" charset="0"/>
              </a:rPr>
              <a:t>Pappot</a:t>
            </a:r>
            <a:r>
              <a:rPr lang="en-GB" sz="1000" dirty="0">
                <a:effectLst/>
                <a:latin typeface="+mn-lt"/>
                <a:ea typeface="Times New Roman" panose="02020603050405020304" pitchFamily="18" charset="0"/>
              </a:rPr>
              <a:t> H, Johnsen AT, Guerin S, Larkin PJ, Jordan C, Connolly M, D'Alton P, Costantini M, Di Leo S, </a:t>
            </a:r>
            <a:r>
              <a:rPr lang="en-GB" sz="1000" dirty="0" err="1">
                <a:effectLst/>
                <a:latin typeface="+mn-lt"/>
                <a:ea typeface="Times New Roman" panose="02020603050405020304" pitchFamily="18" charset="0"/>
              </a:rPr>
              <a:t>Guberti</a:t>
            </a:r>
            <a:r>
              <a:rPr lang="en-GB" sz="1000" dirty="0">
                <a:effectLst/>
                <a:latin typeface="+mn-lt"/>
                <a:ea typeface="Times New Roman" panose="02020603050405020304" pitchFamily="18" charset="0"/>
              </a:rPr>
              <a:t> M, Turola E, van der Heide A, </a:t>
            </a:r>
            <a:r>
              <a:rPr lang="en-GB" sz="1000" dirty="0" err="1">
                <a:effectLst/>
                <a:latin typeface="+mn-lt"/>
                <a:ea typeface="Times New Roman" panose="02020603050405020304" pitchFamily="18" charset="0"/>
              </a:rPr>
              <a:t>Witkamp</a:t>
            </a:r>
            <a:r>
              <a:rPr lang="en-GB" sz="1000" dirty="0">
                <a:effectLst/>
                <a:latin typeface="+mn-lt"/>
                <a:ea typeface="Times New Roman" panose="02020603050405020304" pitchFamily="18" charset="0"/>
              </a:rPr>
              <a:t> E, </a:t>
            </a:r>
            <a:r>
              <a:rPr lang="en-GB" sz="1000" dirty="0" err="1">
                <a:effectLst/>
                <a:latin typeface="+mn-lt"/>
                <a:ea typeface="Times New Roman" panose="02020603050405020304" pitchFamily="18" charset="0"/>
              </a:rPr>
              <a:t>Rietjens</a:t>
            </a:r>
            <a:r>
              <a:rPr lang="en-GB" sz="1000" dirty="0">
                <a:effectLst/>
                <a:latin typeface="+mn-lt"/>
                <a:ea typeface="Times New Roman" panose="02020603050405020304" pitchFamily="18" charset="0"/>
              </a:rPr>
              <a:t> J, van der Wel M, Brazil K, Prue G, Reid J, Scott D, Bristowe K, Harding R, Normand C, May P, Cronin C, Northouse L, Hudson P, Cohen J. Effectiveness of a nurse-delivered (FOCUS+) and a web-based (</a:t>
            </a:r>
            <a:r>
              <a:rPr lang="en-GB" sz="1000" dirty="0" err="1">
                <a:effectLst/>
                <a:latin typeface="+mn-lt"/>
                <a:ea typeface="Times New Roman" panose="02020603050405020304" pitchFamily="18" charset="0"/>
              </a:rPr>
              <a:t>iFOCUS</a:t>
            </a:r>
            <a:r>
              <a:rPr lang="en-GB" sz="1000" dirty="0">
                <a:effectLst/>
                <a:latin typeface="+mn-lt"/>
                <a:ea typeface="Times New Roman" panose="02020603050405020304" pitchFamily="18" charset="0"/>
              </a:rPr>
              <a:t>) psychoeducational intervention for people with advanced cancer and their family caregivers (</a:t>
            </a:r>
            <a:r>
              <a:rPr lang="en-GB" sz="1000" dirty="0" err="1">
                <a:effectLst/>
                <a:latin typeface="+mn-lt"/>
                <a:ea typeface="Times New Roman" panose="02020603050405020304" pitchFamily="18" charset="0"/>
              </a:rPr>
              <a:t>DIAdIC</a:t>
            </a:r>
            <a:r>
              <a:rPr lang="en-GB" sz="1000" dirty="0">
                <a:effectLst/>
                <a:latin typeface="+mn-lt"/>
                <a:ea typeface="Times New Roman" panose="02020603050405020304" pitchFamily="18" charset="0"/>
              </a:rPr>
              <a:t>): study protocol for an international randomized controlled trial. BMC </a:t>
            </a:r>
            <a:r>
              <a:rPr lang="en-GB" sz="1000" dirty="0" err="1">
                <a:effectLst/>
                <a:latin typeface="+mn-lt"/>
                <a:ea typeface="Times New Roman" panose="02020603050405020304" pitchFamily="18" charset="0"/>
              </a:rPr>
              <a:t>Palliat</a:t>
            </a:r>
            <a:r>
              <a:rPr lang="en-GB" sz="1000" dirty="0">
                <a:effectLst/>
                <a:latin typeface="+mn-lt"/>
                <a:ea typeface="Times New Roman" panose="02020603050405020304" pitchFamily="18" charset="0"/>
              </a:rPr>
              <a:t> Care. 2021 Dec 28;20(1):193. </a:t>
            </a:r>
            <a:r>
              <a:rPr lang="en-GB" sz="1000" dirty="0" err="1">
                <a:effectLst/>
                <a:latin typeface="+mn-lt"/>
                <a:ea typeface="Times New Roman" panose="02020603050405020304" pitchFamily="18" charset="0"/>
              </a:rPr>
              <a:t>doi</a:t>
            </a:r>
            <a:r>
              <a:rPr lang="en-GB" sz="1000" dirty="0">
                <a:effectLst/>
                <a:latin typeface="+mn-lt"/>
                <a:ea typeface="Times New Roman" panose="02020603050405020304" pitchFamily="18" charset="0"/>
              </a:rPr>
              <a:t>: 10.1186/s12904-021-00895-z. PMID: 34963453; PMCID: PMC8713043.</a:t>
            </a:r>
            <a:br>
              <a:rPr lang="en-GB" sz="1000" dirty="0">
                <a:effectLst/>
                <a:latin typeface="+mn-lt"/>
                <a:ea typeface="Times New Roman" panose="02020603050405020304" pitchFamily="18" charset="0"/>
              </a:rPr>
            </a:br>
            <a:br>
              <a:rPr lang="en-GB" sz="1000" dirty="0">
                <a:latin typeface="+mn-lt"/>
              </a:rPr>
            </a:br>
            <a:r>
              <a:rPr lang="en-GB" sz="1000" dirty="0">
                <a:latin typeface="+mn-lt"/>
              </a:rPr>
              <a:t>De </a:t>
            </a:r>
            <a:r>
              <a:rPr lang="en-GB" sz="1000" dirty="0" err="1">
                <a:latin typeface="+mn-lt"/>
              </a:rPr>
              <a:t>Vleminck</a:t>
            </a:r>
            <a:r>
              <a:rPr lang="en-GB" sz="1000" dirty="0">
                <a:latin typeface="+mn-lt"/>
              </a:rPr>
              <a:t> A, Matthys O, Turola E, Dierickx S, </a:t>
            </a:r>
            <a:r>
              <a:rPr lang="en-GB" sz="1000" dirty="0" err="1">
                <a:latin typeface="+mn-lt"/>
              </a:rPr>
              <a:t>Dombrecht</a:t>
            </a:r>
            <a:r>
              <a:rPr lang="en-GB" sz="1000" dirty="0">
                <a:latin typeface="+mn-lt"/>
              </a:rPr>
              <a:t> L, Van Goethem V, </a:t>
            </a:r>
            <a:r>
              <a:rPr lang="en-GB" sz="1000" dirty="0" err="1">
                <a:latin typeface="+mn-lt"/>
              </a:rPr>
              <a:t>Deliens</a:t>
            </a:r>
            <a:r>
              <a:rPr lang="en-GB" sz="1000" dirty="0">
                <a:latin typeface="+mn-lt"/>
              </a:rPr>
              <a:t> L, </a:t>
            </a:r>
            <a:r>
              <a:rPr lang="en-GB" sz="1000" dirty="0" err="1">
                <a:latin typeface="+mn-lt"/>
              </a:rPr>
              <a:t>Lapeire</a:t>
            </a:r>
            <a:r>
              <a:rPr lang="en-GB" sz="1000" dirty="0">
                <a:latin typeface="+mn-lt"/>
              </a:rPr>
              <a:t> L, Hudson P, </a:t>
            </a:r>
            <a:r>
              <a:rPr lang="en-GB" sz="1000" dirty="0" err="1">
                <a:latin typeface="+mn-lt"/>
              </a:rPr>
              <a:t>Eecloo</a:t>
            </a:r>
            <a:r>
              <a:rPr lang="en-GB" sz="1000" dirty="0">
                <a:latin typeface="+mn-lt"/>
              </a:rPr>
              <a:t> K, Brazil K, </a:t>
            </a:r>
            <a:r>
              <a:rPr lang="en-GB" sz="1000" dirty="0" err="1">
                <a:latin typeface="+mn-lt"/>
              </a:rPr>
              <a:t>Groenvold</a:t>
            </a:r>
            <a:r>
              <a:rPr lang="en-GB" sz="1000" dirty="0">
                <a:latin typeface="+mn-lt"/>
              </a:rPr>
              <a:t> M, Di Leo S, van der Heide A, Normand C, Harding R, Pilch M, Northouse L; </a:t>
            </a:r>
            <a:r>
              <a:rPr lang="en-GB" sz="1000" dirty="0" err="1">
                <a:latin typeface="+mn-lt"/>
              </a:rPr>
              <a:t>DIAdIC</a:t>
            </a:r>
            <a:r>
              <a:rPr lang="en-GB" sz="1000" dirty="0">
                <a:latin typeface="+mn-lt"/>
              </a:rPr>
              <a:t> Team; Cohen J. Impact of a nurse-led and a web-based psychoeducational program for advanced cancer patients and their caregivers: Results of a three-arm randomized controlled trial. Int J </a:t>
            </a:r>
            <a:r>
              <a:rPr lang="en-GB" sz="1000" dirty="0" err="1">
                <a:latin typeface="+mn-lt"/>
              </a:rPr>
              <a:t>Nurs</a:t>
            </a:r>
            <a:r>
              <a:rPr lang="en-GB" sz="1000" dirty="0">
                <a:latin typeface="+mn-lt"/>
              </a:rPr>
              <a:t> Stud. 2025 Nov;171:105192. </a:t>
            </a:r>
            <a:r>
              <a:rPr lang="en-GB" sz="1000" dirty="0" err="1">
                <a:latin typeface="+mn-lt"/>
              </a:rPr>
              <a:t>doi</a:t>
            </a:r>
            <a:r>
              <a:rPr lang="en-GB" sz="1000" dirty="0">
                <a:latin typeface="+mn-lt"/>
              </a:rPr>
              <a:t>: 10.1016/j.ijnurstu.2025.105192. </a:t>
            </a:r>
            <a:r>
              <a:rPr lang="en-GB" sz="1000" dirty="0" err="1">
                <a:latin typeface="+mn-lt"/>
              </a:rPr>
              <a:t>Epub</a:t>
            </a:r>
            <a:r>
              <a:rPr lang="en-GB" sz="1000" dirty="0">
                <a:latin typeface="+mn-lt"/>
              </a:rPr>
              <a:t> 2025 Aug 19. PMID: 40925214.</a:t>
            </a:r>
            <a:br>
              <a:rPr lang="en-GB" sz="1000" dirty="0">
                <a:latin typeface="+mn-lt"/>
              </a:rPr>
            </a:br>
            <a:br>
              <a:rPr lang="en-GB" sz="1000" dirty="0">
                <a:latin typeface="+mn-lt"/>
              </a:rPr>
            </a:br>
            <a:r>
              <a:rPr lang="en-GB" sz="1000" dirty="0">
                <a:latin typeface="+mn-lt"/>
              </a:rPr>
              <a:t>Kinchin I, Jiang P, Street D, Norman R, Currow D, Agar M, Normand C, Johnston B, May P, Viney R, Mulhern B. Does context matter? A discrete choice experiment investigating the impact of palliative context on EQ-5D-5L health state valuation. Qual Life Res. 2025 Oct;34(10):2865-2877. </a:t>
            </a:r>
            <a:r>
              <a:rPr lang="en-GB" sz="1000" dirty="0" err="1">
                <a:latin typeface="+mn-lt"/>
              </a:rPr>
              <a:t>doi</a:t>
            </a:r>
            <a:r>
              <a:rPr lang="en-GB" sz="1000" dirty="0">
                <a:latin typeface="+mn-lt"/>
              </a:rPr>
              <a:t>: 10.1007/s11136-025-04023-9. </a:t>
            </a:r>
            <a:r>
              <a:rPr lang="en-GB" sz="1000" dirty="0" err="1">
                <a:latin typeface="+mn-lt"/>
              </a:rPr>
              <a:t>Epub</a:t>
            </a:r>
            <a:r>
              <a:rPr lang="en-GB" sz="1000" dirty="0">
                <a:latin typeface="+mn-lt"/>
              </a:rPr>
              <a:t> 2025 Jul 29. PMID: 40728587; PMCID: PMC12535484.</a:t>
            </a:r>
            <a:br>
              <a:rPr lang="en-GB" sz="1000" dirty="0">
                <a:latin typeface="+mn-lt"/>
              </a:rPr>
            </a:br>
            <a:br>
              <a:rPr lang="en-GB" sz="1000" dirty="0">
                <a:latin typeface="+mn-lt"/>
              </a:rPr>
            </a:br>
            <a:r>
              <a:rPr lang="en-GB" sz="1000" dirty="0">
                <a:latin typeface="+mn-lt"/>
              </a:rPr>
              <a:t>Higginson IJ, Brown ST, Oluyase AO, May P, Maddocks M, Costantini M, Bajwah S, Normand C, Bausewein C, Simon ST, Ryan K, Currow DC, Johnson MJ, Hart SP, Mather H, Krajnik M, Tanzi S, Ghirotto L, Bolton CE, Janowiak P, Turola E, Jolley CJ, Murden G, Wilcock A, </a:t>
            </a:r>
            <a:r>
              <a:rPr lang="en-GB" sz="1000" dirty="0" err="1">
                <a:latin typeface="+mn-lt"/>
              </a:rPr>
              <a:t>Farsides</a:t>
            </a:r>
            <a:r>
              <a:rPr lang="en-GB" sz="1000" dirty="0">
                <a:latin typeface="+mn-lt"/>
              </a:rPr>
              <a:t> B, Brown JM; BETTER-B consortium. Mirtazapine to alleviate severe breathlessness in patients with COPD or interstitial lung diseases (BETTER-B): an international, multicentre, double-blind, randomised, placebo-controlled, phase 3 mixed-method trial. Lancet Respir Med. 2024 Oct;12(10):763-774. </a:t>
            </a:r>
            <a:r>
              <a:rPr lang="en-GB" sz="1000" dirty="0" err="1">
                <a:latin typeface="+mn-lt"/>
              </a:rPr>
              <a:t>doi</a:t>
            </a:r>
            <a:r>
              <a:rPr lang="en-GB" sz="1000" dirty="0">
                <a:latin typeface="+mn-lt"/>
              </a:rPr>
              <a:t>: 10.1016/S2213-2600(24)00187-5. </a:t>
            </a:r>
            <a:r>
              <a:rPr lang="en-GB" sz="1000" dirty="0" err="1">
                <a:latin typeface="+mn-lt"/>
              </a:rPr>
              <a:t>Epub</a:t>
            </a:r>
            <a:r>
              <a:rPr lang="en-GB" sz="1000" dirty="0">
                <a:latin typeface="+mn-lt"/>
              </a:rPr>
              <a:t> 2024 Sep 9. PMID: 39265600.</a:t>
            </a:r>
            <a:br>
              <a:rPr lang="en-GB" sz="1000" dirty="0">
                <a:latin typeface="+mn-lt"/>
              </a:rPr>
            </a:br>
            <a:br>
              <a:rPr lang="en-GB" sz="1000" dirty="0">
                <a:latin typeface="+mn-lt"/>
              </a:rPr>
            </a:br>
            <a:r>
              <a:rPr lang="en-IE" sz="1000" dirty="0">
                <a:latin typeface="+mn-lt"/>
              </a:rPr>
              <a:t>Kinchin I, Walshe V, Normand C, Coast J, Elliott R, Kroll T, Kinghorn P, Thompson A, Viney R, Currow D, O'Mahony JF. Expanding health technology assessment towards broader value: Ireland as a case study. Int J </a:t>
            </a:r>
            <a:r>
              <a:rPr lang="en-IE" sz="1000" dirty="0" err="1">
                <a:latin typeface="+mn-lt"/>
              </a:rPr>
              <a:t>Technol</a:t>
            </a:r>
            <a:r>
              <a:rPr lang="en-IE" sz="1000" dirty="0">
                <a:latin typeface="+mn-lt"/>
              </a:rPr>
              <a:t> Assess Health Care. 2023 May 2;39(1):e26. </a:t>
            </a:r>
            <a:r>
              <a:rPr lang="en-IE" sz="1000" dirty="0" err="1">
                <a:latin typeface="+mn-lt"/>
              </a:rPr>
              <a:t>doi</a:t>
            </a:r>
            <a:r>
              <a:rPr lang="en-IE" sz="1000" dirty="0">
                <a:latin typeface="+mn-lt"/>
              </a:rPr>
              <a:t>: 10.1017/S0266462323000235. PMID: 37129030.</a:t>
            </a:r>
            <a:br>
              <a:rPr lang="en-GB" sz="1000" dirty="0">
                <a:latin typeface="+mn-lt"/>
              </a:rPr>
            </a:br>
            <a:endParaRPr lang="en-GB" sz="1000" dirty="0">
              <a:latin typeface="+mn-lt"/>
            </a:endParaRPr>
          </a:p>
        </p:txBody>
      </p:sp>
    </p:spTree>
    <p:extLst>
      <p:ext uri="{BB962C8B-B14F-4D97-AF65-F5344CB8AC3E}">
        <p14:creationId xmlns:p14="http://schemas.microsoft.com/office/powerpoint/2010/main" val="1208000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71180C-FAA7-F27A-C084-E8724DF4A154}"/>
              </a:ext>
            </a:extLst>
          </p:cNvPr>
          <p:cNvSpPr txBox="1"/>
          <p:nvPr/>
        </p:nvSpPr>
        <p:spPr>
          <a:xfrm>
            <a:off x="398585" y="138401"/>
            <a:ext cx="11136923" cy="5786199"/>
          </a:xfrm>
          <a:prstGeom prst="rect">
            <a:avLst/>
          </a:prstGeom>
          <a:noFill/>
        </p:spPr>
        <p:txBody>
          <a:bodyPr wrap="square">
            <a:spAutoFit/>
          </a:bodyPr>
          <a:lstStyle/>
          <a:p>
            <a:pPr lvl="0">
              <a:tabLst>
                <a:tab pos="810260" algn="l"/>
              </a:tabLst>
            </a:pPr>
            <a:r>
              <a:rPr lang="en-IE" sz="1000" dirty="0">
                <a:solidFill>
                  <a:srgbClr val="212121"/>
                </a:solidFill>
                <a:effectLst/>
                <a:ea typeface="Times New Roman" panose="02020603050405020304" pitchFamily="18" charset="0"/>
              </a:rPr>
              <a:t>Johnston BM, </a:t>
            </a:r>
            <a:r>
              <a:rPr lang="en-IE" sz="1000" dirty="0" err="1">
                <a:solidFill>
                  <a:srgbClr val="212121"/>
                </a:solidFill>
                <a:effectLst/>
                <a:ea typeface="Times New Roman" panose="02020603050405020304" pitchFamily="18" charset="0"/>
              </a:rPr>
              <a:t>Daveson</a:t>
            </a:r>
            <a:r>
              <a:rPr lang="en-IE" sz="1000" dirty="0">
                <a:solidFill>
                  <a:srgbClr val="212121"/>
                </a:solidFill>
                <a:effectLst/>
                <a:ea typeface="Times New Roman" panose="02020603050405020304" pitchFamily="18" charset="0"/>
              </a:rPr>
              <a:t> B, Normand C, Ryan K, Smith M, McQuillan R, Higginson I, Selman L, Tobin K; </a:t>
            </a:r>
            <a:r>
              <a:rPr lang="en-IE" sz="1000" dirty="0" err="1">
                <a:solidFill>
                  <a:srgbClr val="212121"/>
                </a:solidFill>
                <a:effectLst/>
                <a:ea typeface="Times New Roman" panose="02020603050405020304" pitchFamily="18" charset="0"/>
              </a:rPr>
              <a:t>BuildCARE</a:t>
            </a:r>
            <a:r>
              <a:rPr lang="en-IE" sz="1000" dirty="0">
                <a:solidFill>
                  <a:srgbClr val="212121"/>
                </a:solidFill>
                <a:effectLst/>
                <a:ea typeface="Times New Roman" panose="02020603050405020304" pitchFamily="18" charset="0"/>
              </a:rPr>
              <a:t>. Preferences of Older People With a Life-Limiting Illness: A Discrete Choice Experiment. J Pain Symptom Manage. 2022 Aug;64(2):137-145. </a:t>
            </a:r>
            <a:r>
              <a:rPr lang="en-IE" sz="1000" dirty="0" err="1">
                <a:solidFill>
                  <a:srgbClr val="212121"/>
                </a:solidFill>
                <a:effectLst/>
                <a:ea typeface="Times New Roman" panose="02020603050405020304" pitchFamily="18" charset="0"/>
              </a:rPr>
              <a:t>doi</a:t>
            </a:r>
            <a:r>
              <a:rPr lang="en-IE" sz="1000" dirty="0">
                <a:solidFill>
                  <a:srgbClr val="212121"/>
                </a:solidFill>
                <a:effectLst/>
                <a:ea typeface="Times New Roman" panose="02020603050405020304" pitchFamily="18" charset="0"/>
              </a:rPr>
              <a:t>: 10.1016/j.jpainsymman.2022.04.180. </a:t>
            </a:r>
            <a:r>
              <a:rPr lang="en-IE" sz="1000" dirty="0" err="1">
                <a:solidFill>
                  <a:srgbClr val="212121"/>
                </a:solidFill>
                <a:effectLst/>
                <a:ea typeface="Times New Roman" panose="02020603050405020304" pitchFamily="18" charset="0"/>
              </a:rPr>
              <a:t>Epub</a:t>
            </a:r>
            <a:r>
              <a:rPr lang="en-IE" sz="1000" dirty="0">
                <a:solidFill>
                  <a:srgbClr val="212121"/>
                </a:solidFill>
                <a:effectLst/>
                <a:ea typeface="Times New Roman" panose="02020603050405020304" pitchFamily="18" charset="0"/>
              </a:rPr>
              <a:t> 2022 Apr 29. PMID: 35490993.</a:t>
            </a:r>
            <a:endParaRPr lang="en-GB" sz="1000" dirty="0">
              <a:effectLst/>
              <a:ea typeface="Times New Roman" panose="02020603050405020304" pitchFamily="18" charset="0"/>
            </a:endParaRPr>
          </a:p>
          <a:p>
            <a:pPr lvl="0"/>
            <a:endParaRPr lang="en-IE" sz="1000" dirty="0">
              <a:solidFill>
                <a:srgbClr val="212121"/>
              </a:solidFill>
              <a:effectLst/>
              <a:ea typeface="Times New Roman" panose="02020603050405020304" pitchFamily="18" charset="0"/>
            </a:endParaRPr>
          </a:p>
          <a:p>
            <a:pPr lvl="0"/>
            <a:r>
              <a:rPr lang="en-IE" sz="1000" dirty="0">
                <a:solidFill>
                  <a:srgbClr val="212121"/>
                </a:solidFill>
                <a:effectLst/>
                <a:ea typeface="Times New Roman" panose="02020603050405020304" pitchFamily="18" charset="0"/>
              </a:rPr>
              <a:t>Matthys O, De </a:t>
            </a:r>
            <a:r>
              <a:rPr lang="en-IE" sz="1000" dirty="0" err="1">
                <a:solidFill>
                  <a:srgbClr val="212121"/>
                </a:solidFill>
                <a:effectLst/>
                <a:ea typeface="Times New Roman" panose="02020603050405020304" pitchFamily="18" charset="0"/>
              </a:rPr>
              <a:t>Vleminck</a:t>
            </a:r>
            <a:r>
              <a:rPr lang="en-IE" sz="1000" dirty="0">
                <a:solidFill>
                  <a:srgbClr val="212121"/>
                </a:solidFill>
                <a:effectLst/>
                <a:ea typeface="Times New Roman" panose="02020603050405020304" pitchFamily="18" charset="0"/>
              </a:rPr>
              <a:t> A, Dierickx S, </a:t>
            </a:r>
            <a:r>
              <a:rPr lang="en-IE" sz="1000" dirty="0" err="1">
                <a:solidFill>
                  <a:srgbClr val="212121"/>
                </a:solidFill>
                <a:effectLst/>
                <a:ea typeface="Times New Roman" panose="02020603050405020304" pitchFamily="18" charset="0"/>
              </a:rPr>
              <a:t>Deliens</a:t>
            </a:r>
            <a:r>
              <a:rPr lang="en-IE" sz="1000" dirty="0">
                <a:solidFill>
                  <a:srgbClr val="212121"/>
                </a:solidFill>
                <a:effectLst/>
                <a:ea typeface="Times New Roman" panose="02020603050405020304" pitchFamily="18" charset="0"/>
              </a:rPr>
              <a:t> L, Van Goethem V, </a:t>
            </a:r>
            <a:r>
              <a:rPr lang="en-IE" sz="1000" dirty="0" err="1">
                <a:solidFill>
                  <a:srgbClr val="212121"/>
                </a:solidFill>
                <a:effectLst/>
                <a:ea typeface="Times New Roman" panose="02020603050405020304" pitchFamily="18" charset="0"/>
              </a:rPr>
              <a:t>Lapeire</a:t>
            </a:r>
            <a:r>
              <a:rPr lang="en-IE" sz="1000" dirty="0">
                <a:solidFill>
                  <a:srgbClr val="212121"/>
                </a:solidFill>
                <a:effectLst/>
                <a:ea typeface="Times New Roman" panose="02020603050405020304" pitchFamily="18" charset="0"/>
              </a:rPr>
              <a:t> L, </a:t>
            </a:r>
            <a:r>
              <a:rPr lang="en-IE" sz="1000" dirty="0" err="1">
                <a:solidFill>
                  <a:srgbClr val="212121"/>
                </a:solidFill>
                <a:effectLst/>
                <a:ea typeface="Times New Roman" panose="02020603050405020304" pitchFamily="18" charset="0"/>
              </a:rPr>
              <a:t>Groenvold</a:t>
            </a:r>
            <a:r>
              <a:rPr lang="en-IE" sz="1000" dirty="0">
                <a:solidFill>
                  <a:srgbClr val="212121"/>
                </a:solidFill>
                <a:effectLst/>
                <a:ea typeface="Times New Roman" panose="02020603050405020304" pitchFamily="18" charset="0"/>
              </a:rPr>
              <a:t> M, Lund L, </a:t>
            </a:r>
            <a:r>
              <a:rPr lang="en-IE" sz="1000" dirty="0" err="1">
                <a:solidFill>
                  <a:srgbClr val="212121"/>
                </a:solidFill>
                <a:effectLst/>
                <a:ea typeface="Times New Roman" panose="02020603050405020304" pitchFamily="18" charset="0"/>
              </a:rPr>
              <a:t>Arnfeldt</a:t>
            </a:r>
            <a:r>
              <a:rPr lang="en-IE" sz="1000" dirty="0">
                <a:solidFill>
                  <a:srgbClr val="212121"/>
                </a:solidFill>
                <a:effectLst/>
                <a:ea typeface="Times New Roman" panose="02020603050405020304" pitchFamily="18" charset="0"/>
              </a:rPr>
              <a:t> CM, </a:t>
            </a:r>
            <a:r>
              <a:rPr lang="en-IE" sz="1000" dirty="0" err="1">
                <a:solidFill>
                  <a:srgbClr val="212121"/>
                </a:solidFill>
                <a:effectLst/>
                <a:ea typeface="Times New Roman" panose="02020603050405020304" pitchFamily="18" charset="0"/>
              </a:rPr>
              <a:t>Sengeloev</a:t>
            </a:r>
            <a:r>
              <a:rPr lang="en-IE" sz="1000" dirty="0">
                <a:solidFill>
                  <a:srgbClr val="212121"/>
                </a:solidFill>
                <a:effectLst/>
                <a:ea typeface="Times New Roman" panose="02020603050405020304" pitchFamily="18" charset="0"/>
              </a:rPr>
              <a:t> L, </a:t>
            </a:r>
            <a:r>
              <a:rPr lang="en-IE" sz="1000" dirty="0" err="1">
                <a:solidFill>
                  <a:srgbClr val="212121"/>
                </a:solidFill>
                <a:effectLst/>
                <a:ea typeface="Times New Roman" panose="02020603050405020304" pitchFamily="18" charset="0"/>
              </a:rPr>
              <a:t>Pappot</a:t>
            </a:r>
            <a:r>
              <a:rPr lang="en-IE" sz="1000" dirty="0">
                <a:solidFill>
                  <a:srgbClr val="212121"/>
                </a:solidFill>
                <a:effectLst/>
                <a:ea typeface="Times New Roman" panose="02020603050405020304" pitchFamily="18" charset="0"/>
              </a:rPr>
              <a:t> H, Johnsen AT, Guerin S, Larkin PJ, Jordan C, Connolly M, D'Alton P, Costantini M, Di Leo S, </a:t>
            </a:r>
            <a:r>
              <a:rPr lang="en-IE" sz="1000" dirty="0" err="1">
                <a:solidFill>
                  <a:srgbClr val="212121"/>
                </a:solidFill>
                <a:effectLst/>
                <a:ea typeface="Times New Roman" panose="02020603050405020304" pitchFamily="18" charset="0"/>
              </a:rPr>
              <a:t>Guberti</a:t>
            </a:r>
            <a:r>
              <a:rPr lang="en-IE" sz="1000" dirty="0">
                <a:solidFill>
                  <a:srgbClr val="212121"/>
                </a:solidFill>
                <a:effectLst/>
                <a:ea typeface="Times New Roman" panose="02020603050405020304" pitchFamily="18" charset="0"/>
              </a:rPr>
              <a:t> M, Turola E, van der Heide A, </a:t>
            </a:r>
            <a:r>
              <a:rPr lang="en-IE" sz="1000" dirty="0" err="1">
                <a:solidFill>
                  <a:srgbClr val="212121"/>
                </a:solidFill>
                <a:effectLst/>
                <a:ea typeface="Times New Roman" panose="02020603050405020304" pitchFamily="18" charset="0"/>
              </a:rPr>
              <a:t>Witkamp</a:t>
            </a:r>
            <a:r>
              <a:rPr lang="en-IE" sz="1000" dirty="0">
                <a:solidFill>
                  <a:srgbClr val="212121"/>
                </a:solidFill>
                <a:effectLst/>
                <a:ea typeface="Times New Roman" panose="02020603050405020304" pitchFamily="18" charset="0"/>
              </a:rPr>
              <a:t> E, </a:t>
            </a:r>
            <a:r>
              <a:rPr lang="en-IE" sz="1000" dirty="0" err="1">
                <a:solidFill>
                  <a:srgbClr val="212121"/>
                </a:solidFill>
                <a:effectLst/>
                <a:ea typeface="Times New Roman" panose="02020603050405020304" pitchFamily="18" charset="0"/>
              </a:rPr>
              <a:t>Rietjens</a:t>
            </a:r>
            <a:r>
              <a:rPr lang="en-IE" sz="1000" dirty="0">
                <a:solidFill>
                  <a:srgbClr val="212121"/>
                </a:solidFill>
                <a:effectLst/>
                <a:ea typeface="Times New Roman" panose="02020603050405020304" pitchFamily="18" charset="0"/>
              </a:rPr>
              <a:t> J, van der Wel M, Brazil K, Prue G, Reid J, Scott D, Bristowe K, Harding R, Normand C, May P, Cronin C, Northouse L, Hudson P, Cohen J. Effectiveness of a nurse-delivered (FOCUS+) and a web-based (</a:t>
            </a:r>
            <a:r>
              <a:rPr lang="en-IE" sz="1000" dirty="0" err="1">
                <a:solidFill>
                  <a:srgbClr val="212121"/>
                </a:solidFill>
                <a:effectLst/>
                <a:ea typeface="Times New Roman" panose="02020603050405020304" pitchFamily="18" charset="0"/>
              </a:rPr>
              <a:t>iFOCUS</a:t>
            </a:r>
            <a:r>
              <a:rPr lang="en-IE" sz="1000" dirty="0">
                <a:solidFill>
                  <a:srgbClr val="212121"/>
                </a:solidFill>
                <a:effectLst/>
                <a:ea typeface="Times New Roman" panose="02020603050405020304" pitchFamily="18" charset="0"/>
              </a:rPr>
              <a:t>) psychoeducational intervention for people with advanced cancer and their family caregivers (</a:t>
            </a:r>
            <a:r>
              <a:rPr lang="en-IE" sz="1000" dirty="0" err="1">
                <a:solidFill>
                  <a:srgbClr val="212121"/>
                </a:solidFill>
                <a:effectLst/>
                <a:ea typeface="Times New Roman" panose="02020603050405020304" pitchFamily="18" charset="0"/>
              </a:rPr>
              <a:t>DIAdIC</a:t>
            </a:r>
            <a:r>
              <a:rPr lang="en-IE" sz="1000" dirty="0">
                <a:solidFill>
                  <a:srgbClr val="212121"/>
                </a:solidFill>
                <a:effectLst/>
                <a:ea typeface="Times New Roman" panose="02020603050405020304" pitchFamily="18" charset="0"/>
              </a:rPr>
              <a:t>): study protocol for an international randomized controlled trial. BMC </a:t>
            </a:r>
            <a:r>
              <a:rPr lang="en-IE" sz="1000" dirty="0" err="1">
                <a:solidFill>
                  <a:srgbClr val="212121"/>
                </a:solidFill>
                <a:effectLst/>
                <a:ea typeface="Times New Roman" panose="02020603050405020304" pitchFamily="18" charset="0"/>
              </a:rPr>
              <a:t>Palliat</a:t>
            </a:r>
            <a:r>
              <a:rPr lang="en-IE" sz="1000" dirty="0">
                <a:solidFill>
                  <a:srgbClr val="212121"/>
                </a:solidFill>
                <a:effectLst/>
                <a:ea typeface="Times New Roman" panose="02020603050405020304" pitchFamily="18" charset="0"/>
              </a:rPr>
              <a:t> Care. 2021 Dec 28;20(1):193. </a:t>
            </a:r>
            <a:r>
              <a:rPr lang="en-IE" sz="1000" dirty="0" err="1">
                <a:solidFill>
                  <a:srgbClr val="212121"/>
                </a:solidFill>
                <a:effectLst/>
                <a:ea typeface="Times New Roman" panose="02020603050405020304" pitchFamily="18" charset="0"/>
              </a:rPr>
              <a:t>doi</a:t>
            </a:r>
            <a:r>
              <a:rPr lang="en-IE" sz="1000" dirty="0">
                <a:solidFill>
                  <a:srgbClr val="212121"/>
                </a:solidFill>
                <a:effectLst/>
                <a:ea typeface="Times New Roman" panose="02020603050405020304" pitchFamily="18" charset="0"/>
              </a:rPr>
              <a:t>: 10.1186/s12904-021-00895-z. PMID: 34963453; PMCID: PMC8713043.</a:t>
            </a:r>
            <a:endParaRPr lang="en-GB" sz="1000" dirty="0">
              <a:effectLst/>
              <a:ea typeface="Times New Roman" panose="02020603050405020304" pitchFamily="18" charset="0"/>
            </a:endParaRPr>
          </a:p>
          <a:p>
            <a:pPr lvl="0">
              <a:tabLst>
                <a:tab pos="450215" algn="l"/>
                <a:tab pos="810260" algn="l"/>
              </a:tabLst>
            </a:pPr>
            <a:endParaRPr lang="en-IE" sz="1000" dirty="0">
              <a:effectLst/>
              <a:ea typeface="Times New Roman" panose="02020603050405020304" pitchFamily="18" charset="0"/>
            </a:endParaRPr>
          </a:p>
          <a:p>
            <a:pPr lvl="0">
              <a:tabLst>
                <a:tab pos="450215" algn="l"/>
                <a:tab pos="810260" algn="l"/>
              </a:tabLst>
            </a:pPr>
            <a:r>
              <a:rPr lang="en-IE" sz="1000" dirty="0">
                <a:effectLst/>
                <a:ea typeface="Times New Roman" panose="02020603050405020304" pitchFamily="18" charset="0"/>
              </a:rPr>
              <a:t>Tobin K, Maguire S, Corr B, Normand C, Hardiman O, Galvin M. Discrete choice experiment for eliciting preference for health services for patients with ALS and their informal caregivers. BMC Health </a:t>
            </a:r>
            <a:r>
              <a:rPr lang="en-IE" sz="1000" dirty="0" err="1">
                <a:effectLst/>
                <a:ea typeface="Times New Roman" panose="02020603050405020304" pitchFamily="18" charset="0"/>
              </a:rPr>
              <a:t>Serv</a:t>
            </a:r>
            <a:r>
              <a:rPr lang="en-IE" sz="1000" dirty="0">
                <a:effectLst/>
                <a:ea typeface="Times New Roman" panose="02020603050405020304" pitchFamily="18" charset="0"/>
              </a:rPr>
              <a:t> Res. 2021 Mar 9;21(1):213. </a:t>
            </a:r>
            <a:r>
              <a:rPr lang="en-IE" sz="1000" dirty="0" err="1">
                <a:effectLst/>
                <a:ea typeface="Times New Roman" panose="02020603050405020304" pitchFamily="18" charset="0"/>
              </a:rPr>
              <a:t>doi</a:t>
            </a:r>
            <a:r>
              <a:rPr lang="en-IE" sz="1000" dirty="0">
                <a:effectLst/>
                <a:ea typeface="Times New Roman" panose="02020603050405020304" pitchFamily="18" charset="0"/>
              </a:rPr>
              <a:t>: 10.1186/s12913-021-06191-z. PMID: 33750360; PMCID: PMC7941893.</a:t>
            </a:r>
            <a:endParaRPr lang="en-GB" sz="1000" dirty="0">
              <a:effectLst/>
              <a:ea typeface="Times New Roman" panose="02020603050405020304" pitchFamily="18" charset="0"/>
            </a:endParaRPr>
          </a:p>
          <a:p>
            <a:pPr lvl="0">
              <a:tabLst>
                <a:tab pos="450215" algn="l"/>
                <a:tab pos="810260" algn="l"/>
              </a:tabLst>
            </a:pPr>
            <a:r>
              <a:rPr lang="en-GB" sz="1000" dirty="0">
                <a:effectLst/>
                <a:ea typeface="Times New Roman" panose="02020603050405020304" pitchFamily="18" charset="0"/>
              </a:rPr>
              <a:t>Tiernan E, Ryan J, Casey M, Hale A, O'Reilly V, Devenish M, Whyte B, Hollingsworth S, Price O, Callanan I, Walsh D, </a:t>
            </a:r>
          </a:p>
          <a:p>
            <a:pPr lvl="0">
              <a:tabLst>
                <a:tab pos="450215" algn="l"/>
                <a:tab pos="810260" algn="l"/>
              </a:tabLst>
            </a:pPr>
            <a:endParaRPr lang="en-GB" sz="1000" dirty="0">
              <a:ea typeface="Times New Roman" panose="02020603050405020304" pitchFamily="18" charset="0"/>
            </a:endParaRPr>
          </a:p>
          <a:p>
            <a:pPr lvl="0">
              <a:tabLst>
                <a:tab pos="450215" algn="l"/>
                <a:tab pos="810260" algn="l"/>
              </a:tabLst>
            </a:pPr>
            <a:r>
              <a:rPr lang="en-GB" sz="1000" dirty="0">
                <a:effectLst/>
                <a:ea typeface="Times New Roman" panose="02020603050405020304" pitchFamily="18" charset="0"/>
              </a:rPr>
              <a:t>Normand C, May P. A quasi-experimental evaluation of an intervention to increase palliative medicine referral in the emergency department. J Health </a:t>
            </a:r>
            <a:r>
              <a:rPr lang="en-GB" sz="1000" dirty="0" err="1">
                <a:effectLst/>
                <a:ea typeface="Times New Roman" panose="02020603050405020304" pitchFamily="18" charset="0"/>
              </a:rPr>
              <a:t>Serv</a:t>
            </a:r>
            <a:r>
              <a:rPr lang="en-GB" sz="1000" dirty="0">
                <a:effectLst/>
                <a:ea typeface="Times New Roman" panose="02020603050405020304" pitchFamily="18" charset="0"/>
              </a:rPr>
              <a:t> Res Policy. 2019 Jul;24(3):155-163. </a:t>
            </a:r>
            <a:r>
              <a:rPr lang="en-GB" sz="1000" dirty="0" err="1">
                <a:effectLst/>
                <a:ea typeface="Times New Roman" panose="02020603050405020304" pitchFamily="18" charset="0"/>
              </a:rPr>
              <a:t>doi</a:t>
            </a:r>
            <a:r>
              <a:rPr lang="en-GB" sz="1000" dirty="0">
                <a:effectLst/>
                <a:ea typeface="Times New Roman" panose="02020603050405020304" pitchFamily="18" charset="0"/>
              </a:rPr>
              <a:t>: 10.1177/1355819619839087</a:t>
            </a:r>
          </a:p>
          <a:p>
            <a:pPr lvl="0">
              <a:tabLst>
                <a:tab pos="450215" algn="l"/>
                <a:tab pos="810260" algn="l"/>
              </a:tabLst>
            </a:pPr>
            <a:endParaRPr lang="en-IE" sz="1000" dirty="0">
              <a:effectLst/>
              <a:ea typeface="Times New Roman" panose="02020603050405020304" pitchFamily="18" charset="0"/>
            </a:endParaRPr>
          </a:p>
          <a:p>
            <a:pPr lvl="0">
              <a:tabLst>
                <a:tab pos="450215" algn="l"/>
                <a:tab pos="810260" algn="l"/>
              </a:tabLst>
            </a:pPr>
            <a:r>
              <a:rPr lang="en-IE" sz="1000" dirty="0">
                <a:effectLst/>
                <a:ea typeface="Times New Roman" panose="02020603050405020304" pitchFamily="18" charset="0"/>
              </a:rPr>
              <a:t>Peter May, Charles Normand, J. Brian Cassel, Egidio Del Fabbro, Robert L. Fine, Reagan Menz, Corey A. Morrison, Joan D. Penrod, Chessie Robinson, R. Sean Morrison.  Economics of palliative care for hospitalized adults: a meta-analysis.  </a:t>
            </a:r>
            <a:r>
              <a:rPr lang="en-GB" sz="1000" dirty="0">
                <a:solidFill>
                  <a:srgbClr val="000000"/>
                </a:solidFill>
                <a:effectLst/>
                <a:ea typeface="Times New Roman" panose="02020603050405020304" pitchFamily="18" charset="0"/>
              </a:rPr>
              <a:t>JAMA Intern Med. 2018 Jun 1;178(6):820-829. </a:t>
            </a:r>
            <a:r>
              <a:rPr lang="en-GB" sz="1000" dirty="0" err="1">
                <a:solidFill>
                  <a:srgbClr val="000000"/>
                </a:solidFill>
                <a:effectLst/>
                <a:ea typeface="Times New Roman" panose="02020603050405020304" pitchFamily="18" charset="0"/>
              </a:rPr>
              <a:t>doi</a:t>
            </a:r>
            <a:r>
              <a:rPr lang="en-GB" sz="1000" dirty="0">
                <a:solidFill>
                  <a:srgbClr val="000000"/>
                </a:solidFill>
                <a:effectLst/>
                <a:ea typeface="Times New Roman" panose="02020603050405020304" pitchFamily="18" charset="0"/>
              </a:rPr>
              <a:t>: 10.1001/jamainternmed.2018.0750.</a:t>
            </a:r>
          </a:p>
          <a:p>
            <a:pPr lvl="0">
              <a:tabLst>
                <a:tab pos="450215" algn="l"/>
                <a:tab pos="810260" algn="l"/>
              </a:tabLst>
            </a:pPr>
            <a:endParaRPr lang="en-GB" sz="1000" dirty="0">
              <a:solidFill>
                <a:srgbClr val="000000"/>
              </a:solidFill>
              <a:ea typeface="Times New Roman" panose="02020603050405020304" pitchFamily="18" charset="0"/>
            </a:endParaRPr>
          </a:p>
          <a:p>
            <a:pPr lvl="0"/>
            <a:r>
              <a:rPr lang="en-IE" sz="1000" dirty="0"/>
              <a:t>Irene J Higginson, Barbara A </a:t>
            </a:r>
            <a:r>
              <a:rPr lang="en-IE" sz="1000" dirty="0" err="1"/>
              <a:t>Daveson</a:t>
            </a:r>
            <a:r>
              <a:rPr lang="en-IE" sz="1000" dirty="0"/>
              <a:t>, R Sean Morrison, </a:t>
            </a:r>
            <a:r>
              <a:rPr lang="en-IE" sz="1000" dirty="0" err="1"/>
              <a:t>Deokhee</a:t>
            </a:r>
            <a:r>
              <a:rPr lang="en-IE" sz="1000" dirty="0"/>
              <a:t> Yi, Diane Meier, Melinda Smith, Karen Ryan, Regina McQuillan, Bridget M Johnston, Charles Normand.  Social and clinical determinants of preferences and their achievement at the end of life: prospective cohort study of older adults receiving palliative care in three countries. BMC geriatrics 17 (1), 271</a:t>
            </a:r>
            <a:endParaRPr lang="en-GB" sz="1000" dirty="0"/>
          </a:p>
          <a:p>
            <a:pPr lvl="0"/>
            <a:endParaRPr lang="en-GB" sz="1000" dirty="0"/>
          </a:p>
          <a:p>
            <a:pPr lvl="0"/>
            <a:r>
              <a:rPr lang="en-GB" sz="1000" dirty="0"/>
              <a:t>Tobin K, Maguire S, Corr B, Normand C, Hardiman O, Galvin M. Discrete choice experiment for eliciting preference for health services for patients with ALS and their informal caregivers. BMC Health </a:t>
            </a:r>
            <a:r>
              <a:rPr lang="en-GB" sz="1000" dirty="0" err="1"/>
              <a:t>Serv</a:t>
            </a:r>
            <a:r>
              <a:rPr lang="en-GB" sz="1000" dirty="0"/>
              <a:t> Res. 2021 Mar 9;21(1):213. </a:t>
            </a:r>
            <a:r>
              <a:rPr lang="en-GB" sz="1000" dirty="0" err="1"/>
              <a:t>doi</a:t>
            </a:r>
            <a:r>
              <a:rPr lang="en-GB" sz="1000" dirty="0"/>
              <a:t>: 10.1186/s12913-021-06191-z. PMID: 33750360; PMCID: PMC7941893.</a:t>
            </a:r>
          </a:p>
          <a:p>
            <a:pPr lvl="0"/>
            <a:endParaRPr lang="en-US" sz="1000" dirty="0"/>
          </a:p>
          <a:p>
            <a:pPr lvl="0"/>
            <a:r>
              <a:rPr lang="en-US" sz="1000" dirty="0"/>
              <a:t>Peter May,</a:t>
            </a:r>
            <a:r>
              <a:rPr lang="en-US" sz="1000" i="1" dirty="0"/>
              <a:t> </a:t>
            </a:r>
            <a:r>
              <a:rPr lang="en-US" sz="1000" dirty="0"/>
              <a:t>Melissa M. Garrido, Lee Stefanis, Amy S. Kelley, Diane E. Meier, Charles Normand, R. Sean Morrison. </a:t>
            </a:r>
            <a:r>
              <a:rPr lang="en-IE" sz="1000" dirty="0"/>
              <a:t>Prospective cohort study of hospital palliative care teams for inpatients with advanced cancer: earlier consultation is associated with larger cost-saving effect.  Journal of Clinical Oncology  </a:t>
            </a:r>
            <a:r>
              <a:rPr lang="en-GB" sz="1000" dirty="0"/>
              <a:t>33, (25), 2015, p2745 – 2752</a:t>
            </a:r>
          </a:p>
          <a:p>
            <a:pPr lvl="0"/>
            <a:endParaRPr lang="en-GB" sz="1000" dirty="0"/>
          </a:p>
          <a:p>
            <a:pPr lvl="0">
              <a:tabLst>
                <a:tab pos="450215" algn="l"/>
                <a:tab pos="810260" algn="l"/>
              </a:tabLst>
            </a:pPr>
            <a:r>
              <a:rPr lang="en-GB" sz="1000" dirty="0">
                <a:effectLst/>
                <a:latin typeface="Calibri" panose="020F0502020204030204" pitchFamily="34" charset="0"/>
                <a:ea typeface="Times New Roman" panose="02020603050405020304" pitchFamily="18" charset="0"/>
              </a:rPr>
              <a:t>May, P., Normand, C. &amp; Morrison, R. S., Economic impact of hospital inpatient palliative care consultation: review of current evidence and directions for future research. , </a:t>
            </a:r>
            <a:r>
              <a:rPr lang="en-GB" sz="1000" i="1" dirty="0">
                <a:effectLst/>
                <a:latin typeface="Calibri" panose="020F0502020204030204" pitchFamily="34" charset="0"/>
                <a:ea typeface="Times New Roman" panose="02020603050405020304" pitchFamily="18" charset="0"/>
              </a:rPr>
              <a:t>Journal of Palliative Medicine</a:t>
            </a:r>
            <a:r>
              <a:rPr lang="en-GB" sz="1000" dirty="0">
                <a:effectLst/>
                <a:latin typeface="Calibri" panose="020F0502020204030204" pitchFamily="34" charset="0"/>
                <a:ea typeface="Times New Roman" panose="02020603050405020304" pitchFamily="18" charset="0"/>
              </a:rPr>
              <a:t>, 2014 Sep;17(9):1054-63. </a:t>
            </a:r>
            <a:r>
              <a:rPr lang="en-GB" sz="1000" dirty="0" err="1">
                <a:effectLst/>
                <a:latin typeface="Calibri" panose="020F0502020204030204" pitchFamily="34" charset="0"/>
                <a:ea typeface="Times New Roman" panose="02020603050405020304" pitchFamily="18" charset="0"/>
              </a:rPr>
              <a:t>doi</a:t>
            </a:r>
            <a:r>
              <a:rPr lang="en-GB" sz="1000" dirty="0">
                <a:effectLst/>
                <a:latin typeface="Calibri" panose="020F0502020204030204" pitchFamily="34" charset="0"/>
                <a:ea typeface="Times New Roman" panose="02020603050405020304" pitchFamily="18" charset="0"/>
              </a:rPr>
              <a:t>: 10.1089/jpm.2013.0594</a:t>
            </a:r>
            <a:endParaRPr lang="en-GB" sz="1600" dirty="0">
              <a:effectLst/>
              <a:latin typeface="Times New Roman" panose="02020603050405020304" pitchFamily="18" charset="0"/>
              <a:ea typeface="Times New Roman" panose="02020603050405020304" pitchFamily="18" charset="0"/>
            </a:endParaRPr>
          </a:p>
          <a:p>
            <a:pPr lvl="0">
              <a:tabLst>
                <a:tab pos="450215" algn="l"/>
                <a:tab pos="810260" algn="l"/>
              </a:tabLst>
            </a:pPr>
            <a:endParaRPr lang="en-IE" sz="1000" dirty="0">
              <a:effectLst/>
              <a:latin typeface="Calibri" panose="020F0502020204030204" pitchFamily="34" charset="0"/>
              <a:ea typeface="Times New Roman" panose="02020603050405020304" pitchFamily="18" charset="0"/>
            </a:endParaRPr>
          </a:p>
          <a:p>
            <a:pPr lvl="0">
              <a:tabLst>
                <a:tab pos="450215" algn="l"/>
                <a:tab pos="810260" algn="l"/>
              </a:tabLst>
            </a:pPr>
            <a:r>
              <a:rPr lang="en-IE" sz="1000" dirty="0">
                <a:effectLst/>
                <a:latin typeface="Calibri" panose="020F0502020204030204" pitchFamily="34" charset="0"/>
                <a:ea typeface="Times New Roman" panose="02020603050405020304" pitchFamily="18" charset="0"/>
              </a:rPr>
              <a:t>Smith, Samantha; Brick, Aoife; O'Hara, Sinead; Normand, Charles, Evidence on the Cost and Cost-effectiveness of Palliative Care: A Literature Review, Palliative Medicine, </a:t>
            </a:r>
            <a:r>
              <a:rPr lang="en-GB" sz="1000" dirty="0">
                <a:effectLst/>
                <a:latin typeface="Calibri" panose="020F0502020204030204" pitchFamily="34" charset="0"/>
                <a:ea typeface="Times New Roman" panose="02020603050405020304" pitchFamily="18" charset="0"/>
              </a:rPr>
              <a:t>2014, Vol 28(2) 130–150</a:t>
            </a:r>
            <a:endParaRPr lang="en-GB" sz="1600" dirty="0">
              <a:effectLst/>
              <a:latin typeface="Times New Roman" panose="02020603050405020304" pitchFamily="18" charset="0"/>
              <a:ea typeface="Times New Roman" panose="02020603050405020304" pitchFamily="18" charset="0"/>
            </a:endParaRPr>
          </a:p>
          <a:p>
            <a:pPr lvl="0">
              <a:tabLst>
                <a:tab pos="450215" algn="l"/>
                <a:tab pos="810260" algn="l"/>
              </a:tabLst>
            </a:pPr>
            <a:endParaRPr lang="en-GB" sz="1000" dirty="0">
              <a:effectLst/>
              <a:latin typeface="Calibri" panose="020F0502020204030204" pitchFamily="34" charset="0"/>
              <a:ea typeface="Times New Roman" panose="02020603050405020304" pitchFamily="18" charset="0"/>
            </a:endParaRPr>
          </a:p>
          <a:p>
            <a:pPr lvl="0">
              <a:tabLst>
                <a:tab pos="450215" algn="l"/>
                <a:tab pos="810260" algn="l"/>
              </a:tabLst>
            </a:pPr>
            <a:r>
              <a:rPr lang="en-GB" sz="1000" dirty="0">
                <a:effectLst/>
                <a:latin typeface="Calibri" panose="020F0502020204030204" pitchFamily="34" charset="0"/>
                <a:ea typeface="Times New Roman" panose="02020603050405020304" pitchFamily="18" charset="0"/>
              </a:rPr>
              <a:t>Hannah-Rose Douglas, Charles Normand, Irene Higginson, Danielle Goodwin.  A new approach to eliciting patients’ preferences for palliative day care: the choice experiment method.  Journal of Pain and Symptom Management. J Pain Symptom Manage. 2005 May;29(5):435-45.</a:t>
            </a:r>
            <a:endParaRPr lang="en-GB" sz="1600" dirty="0">
              <a:effectLst/>
              <a:latin typeface="Times New Roman" panose="02020603050405020304" pitchFamily="18" charset="0"/>
              <a:ea typeface="Times New Roman" panose="02020603050405020304" pitchFamily="18" charset="0"/>
            </a:endParaRPr>
          </a:p>
          <a:p>
            <a:pPr lvl="0"/>
            <a:endParaRPr lang="en-GB" sz="1000" dirty="0"/>
          </a:p>
          <a:p>
            <a:pPr lvl="0"/>
            <a:endParaRPr lang="en-GB" sz="1000" dirty="0"/>
          </a:p>
          <a:p>
            <a:pPr lvl="0">
              <a:tabLst>
                <a:tab pos="450215" algn="l"/>
                <a:tab pos="810260" algn="l"/>
              </a:tabLst>
            </a:pPr>
            <a:endParaRPr lang="en-GB" sz="1000" dirty="0">
              <a:effectLst/>
              <a:ea typeface="Times New Roman" panose="02020603050405020304" pitchFamily="18" charset="0"/>
            </a:endParaRPr>
          </a:p>
        </p:txBody>
      </p:sp>
    </p:spTree>
    <p:extLst>
      <p:ext uri="{BB962C8B-B14F-4D97-AF65-F5344CB8AC3E}">
        <p14:creationId xmlns:p14="http://schemas.microsoft.com/office/powerpoint/2010/main" val="18342217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FA51232B59664AAFCFA8584F69A328" ma:contentTypeVersion="16" ma:contentTypeDescription="Create a new document." ma:contentTypeScope="" ma:versionID="3f01778c3a0b562800b60cf6026fd839">
  <xsd:schema xmlns:xsd="http://www.w3.org/2001/XMLSchema" xmlns:xs="http://www.w3.org/2001/XMLSchema" xmlns:p="http://schemas.microsoft.com/office/2006/metadata/properties" xmlns:ns2="ee6905b2-f471-43a2-928e-47492c4fd955" xmlns:ns3="5b934445-a005-439d-b5ae-abbdd2ed1de1" targetNamespace="http://schemas.microsoft.com/office/2006/metadata/properties" ma:root="true" ma:fieldsID="7962a52b1ef3ec4ca80b3962cb0275c4" ns2:_="" ns3:_="">
    <xsd:import namespace="ee6905b2-f471-43a2-928e-47492c4fd955"/>
    <xsd:import namespace="5b934445-a005-439d-b5ae-abbdd2ed1d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905b2-f471-43a2-928e-47492c4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eb4a9f-841c-4498-87e7-cbd8de9f176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934445-a005-439d-b5ae-abbdd2ed1d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fca1be8-b73d-48c4-bba2-15dafaa9295f}" ma:internalName="TaxCatchAll" ma:showField="CatchAllData" ma:web="5b934445-a005-439d-b5ae-abbdd2ed1d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6905b2-f471-43a2-928e-47492c4fd955">
      <Terms xmlns="http://schemas.microsoft.com/office/infopath/2007/PartnerControls"/>
    </lcf76f155ced4ddcb4097134ff3c332f>
    <TaxCatchAll xmlns="5b934445-a005-439d-b5ae-abbdd2ed1de1" xsi:nil="true"/>
  </documentManagement>
</p:properties>
</file>

<file path=customXml/itemProps1.xml><?xml version="1.0" encoding="utf-8"?>
<ds:datastoreItem xmlns:ds="http://schemas.openxmlformats.org/officeDocument/2006/customXml" ds:itemID="{864D4DF2-121A-4915-B979-F8E3C603805A}"/>
</file>

<file path=customXml/itemProps2.xml><?xml version="1.0" encoding="utf-8"?>
<ds:datastoreItem xmlns:ds="http://schemas.openxmlformats.org/officeDocument/2006/customXml" ds:itemID="{C5E9B571-AD94-4EF2-AFAC-DE88C3B4F431}"/>
</file>

<file path=customXml/itemProps3.xml><?xml version="1.0" encoding="utf-8"?>
<ds:datastoreItem xmlns:ds="http://schemas.openxmlformats.org/officeDocument/2006/customXml" ds:itemID="{F72CF273-C2F5-41EF-AE9F-4E0811340BF0}"/>
</file>

<file path=docProps/app.xml><?xml version="1.0" encoding="utf-8"?>
<Properties xmlns="http://schemas.openxmlformats.org/officeDocument/2006/extended-properties" xmlns:vt="http://schemas.openxmlformats.org/officeDocument/2006/docPropsVTypes">
  <TotalTime>31390</TotalTime>
  <Words>3188</Words>
  <Application>Microsoft Office PowerPoint</Application>
  <PresentationFormat>Widescreen</PresentationFormat>
  <Paragraphs>135</Paragraphs>
  <Slides>20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Getting Palliative Care Economics Research into Policy and Practice:   some examples of wins and losses</vt:lpstr>
      <vt:lpstr>‘Of course I did not read this undoubtedly worthy document’</vt:lpstr>
      <vt:lpstr>PowerPoint Presentation</vt:lpstr>
      <vt:lpstr>Being useful</vt:lpstr>
      <vt:lpstr>Understanding the problem (or why I love data) </vt:lpstr>
      <vt:lpstr>PowerPoint Presentation</vt:lpstr>
      <vt:lpstr>PowerPoint Presentation</vt:lpstr>
      <vt:lpstr>Specify the research question </vt:lpstr>
      <vt:lpstr>PowerPoint Presentation</vt:lpstr>
      <vt:lpstr>Develop the evidence,  understand the evidence</vt:lpstr>
      <vt:lpstr>Review the evidence </vt:lpstr>
      <vt:lpstr>Apply the evidence:  it’s complicated 1</vt:lpstr>
      <vt:lpstr>Apply the evidence:  it’s complicated 2  #Case 1</vt:lpstr>
      <vt:lpstr>Apply the evidence:  it’s complicated 3 #Case 2 </vt:lpstr>
      <vt:lpstr>Apply the evidence:  it’s complicated 3 # Case 3 </vt:lpstr>
      <vt:lpstr>Apply the evidence:  it’s complicated 4 # Case 4 </vt:lpstr>
      <vt:lpstr>Concluding Thoughts</vt:lpstr>
      <vt:lpstr>Thanks for your attention</vt:lpstr>
      <vt:lpstr>May P, Normand C, Oluyase May P, Normand C, Oluyase AO, Smith S, Brown ST, Maddocks M, Costantini M, Bajwah S, Kahnert K, Simon ST, Ryan K, Currow DC, Johnson MJ, Hart SP, Krajnik M, Tanzi S, Bolton CE, Janowiak P, Turola E, Jolley CJ, Mather H, Murden G, Ghirotto L, Farsides B, Brown JM, Higginson IJ; BETTER-B consortium. The cost of drug repurposing: parallel economic evaluation of mirtazapine for severe breathlessness in the multinational BETTER-B trial. BMC Health Serv Res. 2025 Nov 4;25(1):1442. doi: 10.1186/s12913-025-13605-9. PMID: 41188835.  De Vleminck A, Matthys O, Turola E, Dierickx S, Dombrecht L, Van Goethem V, Deliens L, Lapeire L, Hudson P, Eecloo K, Brazil K, Groenvold M, Di Leo S, van der Heide A, Normand C, Harding R, Pilch M, Northouse L; DIAdIC Team; Cohen J. Impact of a nurse-led and a web-based psychoeducational program for advanced cancer patients and their caregivers: Results of a three-arm randomized controlled trial. Int J Nurs Stud. 2025 Nov;171:105192. doi: 10.1016/j.ijnurstu.2025.105192. Epub 2025 Aug 19. PMID: 40925214.  Kinchin I, Jiang P, Street D, Norman R, Currow D, Agar M, Normand C, Johnston B, May P, Viney R, Mulhern B. Does context matter? A discrete choice experiment investigating the impact of palliative context on EQ-5D-5L health state valuation. Qual Life Res. 2025 Oct;34(10):2865-2877. doi: 10.1007/s11136-025-04023-9. Epub 2025 Jul 29. PMID: 40728587; PMCID: PMC12535484.  Higginson IJ, Brown ST, Oluyase AO, May P, Maddocks M, Costantini M, Bajwah S, Normand C, Bausewein C, Simon ST, Ryan K, Currow DC, Johnson MJ, Hart SP, Mather H, Krajnik M, Tanzi S, Ghirotto L, Bolton CE, Janowiak P, Turola E, Jolley CJ, Murden G, Wilcock A, Farsides B, Brown JM; BETTER-B consortium. Mirtazapine to alleviate severe breathlessness in patients with COPD or interstitial lung diseases (BETTER-B): an international, multicentre, double-blind, randomised, placebo-controlled, phase 3 mixed-method trial. Lancet Respir Med. 2024 Oct;12(10):763-774. doi: 10.1016/S2213-2600(24)00187-5. Epub 2024 Sep 9. PMID: 39265600.  Kinchin I, Walshe V, Normand C, Coast J, Elliott R, Kroll T, Kinghorn P, Thompson A, Viney R, Currow D, O'Mahony JF. Expanding health technology assessment towards broader value: Ireland as a case study. Int J Technol Assess Health Care. 2023 May 2;39(1):e26. doi: 10.1017/S0266462323000235. PMID: 37129030.  Johnston BM, Daveson B, Normand C, Ryan K, Smith M, McQuillan R, Higginson I, Selman L, Tobin K; BuildCARE. Preferences of Older People With a Life-Limiting Illness: A Discrete Choice Experiment. J Pain Symptom Manage. 2022 Aug;64(2):137-145. doi: 10.1016/j.jpainsymman.2022.04.180. Epub 2022 Apr 29. PMID: 35490993.  Matthys O, De Vleminck A, Dierickx S, Deliens L, Van Goethem V, Lapeire L, Groenvold M, Lund L, Arnfeldt CM, Sengeloev L, Pappot H, Johnsen AT, Guerin S, Larkin PJ, Jordan C, Connolly M, D'Alton P, Costantini M, Di Leo S, Guberti M, Turola E, van der Heide A, Witkamp E, Rietjens J, van der Wel M, Brazil K, Prue G, Reid J, Scott D, Bristowe K, Harding R, Normand C, May P, Cronin C, Northouse L, Hudson P, Cohen J. Effectiveness of a nurse-delivered (FOCUS+) and a web-based (iFOCUS) psychoeducational intervention for people with advanced cancer and their family caregivers (DIAdIC): study protocol for an international randomized controlled trial. BMC Palliat Care. 2021 Dec 28;20(1):193. doi: 10.1186/s12904-021-00895-z. PMID: 34963453; PMCID: PMC8713043.  De Vleminck A, Matthys O, Turola E, Dierickx S, Dombrecht L, Van Goethem V, Deliens L, Lapeire L, Hudson P, Eecloo K, Brazil K, Groenvold M, Di Leo S, van der Heide A, Normand C, Harding R, Pilch M, Northouse L; DIAdIC Team; Cohen J. Impact of a nurse-led and a web-based psychoeducational program for advanced cancer patients and their caregivers: Results of a three-arm randomized controlled trial. Int J Nurs Stud. 2025 Nov;171:105192. doi: 10.1016/j.ijnurstu.2025.105192. Epub 2025 Aug 19. PMID: 40925214.  Kinchin I, Jiang P, Street D, Norman R, Currow D, Agar M, Normand C, Johnston B, May P, Viney R, Mulhern B. Does context matter? A discrete choice experiment investigating the impact of palliative context on EQ-5D-5L health state valuation. Qual Life Res. 2025 Oct;34(10):2865-2877. doi: 10.1007/s11136-025-04023-9. Epub 2025 Jul 29. PMID: 40728587; PMCID: PMC12535484.  Higginson IJ, Brown ST, Oluyase AO, May P, Maddocks M, Costantini M, Bajwah S, Normand C, Bausewein C, Simon ST, Ryan K, Currow DC, Johnson MJ, Hart SP, Mather H, Krajnik M, Tanzi S, Ghirotto L, Bolton CE, Janowiak P, Turola E, Jolley CJ, Murden G, Wilcock A, Farsides B, Brown JM; BETTER-B consortium. Mirtazapine to alleviate severe breathlessness in patients with COPD or interstitial lung diseases (BETTER-B): an international, multicentre, double-blind, randomised, placebo-controlled, phase 3 mixed-method trial. Lancet Respir Med. 2024 Oct;12(10):763-774. doi: 10.1016/S2213-2600(24)00187-5. Epub 2024 Sep 9. PMID: 39265600.  Kinchin I, Walshe V, Normand C, Coast J, Elliott R, Kroll T, Kinghorn P, Thompson A, Viney R, Currow D, O'Mahony JF. Expanding health technology assessment towards broader value: Ireland as a case study. Int J Technol Assess Health Care. 2023 May 2;39(1):e26. doi: 10.1017/S0266462323000235. PMID: 37129030.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Normand</dc:creator>
  <cp:lastModifiedBy>Charles Normand</cp:lastModifiedBy>
  <cp:revision>50</cp:revision>
  <dcterms:created xsi:type="dcterms:W3CDTF">2018-05-06T18:56:12Z</dcterms:created>
  <dcterms:modified xsi:type="dcterms:W3CDTF">2025-11-12T12:00:42Z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0x010100EEFA51232B59664AAFCFA8584F69A328</vt:lpwstr>
  </property>
  <property fmtid="{D5CDD505-2E9C-101B-9397-08002B2CF9AE}" pid="3" name="MediaServiceImageTags">
    <vt:lpwstr/>
  </property>
</Properties>
</file>