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3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0" r:id="rId5"/>
  </p:sldMasterIdLst>
  <p:notesMasterIdLst>
    <p:notesMasterId r:id="rId27"/>
  </p:notesMasterIdLst>
  <p:sldIdLst>
    <p:sldId id="428" r:id="rId6"/>
    <p:sldId id="257" r:id="rId7"/>
    <p:sldId id="651" r:id="rId8"/>
    <p:sldId id="258" r:id="rId9"/>
    <p:sldId id="259" r:id="rId10"/>
    <p:sldId id="652" r:id="rId11"/>
    <p:sldId id="650" r:id="rId12"/>
    <p:sldId id="643" r:id="rId13"/>
    <p:sldId id="648" r:id="rId14"/>
    <p:sldId id="647" r:id="rId15"/>
    <p:sldId id="646" r:id="rId16"/>
    <p:sldId id="653" r:id="rId17"/>
    <p:sldId id="654" r:id="rId18"/>
    <p:sldId id="655" r:id="rId19"/>
    <p:sldId id="656" r:id="rId20"/>
    <p:sldId id="641" r:id="rId21"/>
    <p:sldId id="582" r:id="rId22"/>
    <p:sldId id="594" r:id="rId23"/>
    <p:sldId id="302" r:id="rId24"/>
    <p:sldId id="282" r:id="rId25"/>
    <p:sldId id="426" r:id="rId26"/>
  </p:sldIdLst>
  <p:sldSz cx="12192000" cy="6858000"/>
  <p:notesSz cx="6889750" cy="100187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0B6C981-F7EC-D398-C7C8-129752438663}" name="Joanne Reid" initials="JR" userId="S::3044322@qub.net.uk::c9d8c235-bf81-4bf5-8347-a11f7884e7ec" providerId="AD"/>
  <p188:author id="{97055FCE-B73A-79A4-6581-FB65361B1AA9}" name="Natasha Bradley" initials="NB" userId="S::3058242@ads.qub.ac.uk::c8333207-3035-47b4-aa80-39e03260cfba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racey McConnell" initials="TM" lastIdx="4" clrIdx="0">
    <p:extLst>
      <p:ext uri="{19B8F6BF-5375-455C-9EA6-DF929625EA0E}">
        <p15:presenceInfo xmlns:p15="http://schemas.microsoft.com/office/powerpoint/2012/main" userId="S::Tracey.McConnell@mariecurie.org.uk::4bfb497d-1b1c-48ab-9f7f-d64764e065de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0D116"/>
    <a:srgbClr val="F8F30D"/>
    <a:srgbClr val="436DA0"/>
    <a:srgbClr val="9E25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3647EB2-7371-4EF6-8513-FC2B4B29636F}" v="2" dt="2025-01-20T10:21:54.92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66" autoAdjust="0"/>
    <p:restoredTop sz="70339" autoAdjust="0"/>
  </p:normalViewPr>
  <p:slideViewPr>
    <p:cSldViewPr snapToGrid="0">
      <p:cViewPr varScale="1">
        <p:scale>
          <a:sx n="78" d="100"/>
          <a:sy n="78" d="100"/>
        </p:scale>
        <p:origin x="1644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commentAuthors" Target="commentAuthor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Relationship Id="rId35" Type="http://schemas.microsoft.com/office/2018/10/relationships/authors" Target="authors.xml"/><Relationship Id="rId8" Type="http://schemas.openxmlformats.org/officeDocument/2006/relationships/slide" Target="slides/slide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e Clare" userId="83677db9-9f7d-4aa0-b3cd-cd09f4d13a24" providerId="ADAL" clId="{D3647EB2-7371-4EF6-8513-FC2B4B29636F}"/>
    <pc:docChg chg="addSld modSld">
      <pc:chgData name="Jane Clare" userId="83677db9-9f7d-4aa0-b3cd-cd09f4d13a24" providerId="ADAL" clId="{D3647EB2-7371-4EF6-8513-FC2B4B29636F}" dt="2025-01-20T10:22:18.504" v="2" actId="255"/>
      <pc:docMkLst>
        <pc:docMk/>
      </pc:docMkLst>
      <pc:sldChg chg="modSp add mod">
        <pc:chgData name="Jane Clare" userId="83677db9-9f7d-4aa0-b3cd-cd09f4d13a24" providerId="ADAL" clId="{D3647EB2-7371-4EF6-8513-FC2B4B29636F}" dt="2025-01-20T10:22:18.504" v="2" actId="255"/>
        <pc:sldMkLst>
          <pc:docMk/>
          <pc:sldMk cId="2801221360" sldId="428"/>
        </pc:sldMkLst>
        <pc:spChg chg="mod">
          <ac:chgData name="Jane Clare" userId="83677db9-9f7d-4aa0-b3cd-cd09f4d13a24" providerId="ADAL" clId="{D3647EB2-7371-4EF6-8513-FC2B4B29636F}" dt="2025-01-20T10:22:06.545" v="1" actId="20577"/>
          <ac:spMkLst>
            <pc:docMk/>
            <pc:sldMk cId="2801221360" sldId="428"/>
            <ac:spMk id="2" creationId="{4A17AE48-EB3E-4D54-88F7-F3FF39609853}"/>
          </ac:spMkLst>
        </pc:spChg>
        <pc:spChg chg="mod">
          <ac:chgData name="Jane Clare" userId="83677db9-9f7d-4aa0-b3cd-cd09f4d13a24" providerId="ADAL" clId="{D3647EB2-7371-4EF6-8513-FC2B4B29636F}" dt="2025-01-20T10:22:18.504" v="2" actId="255"/>
          <ac:spMkLst>
            <pc:docMk/>
            <pc:sldMk cId="2801221360" sldId="428"/>
            <ac:spMk id="3" creationId="{5511B410-B908-4802-BFDE-77D9A55ED44B}"/>
          </ac:spMkLst>
        </pc:spChg>
      </pc:sld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sv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svg"/><Relationship Id="rId1" Type="http://schemas.openxmlformats.org/officeDocument/2006/relationships/image" Target="../media/image26.png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10" Type="http://schemas.openxmlformats.org/officeDocument/2006/relationships/image" Target="../media/image35.svg"/><Relationship Id="rId4" Type="http://schemas.openxmlformats.org/officeDocument/2006/relationships/image" Target="../media/image29.svg"/><Relationship Id="rId9" Type="http://schemas.openxmlformats.org/officeDocument/2006/relationships/image" Target="../media/image3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5FD2B7-2BA7-4A75-A6C9-E920DA1090DA}" type="doc">
      <dgm:prSet loTypeId="urn:microsoft.com/office/officeart/2005/8/layout/hList7" loCatId="list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DA91CFFE-710E-4481-B436-700EFCF607D3}">
      <dgm:prSet/>
      <dgm:spPr/>
      <dgm:t>
        <a:bodyPr/>
        <a:lstStyle/>
        <a:p>
          <a:r>
            <a:rPr lang="en-GB"/>
            <a:t>to help us develop our initial programme theory;</a:t>
          </a:r>
          <a:endParaRPr lang="en-US"/>
        </a:p>
      </dgm:t>
    </dgm:pt>
    <dgm:pt modelId="{16AB2076-E964-4829-AF71-A5B35E2D1A62}" type="parTrans" cxnId="{8E7BC1B0-4366-45F0-BBD0-8E8485CED8DC}">
      <dgm:prSet/>
      <dgm:spPr/>
      <dgm:t>
        <a:bodyPr/>
        <a:lstStyle/>
        <a:p>
          <a:endParaRPr lang="en-US"/>
        </a:p>
      </dgm:t>
    </dgm:pt>
    <dgm:pt modelId="{F00869E1-970A-45B2-BD4F-572CE28A5146}" type="sibTrans" cxnId="{8E7BC1B0-4366-45F0-BBD0-8E8485CED8DC}">
      <dgm:prSet/>
      <dgm:spPr/>
      <dgm:t>
        <a:bodyPr/>
        <a:lstStyle/>
        <a:p>
          <a:endParaRPr lang="en-US"/>
        </a:p>
      </dgm:t>
    </dgm:pt>
    <dgm:pt modelId="{A0529F5A-F6C7-45B6-A608-73757DDCDC7C}">
      <dgm:prSet/>
      <dgm:spPr/>
      <dgm:t>
        <a:bodyPr/>
        <a:lstStyle/>
        <a:p>
          <a:r>
            <a:rPr lang="en-GB"/>
            <a:t>for their advice and feedback on our programme theory as it evolves;</a:t>
          </a:r>
          <a:endParaRPr lang="en-US"/>
        </a:p>
      </dgm:t>
    </dgm:pt>
    <dgm:pt modelId="{19A0CC6E-3CB7-447B-9495-5E38D7FFB0BD}" type="parTrans" cxnId="{72D46E80-8F9E-45BC-8A42-0839CC124613}">
      <dgm:prSet/>
      <dgm:spPr/>
      <dgm:t>
        <a:bodyPr/>
        <a:lstStyle/>
        <a:p>
          <a:endParaRPr lang="en-US"/>
        </a:p>
      </dgm:t>
    </dgm:pt>
    <dgm:pt modelId="{BE44B009-7FDB-4323-A332-492A81092160}" type="sibTrans" cxnId="{72D46E80-8F9E-45BC-8A42-0839CC124613}">
      <dgm:prSet/>
      <dgm:spPr/>
      <dgm:t>
        <a:bodyPr/>
        <a:lstStyle/>
        <a:p>
          <a:endParaRPr lang="en-US"/>
        </a:p>
      </dgm:t>
    </dgm:pt>
    <dgm:pt modelId="{CAE7E483-D8CA-462A-95A9-0DEBA6DB0283}">
      <dgm:prSet/>
      <dgm:spPr/>
      <dgm:t>
        <a:bodyPr/>
        <a:lstStyle/>
        <a:p>
          <a:r>
            <a:rPr lang="en-GB"/>
            <a:t>to consider our findings and implications from their varied perspectives;</a:t>
          </a:r>
          <a:endParaRPr lang="en-US"/>
        </a:p>
      </dgm:t>
    </dgm:pt>
    <dgm:pt modelId="{A3BE2664-E6F8-4AB5-97CA-1FAFC85CC042}" type="parTrans" cxnId="{BBB7CF9F-6C04-48BB-BEA6-8BE95D073FA4}">
      <dgm:prSet/>
      <dgm:spPr/>
      <dgm:t>
        <a:bodyPr/>
        <a:lstStyle/>
        <a:p>
          <a:endParaRPr lang="en-US"/>
        </a:p>
      </dgm:t>
    </dgm:pt>
    <dgm:pt modelId="{088661D3-F7D8-4599-A6AB-8CF6A7BCC346}" type="sibTrans" cxnId="{BBB7CF9F-6C04-48BB-BEA6-8BE95D073FA4}">
      <dgm:prSet/>
      <dgm:spPr/>
      <dgm:t>
        <a:bodyPr/>
        <a:lstStyle/>
        <a:p>
          <a:endParaRPr lang="en-US"/>
        </a:p>
      </dgm:t>
    </dgm:pt>
    <dgm:pt modelId="{C6F983FD-200D-45AD-B71C-AB13174EA643}">
      <dgm:prSet/>
      <dgm:spPr/>
      <dgm:t>
        <a:bodyPr/>
        <a:lstStyle/>
        <a:p>
          <a:r>
            <a:rPr lang="en-GB" dirty="0"/>
            <a:t>provide input and support into our dissemination strategy and;</a:t>
          </a:r>
          <a:endParaRPr lang="en-US" dirty="0"/>
        </a:p>
      </dgm:t>
    </dgm:pt>
    <dgm:pt modelId="{FC8DF18D-DAFE-4137-940B-938D733D49B2}" type="parTrans" cxnId="{DE9624B1-537B-4A60-803B-A65D9C4AFDF0}">
      <dgm:prSet/>
      <dgm:spPr/>
      <dgm:t>
        <a:bodyPr/>
        <a:lstStyle/>
        <a:p>
          <a:endParaRPr lang="en-US"/>
        </a:p>
      </dgm:t>
    </dgm:pt>
    <dgm:pt modelId="{3DC1C088-F634-4EC1-AEE0-33448DDE3BBA}" type="sibTrans" cxnId="{DE9624B1-537B-4A60-803B-A65D9C4AFDF0}">
      <dgm:prSet/>
      <dgm:spPr/>
      <dgm:t>
        <a:bodyPr/>
        <a:lstStyle/>
        <a:p>
          <a:endParaRPr lang="en-US"/>
        </a:p>
      </dgm:t>
    </dgm:pt>
    <dgm:pt modelId="{C2BC6E4A-A9C9-4587-AA5A-0A00A16FE5CC}">
      <dgm:prSet/>
      <dgm:spPr/>
      <dgm:t>
        <a:bodyPr/>
        <a:lstStyle/>
        <a:p>
          <a:r>
            <a:rPr lang="en-GB" dirty="0"/>
            <a:t>review and contribute to our materials, to ensure they meet the needs of people with cancer and the wider public.</a:t>
          </a:r>
          <a:endParaRPr lang="en-US" dirty="0"/>
        </a:p>
      </dgm:t>
    </dgm:pt>
    <dgm:pt modelId="{D071F416-296A-4C02-9ECC-F32CB411542D}" type="parTrans" cxnId="{DA3F7B86-6A37-44B3-BDED-4DE0E124D316}">
      <dgm:prSet/>
      <dgm:spPr/>
      <dgm:t>
        <a:bodyPr/>
        <a:lstStyle/>
        <a:p>
          <a:endParaRPr lang="en-US"/>
        </a:p>
      </dgm:t>
    </dgm:pt>
    <dgm:pt modelId="{DEB2A9B6-4164-4CDE-8429-25E03FC4F984}" type="sibTrans" cxnId="{DA3F7B86-6A37-44B3-BDED-4DE0E124D316}">
      <dgm:prSet/>
      <dgm:spPr/>
      <dgm:t>
        <a:bodyPr/>
        <a:lstStyle/>
        <a:p>
          <a:endParaRPr lang="en-US"/>
        </a:p>
      </dgm:t>
    </dgm:pt>
    <dgm:pt modelId="{DF985E3B-2CA5-4768-BF3F-22AC58184EE0}" type="pres">
      <dgm:prSet presAssocID="{CF5FD2B7-2BA7-4A75-A6C9-E920DA1090DA}" presName="Name0" presStyleCnt="0">
        <dgm:presLayoutVars>
          <dgm:dir/>
          <dgm:resizeHandles val="exact"/>
        </dgm:presLayoutVars>
      </dgm:prSet>
      <dgm:spPr/>
    </dgm:pt>
    <dgm:pt modelId="{3D20EF04-EDEB-4361-8B1E-2D7DFB345BF9}" type="pres">
      <dgm:prSet presAssocID="{CF5FD2B7-2BA7-4A75-A6C9-E920DA1090DA}" presName="fgShape" presStyleLbl="fgShp" presStyleIdx="0" presStyleCnt="1"/>
      <dgm:spPr/>
    </dgm:pt>
    <dgm:pt modelId="{217A9CC3-42C5-470A-9CBD-0482C297F986}" type="pres">
      <dgm:prSet presAssocID="{CF5FD2B7-2BA7-4A75-A6C9-E920DA1090DA}" presName="linComp" presStyleCnt="0"/>
      <dgm:spPr/>
    </dgm:pt>
    <dgm:pt modelId="{C5B8C24C-3BD3-4433-ABFA-19BBBE8F402F}" type="pres">
      <dgm:prSet presAssocID="{DA91CFFE-710E-4481-B436-700EFCF607D3}" presName="compNode" presStyleCnt="0"/>
      <dgm:spPr/>
    </dgm:pt>
    <dgm:pt modelId="{BA29104D-E8AD-4164-8F52-45DE1B5973B8}" type="pres">
      <dgm:prSet presAssocID="{DA91CFFE-710E-4481-B436-700EFCF607D3}" presName="bkgdShape" presStyleLbl="node1" presStyleIdx="0" presStyleCnt="5"/>
      <dgm:spPr/>
    </dgm:pt>
    <dgm:pt modelId="{42303D45-9129-4A8B-9B7E-1CA3D4C01D1D}" type="pres">
      <dgm:prSet presAssocID="{DA91CFFE-710E-4481-B436-700EFCF607D3}" presName="nodeTx" presStyleLbl="node1" presStyleIdx="0" presStyleCnt="5">
        <dgm:presLayoutVars>
          <dgm:bulletEnabled val="1"/>
        </dgm:presLayoutVars>
      </dgm:prSet>
      <dgm:spPr/>
    </dgm:pt>
    <dgm:pt modelId="{176FCC77-61C2-42B8-852B-7070D12AF559}" type="pres">
      <dgm:prSet presAssocID="{DA91CFFE-710E-4481-B436-700EFCF607D3}" presName="invisiNode" presStyleLbl="node1" presStyleIdx="0" presStyleCnt="5"/>
      <dgm:spPr/>
    </dgm:pt>
    <dgm:pt modelId="{3230FFD4-396E-4EF3-93FB-48D37BD8972A}" type="pres">
      <dgm:prSet presAssocID="{DA91CFFE-710E-4481-B436-700EFCF607D3}" presName="imagNode" presStyleLbl="fgImgPlace1" presStyleIdx="0" presStyleCnt="5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eeting"/>
        </a:ext>
      </dgm:extLst>
    </dgm:pt>
    <dgm:pt modelId="{8B713BB5-4771-4BD0-8E14-6352997A5974}" type="pres">
      <dgm:prSet presAssocID="{F00869E1-970A-45B2-BD4F-572CE28A5146}" presName="sibTrans" presStyleLbl="sibTrans2D1" presStyleIdx="0" presStyleCnt="0"/>
      <dgm:spPr/>
    </dgm:pt>
    <dgm:pt modelId="{4C603C27-79D6-4C90-96B5-3C2788412582}" type="pres">
      <dgm:prSet presAssocID="{A0529F5A-F6C7-45B6-A608-73757DDCDC7C}" presName="compNode" presStyleCnt="0"/>
      <dgm:spPr/>
    </dgm:pt>
    <dgm:pt modelId="{7B97ADE0-7374-4A47-B8B6-495EDB357CAF}" type="pres">
      <dgm:prSet presAssocID="{A0529F5A-F6C7-45B6-A608-73757DDCDC7C}" presName="bkgdShape" presStyleLbl="node1" presStyleIdx="1" presStyleCnt="5"/>
      <dgm:spPr/>
    </dgm:pt>
    <dgm:pt modelId="{37B384FF-81A5-410C-9294-6D342BC1C3D8}" type="pres">
      <dgm:prSet presAssocID="{A0529F5A-F6C7-45B6-A608-73757DDCDC7C}" presName="nodeTx" presStyleLbl="node1" presStyleIdx="1" presStyleCnt="5">
        <dgm:presLayoutVars>
          <dgm:bulletEnabled val="1"/>
        </dgm:presLayoutVars>
      </dgm:prSet>
      <dgm:spPr/>
    </dgm:pt>
    <dgm:pt modelId="{8030B213-8262-4B69-B2EA-EB9D8B2308B4}" type="pres">
      <dgm:prSet presAssocID="{A0529F5A-F6C7-45B6-A608-73757DDCDC7C}" presName="invisiNode" presStyleLbl="node1" presStyleIdx="1" presStyleCnt="5"/>
      <dgm:spPr/>
    </dgm:pt>
    <dgm:pt modelId="{DDC21C24-B12C-4FE4-9786-E2A695E8E9D1}" type="pres">
      <dgm:prSet presAssocID="{A0529F5A-F6C7-45B6-A608-73757DDCDC7C}" presName="imagNode" presStyleLbl="fgImgPlace1" presStyleIdx="1" presStyleCnt="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7581CAD7-1649-4653-BB49-1A60C1F6E42B}" type="pres">
      <dgm:prSet presAssocID="{BE44B009-7FDB-4323-A332-492A81092160}" presName="sibTrans" presStyleLbl="sibTrans2D1" presStyleIdx="0" presStyleCnt="0"/>
      <dgm:spPr/>
    </dgm:pt>
    <dgm:pt modelId="{156C4DF0-225E-42D5-95C4-771F11B79276}" type="pres">
      <dgm:prSet presAssocID="{CAE7E483-D8CA-462A-95A9-0DEBA6DB0283}" presName="compNode" presStyleCnt="0"/>
      <dgm:spPr/>
    </dgm:pt>
    <dgm:pt modelId="{E2D19A37-CBF4-415B-BA27-3C8F40C5F243}" type="pres">
      <dgm:prSet presAssocID="{CAE7E483-D8CA-462A-95A9-0DEBA6DB0283}" presName="bkgdShape" presStyleLbl="node1" presStyleIdx="2" presStyleCnt="5"/>
      <dgm:spPr/>
    </dgm:pt>
    <dgm:pt modelId="{EA04586C-B6E9-4F09-91A0-32F4327623D6}" type="pres">
      <dgm:prSet presAssocID="{CAE7E483-D8CA-462A-95A9-0DEBA6DB0283}" presName="nodeTx" presStyleLbl="node1" presStyleIdx="2" presStyleCnt="5">
        <dgm:presLayoutVars>
          <dgm:bulletEnabled val="1"/>
        </dgm:presLayoutVars>
      </dgm:prSet>
      <dgm:spPr/>
    </dgm:pt>
    <dgm:pt modelId="{6D13E43A-F54C-4785-B68B-855F84EA4A18}" type="pres">
      <dgm:prSet presAssocID="{CAE7E483-D8CA-462A-95A9-0DEBA6DB0283}" presName="invisiNode" presStyleLbl="node1" presStyleIdx="2" presStyleCnt="5"/>
      <dgm:spPr/>
    </dgm:pt>
    <dgm:pt modelId="{3F5E3766-120A-4548-9BAE-BA8DE454CE91}" type="pres">
      <dgm:prSet presAssocID="{CAE7E483-D8CA-462A-95A9-0DEBA6DB0283}" presName="imagNode" presStyleLbl="fgImgPlace1" presStyleIdx="2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Group Brainstorm"/>
        </a:ext>
      </dgm:extLst>
    </dgm:pt>
    <dgm:pt modelId="{AA590466-5BBC-481D-9583-78EA63F2F890}" type="pres">
      <dgm:prSet presAssocID="{088661D3-F7D8-4599-A6AB-8CF6A7BCC346}" presName="sibTrans" presStyleLbl="sibTrans2D1" presStyleIdx="0" presStyleCnt="0"/>
      <dgm:spPr/>
    </dgm:pt>
    <dgm:pt modelId="{A5CF1FCA-3313-480F-AD3F-DAD1F890898E}" type="pres">
      <dgm:prSet presAssocID="{C6F983FD-200D-45AD-B71C-AB13174EA643}" presName="compNode" presStyleCnt="0"/>
      <dgm:spPr/>
    </dgm:pt>
    <dgm:pt modelId="{05474FC4-36B2-44D6-B1C3-4B2E517B3D47}" type="pres">
      <dgm:prSet presAssocID="{C6F983FD-200D-45AD-B71C-AB13174EA643}" presName="bkgdShape" presStyleLbl="node1" presStyleIdx="3" presStyleCnt="5"/>
      <dgm:spPr/>
    </dgm:pt>
    <dgm:pt modelId="{BCAA1753-FE2C-42AE-A419-81E87ACE934F}" type="pres">
      <dgm:prSet presAssocID="{C6F983FD-200D-45AD-B71C-AB13174EA643}" presName="nodeTx" presStyleLbl="node1" presStyleIdx="3" presStyleCnt="5">
        <dgm:presLayoutVars>
          <dgm:bulletEnabled val="1"/>
        </dgm:presLayoutVars>
      </dgm:prSet>
      <dgm:spPr/>
    </dgm:pt>
    <dgm:pt modelId="{9C1F09A1-64D4-4924-9B9D-14F307F4D39C}" type="pres">
      <dgm:prSet presAssocID="{C6F983FD-200D-45AD-B71C-AB13174EA643}" presName="invisiNode" presStyleLbl="node1" presStyleIdx="3" presStyleCnt="5"/>
      <dgm:spPr/>
    </dgm:pt>
    <dgm:pt modelId="{1D50B301-E8CB-4551-ABD3-D88E27A1ABDB}" type="pres">
      <dgm:prSet presAssocID="{C6F983FD-200D-45AD-B71C-AB13174EA643}" presName="imagNode" presStyleLbl="fgImgPlace1" presStyleIdx="3" presStyleCnt="5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Share With Person"/>
        </a:ext>
      </dgm:extLst>
    </dgm:pt>
    <dgm:pt modelId="{60C08A9C-6426-4F2F-B40B-B49FCD288B0C}" type="pres">
      <dgm:prSet presAssocID="{3DC1C088-F634-4EC1-AEE0-33448DDE3BBA}" presName="sibTrans" presStyleLbl="sibTrans2D1" presStyleIdx="0" presStyleCnt="0"/>
      <dgm:spPr/>
    </dgm:pt>
    <dgm:pt modelId="{B189042F-98C1-44E9-BCF5-9AE20BF7D309}" type="pres">
      <dgm:prSet presAssocID="{C2BC6E4A-A9C9-4587-AA5A-0A00A16FE5CC}" presName="compNode" presStyleCnt="0"/>
      <dgm:spPr/>
    </dgm:pt>
    <dgm:pt modelId="{FDF17F43-B747-4DB8-8CAA-34CAC317DEA8}" type="pres">
      <dgm:prSet presAssocID="{C2BC6E4A-A9C9-4587-AA5A-0A00A16FE5CC}" presName="bkgdShape" presStyleLbl="node1" presStyleIdx="4" presStyleCnt="5"/>
      <dgm:spPr/>
    </dgm:pt>
    <dgm:pt modelId="{424E5828-A082-48B7-8EBE-D02F34AB7E25}" type="pres">
      <dgm:prSet presAssocID="{C2BC6E4A-A9C9-4587-AA5A-0A00A16FE5CC}" presName="nodeTx" presStyleLbl="node1" presStyleIdx="4" presStyleCnt="5">
        <dgm:presLayoutVars>
          <dgm:bulletEnabled val="1"/>
        </dgm:presLayoutVars>
      </dgm:prSet>
      <dgm:spPr/>
    </dgm:pt>
    <dgm:pt modelId="{12BC7A0A-8B2F-4349-8E6A-A4DE571214B2}" type="pres">
      <dgm:prSet presAssocID="{C2BC6E4A-A9C9-4587-AA5A-0A00A16FE5CC}" presName="invisiNode" presStyleLbl="node1" presStyleIdx="4" presStyleCnt="5"/>
      <dgm:spPr/>
    </dgm:pt>
    <dgm:pt modelId="{1900B92F-EC4A-4A96-B831-65C86CF3CD41}" type="pres">
      <dgm:prSet presAssocID="{C2BC6E4A-A9C9-4587-AA5A-0A00A16FE5CC}" presName="imagNode" presStyleLbl="fgImgPlace1" presStyleIdx="4" presStyleCnt="5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Doctor"/>
        </a:ext>
      </dgm:extLst>
    </dgm:pt>
  </dgm:ptLst>
  <dgm:cxnLst>
    <dgm:cxn modelId="{28674724-2506-47C1-87E9-9907ABD5D7FD}" type="presOf" srcId="{A0529F5A-F6C7-45B6-A608-73757DDCDC7C}" destId="{37B384FF-81A5-410C-9294-6D342BC1C3D8}" srcOrd="1" destOrd="0" presId="urn:microsoft.com/office/officeart/2005/8/layout/hList7"/>
    <dgm:cxn modelId="{774DFC2F-CC81-4DC3-9C37-D9566A8F517A}" type="presOf" srcId="{DA91CFFE-710E-4481-B436-700EFCF607D3}" destId="{BA29104D-E8AD-4164-8F52-45DE1B5973B8}" srcOrd="0" destOrd="0" presId="urn:microsoft.com/office/officeart/2005/8/layout/hList7"/>
    <dgm:cxn modelId="{79D19033-E189-458A-8DBB-15A1C63A2A44}" type="presOf" srcId="{C6F983FD-200D-45AD-B71C-AB13174EA643}" destId="{05474FC4-36B2-44D6-B1C3-4B2E517B3D47}" srcOrd="0" destOrd="0" presId="urn:microsoft.com/office/officeart/2005/8/layout/hList7"/>
    <dgm:cxn modelId="{B651ED36-045F-4E3F-B6BE-D597D6A41B40}" type="presOf" srcId="{F00869E1-970A-45B2-BD4F-572CE28A5146}" destId="{8B713BB5-4771-4BD0-8E14-6352997A5974}" srcOrd="0" destOrd="0" presId="urn:microsoft.com/office/officeart/2005/8/layout/hList7"/>
    <dgm:cxn modelId="{9A9A9437-6B83-414C-9732-4F50975BC748}" type="presOf" srcId="{C2BC6E4A-A9C9-4587-AA5A-0A00A16FE5CC}" destId="{FDF17F43-B747-4DB8-8CAA-34CAC317DEA8}" srcOrd="0" destOrd="0" presId="urn:microsoft.com/office/officeart/2005/8/layout/hList7"/>
    <dgm:cxn modelId="{2694F564-C4C5-4F7C-BFBE-D5D0D6C74763}" type="presOf" srcId="{3DC1C088-F634-4EC1-AEE0-33448DDE3BBA}" destId="{60C08A9C-6426-4F2F-B40B-B49FCD288B0C}" srcOrd="0" destOrd="0" presId="urn:microsoft.com/office/officeart/2005/8/layout/hList7"/>
    <dgm:cxn modelId="{79951F4D-2C36-4BBA-B4A9-7A679FB3879A}" type="presOf" srcId="{A0529F5A-F6C7-45B6-A608-73757DDCDC7C}" destId="{7B97ADE0-7374-4A47-B8B6-495EDB357CAF}" srcOrd="0" destOrd="0" presId="urn:microsoft.com/office/officeart/2005/8/layout/hList7"/>
    <dgm:cxn modelId="{3E089B70-D254-4DB4-A8D2-AADE04210B06}" type="presOf" srcId="{CAE7E483-D8CA-462A-95A9-0DEBA6DB0283}" destId="{EA04586C-B6E9-4F09-91A0-32F4327623D6}" srcOrd="1" destOrd="0" presId="urn:microsoft.com/office/officeart/2005/8/layout/hList7"/>
    <dgm:cxn modelId="{216A217B-0ADC-4797-AE29-31FDCCF96BDC}" type="presOf" srcId="{C2BC6E4A-A9C9-4587-AA5A-0A00A16FE5CC}" destId="{424E5828-A082-48B7-8EBE-D02F34AB7E25}" srcOrd="1" destOrd="0" presId="urn:microsoft.com/office/officeart/2005/8/layout/hList7"/>
    <dgm:cxn modelId="{051B6D7D-08DD-41A4-8D1D-F9DE776A987C}" type="presOf" srcId="{088661D3-F7D8-4599-A6AB-8CF6A7BCC346}" destId="{AA590466-5BBC-481D-9583-78EA63F2F890}" srcOrd="0" destOrd="0" presId="urn:microsoft.com/office/officeart/2005/8/layout/hList7"/>
    <dgm:cxn modelId="{72D46E80-8F9E-45BC-8A42-0839CC124613}" srcId="{CF5FD2B7-2BA7-4A75-A6C9-E920DA1090DA}" destId="{A0529F5A-F6C7-45B6-A608-73757DDCDC7C}" srcOrd="1" destOrd="0" parTransId="{19A0CC6E-3CB7-447B-9495-5E38D7FFB0BD}" sibTransId="{BE44B009-7FDB-4323-A332-492A81092160}"/>
    <dgm:cxn modelId="{DA3F7B86-6A37-44B3-BDED-4DE0E124D316}" srcId="{CF5FD2B7-2BA7-4A75-A6C9-E920DA1090DA}" destId="{C2BC6E4A-A9C9-4587-AA5A-0A00A16FE5CC}" srcOrd="4" destOrd="0" parTransId="{D071F416-296A-4C02-9ECC-F32CB411542D}" sibTransId="{DEB2A9B6-4164-4CDE-8429-25E03FC4F984}"/>
    <dgm:cxn modelId="{DD932089-49A2-4244-80EC-9B6ADE09550E}" type="presOf" srcId="{C6F983FD-200D-45AD-B71C-AB13174EA643}" destId="{BCAA1753-FE2C-42AE-A419-81E87ACE934F}" srcOrd="1" destOrd="0" presId="urn:microsoft.com/office/officeart/2005/8/layout/hList7"/>
    <dgm:cxn modelId="{BBB7CF9F-6C04-48BB-BEA6-8BE95D073FA4}" srcId="{CF5FD2B7-2BA7-4A75-A6C9-E920DA1090DA}" destId="{CAE7E483-D8CA-462A-95A9-0DEBA6DB0283}" srcOrd="2" destOrd="0" parTransId="{A3BE2664-E6F8-4AB5-97CA-1FAFC85CC042}" sibTransId="{088661D3-F7D8-4599-A6AB-8CF6A7BCC346}"/>
    <dgm:cxn modelId="{2B15A9A6-2826-47A6-B027-7A4CDAE174F2}" type="presOf" srcId="{BE44B009-7FDB-4323-A332-492A81092160}" destId="{7581CAD7-1649-4653-BB49-1A60C1F6E42B}" srcOrd="0" destOrd="0" presId="urn:microsoft.com/office/officeart/2005/8/layout/hList7"/>
    <dgm:cxn modelId="{8E7BC1B0-4366-45F0-BBD0-8E8485CED8DC}" srcId="{CF5FD2B7-2BA7-4A75-A6C9-E920DA1090DA}" destId="{DA91CFFE-710E-4481-B436-700EFCF607D3}" srcOrd="0" destOrd="0" parTransId="{16AB2076-E964-4829-AF71-A5B35E2D1A62}" sibTransId="{F00869E1-970A-45B2-BD4F-572CE28A5146}"/>
    <dgm:cxn modelId="{DE9624B1-537B-4A60-803B-A65D9C4AFDF0}" srcId="{CF5FD2B7-2BA7-4A75-A6C9-E920DA1090DA}" destId="{C6F983FD-200D-45AD-B71C-AB13174EA643}" srcOrd="3" destOrd="0" parTransId="{FC8DF18D-DAFE-4137-940B-938D733D49B2}" sibTransId="{3DC1C088-F634-4EC1-AEE0-33448DDE3BBA}"/>
    <dgm:cxn modelId="{A46733B9-D6FC-4FB4-9E61-B26262978D03}" type="presOf" srcId="{CAE7E483-D8CA-462A-95A9-0DEBA6DB0283}" destId="{E2D19A37-CBF4-415B-BA27-3C8F40C5F243}" srcOrd="0" destOrd="0" presId="urn:microsoft.com/office/officeart/2005/8/layout/hList7"/>
    <dgm:cxn modelId="{C257BCC9-19AA-4C69-B881-CA88B1649091}" type="presOf" srcId="{CF5FD2B7-2BA7-4A75-A6C9-E920DA1090DA}" destId="{DF985E3B-2CA5-4768-BF3F-22AC58184EE0}" srcOrd="0" destOrd="0" presId="urn:microsoft.com/office/officeart/2005/8/layout/hList7"/>
    <dgm:cxn modelId="{1B81A2D0-B652-4532-B92C-904F83B28FC1}" type="presOf" srcId="{DA91CFFE-710E-4481-B436-700EFCF607D3}" destId="{42303D45-9129-4A8B-9B7E-1CA3D4C01D1D}" srcOrd="1" destOrd="0" presId="urn:microsoft.com/office/officeart/2005/8/layout/hList7"/>
    <dgm:cxn modelId="{D7FC6820-E97C-41AB-AD92-03F63BB7A784}" type="presParOf" srcId="{DF985E3B-2CA5-4768-BF3F-22AC58184EE0}" destId="{3D20EF04-EDEB-4361-8B1E-2D7DFB345BF9}" srcOrd="0" destOrd="0" presId="urn:microsoft.com/office/officeart/2005/8/layout/hList7"/>
    <dgm:cxn modelId="{14B52447-D454-4E74-829E-78611BAC5790}" type="presParOf" srcId="{DF985E3B-2CA5-4768-BF3F-22AC58184EE0}" destId="{217A9CC3-42C5-470A-9CBD-0482C297F986}" srcOrd="1" destOrd="0" presId="urn:microsoft.com/office/officeart/2005/8/layout/hList7"/>
    <dgm:cxn modelId="{275625CB-C9FC-4FC6-B9AD-FBBCC680C349}" type="presParOf" srcId="{217A9CC3-42C5-470A-9CBD-0482C297F986}" destId="{C5B8C24C-3BD3-4433-ABFA-19BBBE8F402F}" srcOrd="0" destOrd="0" presId="urn:microsoft.com/office/officeart/2005/8/layout/hList7"/>
    <dgm:cxn modelId="{476B6DE3-8532-4631-A100-85D3761E78BA}" type="presParOf" srcId="{C5B8C24C-3BD3-4433-ABFA-19BBBE8F402F}" destId="{BA29104D-E8AD-4164-8F52-45DE1B5973B8}" srcOrd="0" destOrd="0" presId="urn:microsoft.com/office/officeart/2005/8/layout/hList7"/>
    <dgm:cxn modelId="{BA1B3186-38A8-415C-A598-7F40E362D926}" type="presParOf" srcId="{C5B8C24C-3BD3-4433-ABFA-19BBBE8F402F}" destId="{42303D45-9129-4A8B-9B7E-1CA3D4C01D1D}" srcOrd="1" destOrd="0" presId="urn:microsoft.com/office/officeart/2005/8/layout/hList7"/>
    <dgm:cxn modelId="{91143D50-B8CA-421D-B62B-028474818455}" type="presParOf" srcId="{C5B8C24C-3BD3-4433-ABFA-19BBBE8F402F}" destId="{176FCC77-61C2-42B8-852B-7070D12AF559}" srcOrd="2" destOrd="0" presId="urn:microsoft.com/office/officeart/2005/8/layout/hList7"/>
    <dgm:cxn modelId="{55C29CDA-1ED4-4F0C-8505-5E880288DA8C}" type="presParOf" srcId="{C5B8C24C-3BD3-4433-ABFA-19BBBE8F402F}" destId="{3230FFD4-396E-4EF3-93FB-48D37BD8972A}" srcOrd="3" destOrd="0" presId="urn:microsoft.com/office/officeart/2005/8/layout/hList7"/>
    <dgm:cxn modelId="{6E74F60D-A9F2-421B-BAC7-E28968FCD29D}" type="presParOf" srcId="{217A9CC3-42C5-470A-9CBD-0482C297F986}" destId="{8B713BB5-4771-4BD0-8E14-6352997A5974}" srcOrd="1" destOrd="0" presId="urn:microsoft.com/office/officeart/2005/8/layout/hList7"/>
    <dgm:cxn modelId="{0B662F1F-2781-4080-B579-33A533C2D7CE}" type="presParOf" srcId="{217A9CC3-42C5-470A-9CBD-0482C297F986}" destId="{4C603C27-79D6-4C90-96B5-3C2788412582}" srcOrd="2" destOrd="0" presId="urn:microsoft.com/office/officeart/2005/8/layout/hList7"/>
    <dgm:cxn modelId="{4EE1F575-3CDB-4962-8760-112BEDE092B7}" type="presParOf" srcId="{4C603C27-79D6-4C90-96B5-3C2788412582}" destId="{7B97ADE0-7374-4A47-B8B6-495EDB357CAF}" srcOrd="0" destOrd="0" presId="urn:microsoft.com/office/officeart/2005/8/layout/hList7"/>
    <dgm:cxn modelId="{DF1518BF-F708-4E64-8181-8D89E8177CDA}" type="presParOf" srcId="{4C603C27-79D6-4C90-96B5-3C2788412582}" destId="{37B384FF-81A5-410C-9294-6D342BC1C3D8}" srcOrd="1" destOrd="0" presId="urn:microsoft.com/office/officeart/2005/8/layout/hList7"/>
    <dgm:cxn modelId="{27CE8F1D-71BA-4091-8BDE-A88D7D6711C6}" type="presParOf" srcId="{4C603C27-79D6-4C90-96B5-3C2788412582}" destId="{8030B213-8262-4B69-B2EA-EB9D8B2308B4}" srcOrd="2" destOrd="0" presId="urn:microsoft.com/office/officeart/2005/8/layout/hList7"/>
    <dgm:cxn modelId="{B2478FB0-1B0D-40F9-B3F1-0C8142FF06E5}" type="presParOf" srcId="{4C603C27-79D6-4C90-96B5-3C2788412582}" destId="{DDC21C24-B12C-4FE4-9786-E2A695E8E9D1}" srcOrd="3" destOrd="0" presId="urn:microsoft.com/office/officeart/2005/8/layout/hList7"/>
    <dgm:cxn modelId="{CF929B31-1BAA-4255-AB0A-8411232B859E}" type="presParOf" srcId="{217A9CC3-42C5-470A-9CBD-0482C297F986}" destId="{7581CAD7-1649-4653-BB49-1A60C1F6E42B}" srcOrd="3" destOrd="0" presId="urn:microsoft.com/office/officeart/2005/8/layout/hList7"/>
    <dgm:cxn modelId="{414C1D6D-EE35-486F-91C4-04FFCE546142}" type="presParOf" srcId="{217A9CC3-42C5-470A-9CBD-0482C297F986}" destId="{156C4DF0-225E-42D5-95C4-771F11B79276}" srcOrd="4" destOrd="0" presId="urn:microsoft.com/office/officeart/2005/8/layout/hList7"/>
    <dgm:cxn modelId="{1A7D4B8A-8E86-48DA-823C-76EBB3D89137}" type="presParOf" srcId="{156C4DF0-225E-42D5-95C4-771F11B79276}" destId="{E2D19A37-CBF4-415B-BA27-3C8F40C5F243}" srcOrd="0" destOrd="0" presId="urn:microsoft.com/office/officeart/2005/8/layout/hList7"/>
    <dgm:cxn modelId="{09ABCE95-BB36-442B-BC0C-72B3CDC1C8B9}" type="presParOf" srcId="{156C4DF0-225E-42D5-95C4-771F11B79276}" destId="{EA04586C-B6E9-4F09-91A0-32F4327623D6}" srcOrd="1" destOrd="0" presId="urn:microsoft.com/office/officeart/2005/8/layout/hList7"/>
    <dgm:cxn modelId="{3B209A0B-3B3E-409F-9FAD-E0318DC991AB}" type="presParOf" srcId="{156C4DF0-225E-42D5-95C4-771F11B79276}" destId="{6D13E43A-F54C-4785-B68B-855F84EA4A18}" srcOrd="2" destOrd="0" presId="urn:microsoft.com/office/officeart/2005/8/layout/hList7"/>
    <dgm:cxn modelId="{6F901977-A17E-427B-8B18-5319983CD526}" type="presParOf" srcId="{156C4DF0-225E-42D5-95C4-771F11B79276}" destId="{3F5E3766-120A-4548-9BAE-BA8DE454CE91}" srcOrd="3" destOrd="0" presId="urn:microsoft.com/office/officeart/2005/8/layout/hList7"/>
    <dgm:cxn modelId="{3E1F4893-0770-4AA4-A919-1F84816B826D}" type="presParOf" srcId="{217A9CC3-42C5-470A-9CBD-0482C297F986}" destId="{AA590466-5BBC-481D-9583-78EA63F2F890}" srcOrd="5" destOrd="0" presId="urn:microsoft.com/office/officeart/2005/8/layout/hList7"/>
    <dgm:cxn modelId="{EBA1E0A9-E30C-4C50-9E9D-C3D94CC0FCC8}" type="presParOf" srcId="{217A9CC3-42C5-470A-9CBD-0482C297F986}" destId="{A5CF1FCA-3313-480F-AD3F-DAD1F890898E}" srcOrd="6" destOrd="0" presId="urn:microsoft.com/office/officeart/2005/8/layout/hList7"/>
    <dgm:cxn modelId="{57678F74-F2E8-413A-BA67-F92FB3AEC8D8}" type="presParOf" srcId="{A5CF1FCA-3313-480F-AD3F-DAD1F890898E}" destId="{05474FC4-36B2-44D6-B1C3-4B2E517B3D47}" srcOrd="0" destOrd="0" presId="urn:microsoft.com/office/officeart/2005/8/layout/hList7"/>
    <dgm:cxn modelId="{2E211A6E-D6FE-425B-9A36-81F69853ADF0}" type="presParOf" srcId="{A5CF1FCA-3313-480F-AD3F-DAD1F890898E}" destId="{BCAA1753-FE2C-42AE-A419-81E87ACE934F}" srcOrd="1" destOrd="0" presId="urn:microsoft.com/office/officeart/2005/8/layout/hList7"/>
    <dgm:cxn modelId="{067EA626-E96B-4796-82B0-DD14B54E480C}" type="presParOf" srcId="{A5CF1FCA-3313-480F-AD3F-DAD1F890898E}" destId="{9C1F09A1-64D4-4924-9B9D-14F307F4D39C}" srcOrd="2" destOrd="0" presId="urn:microsoft.com/office/officeart/2005/8/layout/hList7"/>
    <dgm:cxn modelId="{E630656E-14CE-49C3-8A3F-950269F9EFAB}" type="presParOf" srcId="{A5CF1FCA-3313-480F-AD3F-DAD1F890898E}" destId="{1D50B301-E8CB-4551-ABD3-D88E27A1ABDB}" srcOrd="3" destOrd="0" presId="urn:microsoft.com/office/officeart/2005/8/layout/hList7"/>
    <dgm:cxn modelId="{7205B147-C973-4C11-94CD-43503E3BC4B4}" type="presParOf" srcId="{217A9CC3-42C5-470A-9CBD-0482C297F986}" destId="{60C08A9C-6426-4F2F-B40B-B49FCD288B0C}" srcOrd="7" destOrd="0" presId="urn:microsoft.com/office/officeart/2005/8/layout/hList7"/>
    <dgm:cxn modelId="{C9DB3A63-258A-47DA-AA59-E031A7388C8F}" type="presParOf" srcId="{217A9CC3-42C5-470A-9CBD-0482C297F986}" destId="{B189042F-98C1-44E9-BCF5-9AE20BF7D309}" srcOrd="8" destOrd="0" presId="urn:microsoft.com/office/officeart/2005/8/layout/hList7"/>
    <dgm:cxn modelId="{1A19AD5E-BFE8-4513-B7FC-C959D8CB4743}" type="presParOf" srcId="{B189042F-98C1-44E9-BCF5-9AE20BF7D309}" destId="{FDF17F43-B747-4DB8-8CAA-34CAC317DEA8}" srcOrd="0" destOrd="0" presId="urn:microsoft.com/office/officeart/2005/8/layout/hList7"/>
    <dgm:cxn modelId="{28827C81-B70E-470B-B728-8E601CE7526B}" type="presParOf" srcId="{B189042F-98C1-44E9-BCF5-9AE20BF7D309}" destId="{424E5828-A082-48B7-8EBE-D02F34AB7E25}" srcOrd="1" destOrd="0" presId="urn:microsoft.com/office/officeart/2005/8/layout/hList7"/>
    <dgm:cxn modelId="{8F7F32A3-6A94-489E-80AD-7AE957EF94C4}" type="presParOf" srcId="{B189042F-98C1-44E9-BCF5-9AE20BF7D309}" destId="{12BC7A0A-8B2F-4349-8E6A-A4DE571214B2}" srcOrd="2" destOrd="0" presId="urn:microsoft.com/office/officeart/2005/8/layout/hList7"/>
    <dgm:cxn modelId="{E5B4EBBF-4019-42A4-AF66-5A51112E574E}" type="presParOf" srcId="{B189042F-98C1-44E9-BCF5-9AE20BF7D309}" destId="{1900B92F-EC4A-4A96-B831-65C86CF3CD41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CE95014-02A6-44BF-BDD0-2843C96EB402}" type="doc">
      <dgm:prSet loTypeId="urn:microsoft.com/office/officeart/2005/8/layout/radial1" loCatId="relationship" qsTypeId="urn:microsoft.com/office/officeart/2005/8/quickstyle/3d2" qsCatId="3D" csTypeId="urn:microsoft.com/office/officeart/2005/8/colors/accent6_1" csCatId="accent6" phldr="1"/>
      <dgm:spPr/>
      <dgm:t>
        <a:bodyPr/>
        <a:lstStyle/>
        <a:p>
          <a:endParaRPr lang="en-GB"/>
        </a:p>
      </dgm:t>
    </dgm:pt>
    <dgm:pt modelId="{1054CE93-8467-4AAE-98CC-41091463CF1E}">
      <dgm:prSet phldrT="[Text]" custT="1"/>
      <dgm:spPr>
        <a:gradFill rotWithShape="0">
          <a:gsLst>
            <a:gs pos="0">
              <a:schemeClr val="lt1">
                <a:hueOff val="0"/>
                <a:satOff val="0"/>
                <a:lumOff val="0"/>
                <a:satMod val="103000"/>
                <a:lumMod val="102000"/>
                <a:tint val="94000"/>
                <a:alpha val="9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</a:gra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 sz="2000" b="1" dirty="0">
            <a:solidFill>
              <a:schemeClr val="bg2">
                <a:lumMod val="10000"/>
              </a:schemeClr>
            </a:solidFill>
            <a:latin typeface="Aptos" panose="020B0004020202020204" pitchFamily="34" charset="0"/>
          </a:endParaRPr>
        </a:p>
      </dgm:t>
    </dgm:pt>
    <dgm:pt modelId="{180DF585-7F9E-41FB-81E8-A3FC7B80C1D8}" type="parTrans" cxnId="{C45BCF38-BCE3-4B1B-98AF-2244465E123F}">
      <dgm:prSet/>
      <dgm:spPr/>
      <dgm:t>
        <a:bodyPr/>
        <a:lstStyle/>
        <a:p>
          <a:endParaRPr lang="en-GB"/>
        </a:p>
      </dgm:t>
    </dgm:pt>
    <dgm:pt modelId="{09053B12-6CC9-4CE6-A828-D93ED69D073B}" type="sibTrans" cxnId="{C45BCF38-BCE3-4B1B-98AF-2244465E123F}">
      <dgm:prSet/>
      <dgm:spPr/>
      <dgm:t>
        <a:bodyPr/>
        <a:lstStyle/>
        <a:p>
          <a:endParaRPr lang="en-GB"/>
        </a:p>
      </dgm:t>
    </dgm:pt>
    <dgm:pt modelId="{F30F2E55-0AA0-4C5D-AE24-A9EB02C9915A}">
      <dgm:prSet phldrT="[Text]"/>
      <dgm:spPr>
        <a:solidFill>
          <a:schemeClr val="accent6">
            <a:lumMod val="20000"/>
            <a:lumOff val="8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 </a:t>
          </a:r>
        </a:p>
      </dgm:t>
    </dgm:pt>
    <dgm:pt modelId="{0D459F92-E0F8-4AD3-AC62-949FA2E06DC5}" type="parTrans" cxnId="{9E8F02AD-EF90-4E3C-AA69-0DAFFD6D4147}">
      <dgm:prSet/>
      <dgm:spPr>
        <a:ln w="38100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7DC89060-43E6-4412-8815-7396D7ABEE42}" type="sibTrans" cxnId="{9E8F02AD-EF90-4E3C-AA69-0DAFFD6D4147}">
      <dgm:prSet/>
      <dgm:spPr/>
      <dgm:t>
        <a:bodyPr/>
        <a:lstStyle/>
        <a:p>
          <a:endParaRPr lang="en-GB"/>
        </a:p>
      </dgm:t>
    </dgm:pt>
    <dgm:pt modelId="{50E9B690-7BA1-420A-A2DC-F036A0DAD4BD}">
      <dgm:prSet phldrT="[Text]"/>
      <dgm:spPr>
        <a:solidFill>
          <a:schemeClr val="accent2">
            <a:lumMod val="40000"/>
            <a:lumOff val="60000"/>
            <a:alpha val="9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en-GB" dirty="0"/>
            <a:t> </a:t>
          </a:r>
        </a:p>
      </dgm:t>
    </dgm:pt>
    <dgm:pt modelId="{8DB65A34-4EA0-4BBE-B9CE-FCC5B9B1E2B1}" type="parTrans" cxnId="{BB2B3FDA-5A0A-4867-9B14-13C0E031C0AC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92F4960-8190-4FEC-9015-84A365339C69}" type="sibTrans" cxnId="{BB2B3FDA-5A0A-4867-9B14-13C0E031C0AC}">
      <dgm:prSet/>
      <dgm:spPr/>
      <dgm:t>
        <a:bodyPr/>
        <a:lstStyle/>
        <a:p>
          <a:endParaRPr lang="en-GB"/>
        </a:p>
      </dgm:t>
    </dgm:pt>
    <dgm:pt modelId="{1C888975-0DE1-4FFB-BCB2-4EEA1160B9BE}">
      <dgm:prSet phldrT="[Text]" phldr="1"/>
      <dgm:spPr/>
      <dgm:t>
        <a:bodyPr/>
        <a:lstStyle/>
        <a:p>
          <a:endParaRPr lang="en-GB"/>
        </a:p>
      </dgm:t>
    </dgm:pt>
    <dgm:pt modelId="{9F79617C-6D7A-4F74-8A62-E8103AA5457E}" type="parTrans" cxnId="{B11023CC-860E-4FBE-B36F-4E3829269BFD}">
      <dgm:prSet/>
      <dgm:spPr/>
      <dgm:t>
        <a:bodyPr/>
        <a:lstStyle/>
        <a:p>
          <a:endParaRPr lang="en-GB"/>
        </a:p>
      </dgm:t>
    </dgm:pt>
    <dgm:pt modelId="{E175BF76-29BF-4B53-B10E-13704E446897}" type="sibTrans" cxnId="{B11023CC-860E-4FBE-B36F-4E3829269BFD}">
      <dgm:prSet/>
      <dgm:spPr/>
      <dgm:t>
        <a:bodyPr/>
        <a:lstStyle/>
        <a:p>
          <a:endParaRPr lang="en-GB"/>
        </a:p>
      </dgm:t>
    </dgm:pt>
    <dgm:pt modelId="{4D4514A5-C8C7-4A8C-A4FD-5D74521AA717}">
      <dgm:prSet/>
      <dgm:spPr/>
      <dgm:t>
        <a:bodyPr/>
        <a:lstStyle/>
        <a:p>
          <a:endParaRPr lang="en-GB"/>
        </a:p>
      </dgm:t>
    </dgm:pt>
    <dgm:pt modelId="{23F8675D-8A7C-4E60-BA64-8E1643714761}" type="parTrans" cxnId="{BE58B64A-8C65-426E-8814-83CACC6346D2}">
      <dgm:prSet/>
      <dgm:spPr/>
      <dgm:t>
        <a:bodyPr/>
        <a:lstStyle/>
        <a:p>
          <a:endParaRPr lang="en-GB"/>
        </a:p>
      </dgm:t>
    </dgm:pt>
    <dgm:pt modelId="{C1FA2AC2-5C28-4171-A013-F437A264F3FF}" type="sibTrans" cxnId="{BE58B64A-8C65-426E-8814-83CACC6346D2}">
      <dgm:prSet/>
      <dgm:spPr/>
      <dgm:t>
        <a:bodyPr/>
        <a:lstStyle/>
        <a:p>
          <a:endParaRPr lang="en-GB"/>
        </a:p>
      </dgm:t>
    </dgm:pt>
    <dgm:pt modelId="{7F631751-432F-487E-A006-71D72ADCF694}">
      <dgm:prSet phldrT="[Text]" custScaleX="119692" custScaleY="107272" custRadScaleRad="121123" custRadScaleInc="33029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/>
        </a:p>
      </dgm:t>
    </dgm:pt>
    <dgm:pt modelId="{D7659EEE-52F7-4201-9BA1-DD7B2F9315DF}" type="parTrans" cxnId="{FFE0E005-F418-475E-9FA9-80B4D84A0191}">
      <dgm:prSet/>
      <dgm:spPr/>
      <dgm:t>
        <a:bodyPr/>
        <a:lstStyle/>
        <a:p>
          <a:endParaRPr lang="en-GB"/>
        </a:p>
      </dgm:t>
    </dgm:pt>
    <dgm:pt modelId="{CBBF2A96-9B42-47BC-9D31-F3C7339EF6D9}" type="sibTrans" cxnId="{FFE0E005-F418-475E-9FA9-80B4D84A0191}">
      <dgm:prSet/>
      <dgm:spPr/>
      <dgm:t>
        <a:bodyPr/>
        <a:lstStyle/>
        <a:p>
          <a:endParaRPr lang="en-GB"/>
        </a:p>
      </dgm:t>
    </dgm:pt>
    <dgm:pt modelId="{E0367F8E-42B4-401B-A004-BA872BC3555C}">
      <dgm:prSet phldrT="[Text]"/>
      <dgm:spPr>
        <a:solidFill>
          <a:schemeClr val="accent1">
            <a:lumMod val="20000"/>
            <a:lumOff val="80000"/>
            <a:alpha val="90000"/>
          </a:schemeClr>
        </a:solidFill>
        <a:effectLst>
          <a:outerShdw blurRad="50800" dist="38100" algn="l" rotWithShape="0">
            <a:prstClr val="black">
              <a:alpha val="40000"/>
            </a:prstClr>
          </a:outerShdw>
        </a:effectLst>
      </dgm:spPr>
      <dgm:t>
        <a:bodyPr/>
        <a:lstStyle/>
        <a:p>
          <a:endParaRPr lang="en-GB" dirty="0"/>
        </a:p>
      </dgm:t>
    </dgm:pt>
    <dgm:pt modelId="{3E8CFD7C-1C15-4966-9246-60FB59A5740C}" type="sibTrans" cxnId="{4965121A-14AD-47B9-8546-5E4341838A15}">
      <dgm:prSet/>
      <dgm:spPr/>
      <dgm:t>
        <a:bodyPr/>
        <a:lstStyle/>
        <a:p>
          <a:endParaRPr lang="en-GB"/>
        </a:p>
      </dgm:t>
    </dgm:pt>
    <dgm:pt modelId="{EECA73E7-2DFB-455D-9561-2E6D85A9DF18}" type="parTrans" cxnId="{4965121A-14AD-47B9-8546-5E4341838A15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D03BF039-28D8-4AB2-9ACB-DBE4AB4C77A3}">
      <dgm:prSet/>
      <dgm:spPr>
        <a:solidFill>
          <a:schemeClr val="accent4">
            <a:lumMod val="20000"/>
            <a:lumOff val="80000"/>
            <a:alpha val="90000"/>
          </a:schemeClr>
        </a:solidFill>
      </dgm:spPr>
      <dgm:t>
        <a:bodyPr/>
        <a:lstStyle/>
        <a:p>
          <a:endParaRPr lang="en-GB"/>
        </a:p>
      </dgm:t>
    </dgm:pt>
    <dgm:pt modelId="{E06109D1-156B-4A2C-9027-1EA3168F2FDD}" type="parTrans" cxnId="{6666B397-B3EA-4E52-B3D8-55B6DA587A9D}">
      <dgm:prSet/>
      <dgm:spPr>
        <a:ln w="28575">
          <a:solidFill>
            <a:schemeClr val="tx1"/>
          </a:solidFill>
        </a:ln>
      </dgm:spPr>
      <dgm:t>
        <a:bodyPr/>
        <a:lstStyle/>
        <a:p>
          <a:endParaRPr lang="en-GB"/>
        </a:p>
      </dgm:t>
    </dgm:pt>
    <dgm:pt modelId="{C858736E-DC04-47B0-80A1-761CA5F6051C}" type="sibTrans" cxnId="{6666B397-B3EA-4E52-B3D8-55B6DA587A9D}">
      <dgm:prSet/>
      <dgm:spPr/>
      <dgm:t>
        <a:bodyPr/>
        <a:lstStyle/>
        <a:p>
          <a:endParaRPr lang="en-GB"/>
        </a:p>
      </dgm:t>
    </dgm:pt>
    <dgm:pt modelId="{3E6DA73B-AC8D-40E5-BB0B-CABD68DA5DDE}">
      <dgm:prSet/>
      <dgm:spPr/>
      <dgm:t>
        <a:bodyPr/>
        <a:lstStyle/>
        <a:p>
          <a:endParaRPr lang="en-GB"/>
        </a:p>
      </dgm:t>
    </dgm:pt>
    <dgm:pt modelId="{DD480328-822B-42FF-8014-F21DED124004}" type="parTrans" cxnId="{6A656115-4B9D-4BCF-8C07-1D0604B93C4D}">
      <dgm:prSet/>
      <dgm:spPr/>
      <dgm:t>
        <a:bodyPr/>
        <a:lstStyle/>
        <a:p>
          <a:endParaRPr lang="en-GB"/>
        </a:p>
      </dgm:t>
    </dgm:pt>
    <dgm:pt modelId="{D1A2690F-8882-4356-B88F-75D4B6ED33FB}" type="sibTrans" cxnId="{6A656115-4B9D-4BCF-8C07-1D0604B93C4D}">
      <dgm:prSet/>
      <dgm:spPr/>
      <dgm:t>
        <a:bodyPr/>
        <a:lstStyle/>
        <a:p>
          <a:endParaRPr lang="en-GB"/>
        </a:p>
      </dgm:t>
    </dgm:pt>
    <dgm:pt modelId="{DB09DF37-E85C-4DAD-A329-96FF7CB32AFC}" type="pres">
      <dgm:prSet presAssocID="{ECE95014-02A6-44BF-BDD0-2843C96EB402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A66C7AA7-6B85-4B97-8D6F-18244BDE4A70}" type="pres">
      <dgm:prSet presAssocID="{1054CE93-8467-4AAE-98CC-41091463CF1E}" presName="centerShape" presStyleLbl="node0" presStyleIdx="0" presStyleCnt="1" custScaleX="100848" custScaleY="100787" custLinFactNeighborX="-433" custLinFactNeighborY="1060"/>
      <dgm:spPr/>
    </dgm:pt>
    <dgm:pt modelId="{014EF215-D90A-45B4-A657-C0D05DF1BAC6}" type="pres">
      <dgm:prSet presAssocID="{0D459F92-E0F8-4AD3-AC62-949FA2E06DC5}" presName="Name9" presStyleLbl="parChTrans1D2" presStyleIdx="0" presStyleCnt="4"/>
      <dgm:spPr/>
    </dgm:pt>
    <dgm:pt modelId="{C749622C-2857-40E0-B86E-F1BAAC052867}" type="pres">
      <dgm:prSet presAssocID="{0D459F92-E0F8-4AD3-AC62-949FA2E06DC5}" presName="connTx" presStyleLbl="parChTrans1D2" presStyleIdx="0" presStyleCnt="4"/>
      <dgm:spPr/>
    </dgm:pt>
    <dgm:pt modelId="{F5B8E723-D24D-4C07-8E24-B20D196190F1}" type="pres">
      <dgm:prSet presAssocID="{F30F2E55-0AA0-4C5D-AE24-A9EB02C9915A}" presName="node" presStyleLbl="node1" presStyleIdx="0" presStyleCnt="4" custScaleX="127819" custScaleY="120011" custRadScaleRad="128079" custRadScaleInc="147198">
        <dgm:presLayoutVars>
          <dgm:bulletEnabled val="1"/>
        </dgm:presLayoutVars>
      </dgm:prSet>
      <dgm:spPr/>
    </dgm:pt>
    <dgm:pt modelId="{18B5AAA4-8A9E-4328-B419-4893A34D04F8}" type="pres">
      <dgm:prSet presAssocID="{8DB65A34-4EA0-4BBE-B9CE-FCC5B9B1E2B1}" presName="Name9" presStyleLbl="parChTrans1D2" presStyleIdx="1" presStyleCnt="4"/>
      <dgm:spPr/>
    </dgm:pt>
    <dgm:pt modelId="{4985198B-6A50-4974-B522-D5CC761BF8E0}" type="pres">
      <dgm:prSet presAssocID="{8DB65A34-4EA0-4BBE-B9CE-FCC5B9B1E2B1}" presName="connTx" presStyleLbl="parChTrans1D2" presStyleIdx="1" presStyleCnt="4"/>
      <dgm:spPr/>
    </dgm:pt>
    <dgm:pt modelId="{E4E2FA66-EEA1-4B8B-9E62-EF847E21C67E}" type="pres">
      <dgm:prSet presAssocID="{50E9B690-7BA1-420A-A2DC-F036A0DAD4BD}" presName="node" presStyleLbl="node1" presStyleIdx="1" presStyleCnt="4" custScaleX="126503" custScaleY="109848" custRadScaleRad="130181" custRadScaleInc="63927">
        <dgm:presLayoutVars>
          <dgm:bulletEnabled val="1"/>
        </dgm:presLayoutVars>
      </dgm:prSet>
      <dgm:spPr/>
    </dgm:pt>
    <dgm:pt modelId="{4391A48F-1A50-4B20-AE0A-9D3A3AC13F34}" type="pres">
      <dgm:prSet presAssocID="{EECA73E7-2DFB-455D-9561-2E6D85A9DF18}" presName="Name9" presStyleLbl="parChTrans1D2" presStyleIdx="2" presStyleCnt="4"/>
      <dgm:spPr/>
    </dgm:pt>
    <dgm:pt modelId="{40F32E30-B1B8-4417-B4D2-14FFE8887362}" type="pres">
      <dgm:prSet presAssocID="{EECA73E7-2DFB-455D-9561-2E6D85A9DF18}" presName="connTx" presStyleLbl="parChTrans1D2" presStyleIdx="2" presStyleCnt="4"/>
      <dgm:spPr/>
    </dgm:pt>
    <dgm:pt modelId="{0834C4CF-4EA9-4297-B3A8-4022F3AC2B44}" type="pres">
      <dgm:prSet presAssocID="{E0367F8E-42B4-401B-A004-BA872BC3555C}" presName="node" presStyleLbl="node1" presStyleIdx="2" presStyleCnt="4" custScaleX="113050" custScaleY="114047" custRadScaleRad="133429" custRadScaleInc="138092">
        <dgm:presLayoutVars>
          <dgm:bulletEnabled val="1"/>
        </dgm:presLayoutVars>
      </dgm:prSet>
      <dgm:spPr/>
    </dgm:pt>
    <dgm:pt modelId="{2C7AF8E3-6132-40C7-92B4-CAB970A5F95B}" type="pres">
      <dgm:prSet presAssocID="{E06109D1-156B-4A2C-9027-1EA3168F2FDD}" presName="Name9" presStyleLbl="parChTrans1D2" presStyleIdx="3" presStyleCnt="4"/>
      <dgm:spPr/>
    </dgm:pt>
    <dgm:pt modelId="{FCAA6F30-2689-4B38-AD32-18673CC412FC}" type="pres">
      <dgm:prSet presAssocID="{E06109D1-156B-4A2C-9027-1EA3168F2FDD}" presName="connTx" presStyleLbl="parChTrans1D2" presStyleIdx="3" presStyleCnt="4"/>
      <dgm:spPr/>
    </dgm:pt>
    <dgm:pt modelId="{AEABB397-0502-4483-9CC4-9C22CAF8EE64}" type="pres">
      <dgm:prSet presAssocID="{D03BF039-28D8-4AB2-9ACB-DBE4AB4C77A3}" presName="node" presStyleLbl="node1" presStyleIdx="3" presStyleCnt="4" custScaleX="114056" custScaleY="104703" custRadScaleRad="126738" custRadScaleInc="45933">
        <dgm:presLayoutVars>
          <dgm:bulletEnabled val="1"/>
        </dgm:presLayoutVars>
      </dgm:prSet>
      <dgm:spPr/>
    </dgm:pt>
  </dgm:ptLst>
  <dgm:cxnLst>
    <dgm:cxn modelId="{FFE0E005-F418-475E-9FA9-80B4D84A0191}" srcId="{ECE95014-02A6-44BF-BDD0-2843C96EB402}" destId="{7F631751-432F-487E-A006-71D72ADCF694}" srcOrd="3" destOrd="0" parTransId="{D7659EEE-52F7-4201-9BA1-DD7B2F9315DF}" sibTransId="{CBBF2A96-9B42-47BC-9D31-F3C7339EF6D9}"/>
    <dgm:cxn modelId="{E50F9113-4D62-4142-8FD6-3EE4BBC5F2DE}" type="presOf" srcId="{F30F2E55-0AA0-4C5D-AE24-A9EB02C9915A}" destId="{F5B8E723-D24D-4C07-8E24-B20D196190F1}" srcOrd="0" destOrd="0" presId="urn:microsoft.com/office/officeart/2005/8/layout/radial1"/>
    <dgm:cxn modelId="{6A656115-4B9D-4BCF-8C07-1D0604B93C4D}" srcId="{ECE95014-02A6-44BF-BDD0-2843C96EB402}" destId="{3E6DA73B-AC8D-40E5-BB0B-CABD68DA5DDE}" srcOrd="4" destOrd="0" parTransId="{DD480328-822B-42FF-8014-F21DED124004}" sibTransId="{D1A2690F-8882-4356-B88F-75D4B6ED33FB}"/>
    <dgm:cxn modelId="{4965121A-14AD-47B9-8546-5E4341838A15}" srcId="{1054CE93-8467-4AAE-98CC-41091463CF1E}" destId="{E0367F8E-42B4-401B-A004-BA872BC3555C}" srcOrd="2" destOrd="0" parTransId="{EECA73E7-2DFB-455D-9561-2E6D85A9DF18}" sibTransId="{3E8CFD7C-1C15-4966-9246-60FB59A5740C}"/>
    <dgm:cxn modelId="{8071CB23-1E8D-4ABB-A031-F4000A53B8EB}" type="presOf" srcId="{0D459F92-E0F8-4AD3-AC62-949FA2E06DC5}" destId="{014EF215-D90A-45B4-A657-C0D05DF1BAC6}" srcOrd="0" destOrd="0" presId="urn:microsoft.com/office/officeart/2005/8/layout/radial1"/>
    <dgm:cxn modelId="{C45BCF38-BCE3-4B1B-98AF-2244465E123F}" srcId="{ECE95014-02A6-44BF-BDD0-2843C96EB402}" destId="{1054CE93-8467-4AAE-98CC-41091463CF1E}" srcOrd="0" destOrd="0" parTransId="{180DF585-7F9E-41FB-81E8-A3FC7B80C1D8}" sibTransId="{09053B12-6CC9-4CE6-A828-D93ED69D073B}"/>
    <dgm:cxn modelId="{E8E71041-DA1C-455B-8882-1C4FA65F9286}" type="presOf" srcId="{E0367F8E-42B4-401B-A004-BA872BC3555C}" destId="{0834C4CF-4EA9-4297-B3A8-4022F3AC2B44}" srcOrd="0" destOrd="0" presId="urn:microsoft.com/office/officeart/2005/8/layout/radial1"/>
    <dgm:cxn modelId="{51293143-5EB6-4765-A98C-98A84F3DFC51}" type="presOf" srcId="{ECE95014-02A6-44BF-BDD0-2843C96EB402}" destId="{DB09DF37-E85C-4DAD-A329-96FF7CB32AFC}" srcOrd="0" destOrd="0" presId="urn:microsoft.com/office/officeart/2005/8/layout/radial1"/>
    <dgm:cxn modelId="{D55A1F49-7F0D-4CE9-9041-1C3156E812C5}" type="presOf" srcId="{EECA73E7-2DFB-455D-9561-2E6D85A9DF18}" destId="{40F32E30-B1B8-4417-B4D2-14FFE8887362}" srcOrd="1" destOrd="0" presId="urn:microsoft.com/office/officeart/2005/8/layout/radial1"/>
    <dgm:cxn modelId="{4513764A-0389-4A80-876E-4EC010341C69}" type="presOf" srcId="{E06109D1-156B-4A2C-9027-1EA3168F2FDD}" destId="{FCAA6F30-2689-4B38-AD32-18673CC412FC}" srcOrd="1" destOrd="0" presId="urn:microsoft.com/office/officeart/2005/8/layout/radial1"/>
    <dgm:cxn modelId="{BE58B64A-8C65-426E-8814-83CACC6346D2}" srcId="{ECE95014-02A6-44BF-BDD0-2843C96EB402}" destId="{4D4514A5-C8C7-4A8C-A4FD-5D74521AA717}" srcOrd="2" destOrd="0" parTransId="{23F8675D-8A7C-4E60-BA64-8E1643714761}" sibTransId="{C1FA2AC2-5C28-4171-A013-F437A264F3FF}"/>
    <dgm:cxn modelId="{CE3FD951-2301-4929-A5B1-04B1F948DE40}" type="presOf" srcId="{50E9B690-7BA1-420A-A2DC-F036A0DAD4BD}" destId="{E4E2FA66-EEA1-4B8B-9E62-EF847E21C67E}" srcOrd="0" destOrd="0" presId="urn:microsoft.com/office/officeart/2005/8/layout/radial1"/>
    <dgm:cxn modelId="{B71AD177-0CD7-40F0-8F53-B4A6C32B2F2C}" type="presOf" srcId="{0D459F92-E0F8-4AD3-AC62-949FA2E06DC5}" destId="{C749622C-2857-40E0-B86E-F1BAAC052867}" srcOrd="1" destOrd="0" presId="urn:microsoft.com/office/officeart/2005/8/layout/radial1"/>
    <dgm:cxn modelId="{4A55248B-BD06-48F2-A81A-C5D0F28429B3}" type="presOf" srcId="{8DB65A34-4EA0-4BBE-B9CE-FCC5B9B1E2B1}" destId="{18B5AAA4-8A9E-4328-B419-4893A34D04F8}" srcOrd="0" destOrd="0" presId="urn:microsoft.com/office/officeart/2005/8/layout/radial1"/>
    <dgm:cxn modelId="{6666B397-B3EA-4E52-B3D8-55B6DA587A9D}" srcId="{1054CE93-8467-4AAE-98CC-41091463CF1E}" destId="{D03BF039-28D8-4AB2-9ACB-DBE4AB4C77A3}" srcOrd="3" destOrd="0" parTransId="{E06109D1-156B-4A2C-9027-1EA3168F2FDD}" sibTransId="{C858736E-DC04-47B0-80A1-761CA5F6051C}"/>
    <dgm:cxn modelId="{9AFE33A1-D763-42C7-BCC9-35FF5AEE3B24}" type="presOf" srcId="{E06109D1-156B-4A2C-9027-1EA3168F2FDD}" destId="{2C7AF8E3-6132-40C7-92B4-CAB970A5F95B}" srcOrd="0" destOrd="0" presId="urn:microsoft.com/office/officeart/2005/8/layout/radial1"/>
    <dgm:cxn modelId="{9E8F02AD-EF90-4E3C-AA69-0DAFFD6D4147}" srcId="{1054CE93-8467-4AAE-98CC-41091463CF1E}" destId="{F30F2E55-0AA0-4C5D-AE24-A9EB02C9915A}" srcOrd="0" destOrd="0" parTransId="{0D459F92-E0F8-4AD3-AC62-949FA2E06DC5}" sibTransId="{7DC89060-43E6-4412-8815-7396D7ABEE42}"/>
    <dgm:cxn modelId="{B11023CC-860E-4FBE-B36F-4E3829269BFD}" srcId="{ECE95014-02A6-44BF-BDD0-2843C96EB402}" destId="{1C888975-0DE1-4FFB-BCB2-4EEA1160B9BE}" srcOrd="1" destOrd="0" parTransId="{9F79617C-6D7A-4F74-8A62-E8103AA5457E}" sibTransId="{E175BF76-29BF-4B53-B10E-13704E446897}"/>
    <dgm:cxn modelId="{981B26D3-25AB-4BBB-B46C-150A25616736}" type="presOf" srcId="{EECA73E7-2DFB-455D-9561-2E6D85A9DF18}" destId="{4391A48F-1A50-4B20-AE0A-9D3A3AC13F34}" srcOrd="0" destOrd="0" presId="urn:microsoft.com/office/officeart/2005/8/layout/radial1"/>
    <dgm:cxn modelId="{BB2B3FDA-5A0A-4867-9B14-13C0E031C0AC}" srcId="{1054CE93-8467-4AAE-98CC-41091463CF1E}" destId="{50E9B690-7BA1-420A-A2DC-F036A0DAD4BD}" srcOrd="1" destOrd="0" parTransId="{8DB65A34-4EA0-4BBE-B9CE-FCC5B9B1E2B1}" sibTransId="{C92F4960-8190-4FEC-9015-84A365339C69}"/>
    <dgm:cxn modelId="{CE78BEE7-AA5B-47BC-A98C-9E1C680C187B}" type="presOf" srcId="{D03BF039-28D8-4AB2-9ACB-DBE4AB4C77A3}" destId="{AEABB397-0502-4483-9CC4-9C22CAF8EE64}" srcOrd="0" destOrd="0" presId="urn:microsoft.com/office/officeart/2005/8/layout/radial1"/>
    <dgm:cxn modelId="{101388EC-61FD-4324-BC55-6B905336766E}" type="presOf" srcId="{8DB65A34-4EA0-4BBE-B9CE-FCC5B9B1E2B1}" destId="{4985198B-6A50-4974-B522-D5CC761BF8E0}" srcOrd="1" destOrd="0" presId="urn:microsoft.com/office/officeart/2005/8/layout/radial1"/>
    <dgm:cxn modelId="{D66AE9ED-850C-4FEB-B0FA-9285C932859B}" type="presOf" srcId="{1054CE93-8467-4AAE-98CC-41091463CF1E}" destId="{A66C7AA7-6B85-4B97-8D6F-18244BDE4A70}" srcOrd="0" destOrd="0" presId="urn:microsoft.com/office/officeart/2005/8/layout/radial1"/>
    <dgm:cxn modelId="{E807C885-BB95-41B0-A4DD-F688E83694EF}" type="presParOf" srcId="{DB09DF37-E85C-4DAD-A329-96FF7CB32AFC}" destId="{A66C7AA7-6B85-4B97-8D6F-18244BDE4A70}" srcOrd="0" destOrd="0" presId="urn:microsoft.com/office/officeart/2005/8/layout/radial1"/>
    <dgm:cxn modelId="{F650858A-457E-41CC-9A64-8DAFA374DE25}" type="presParOf" srcId="{DB09DF37-E85C-4DAD-A329-96FF7CB32AFC}" destId="{014EF215-D90A-45B4-A657-C0D05DF1BAC6}" srcOrd="1" destOrd="0" presId="urn:microsoft.com/office/officeart/2005/8/layout/radial1"/>
    <dgm:cxn modelId="{1694B5A1-BD1C-48F6-A76A-28F12EA25C14}" type="presParOf" srcId="{014EF215-D90A-45B4-A657-C0D05DF1BAC6}" destId="{C749622C-2857-40E0-B86E-F1BAAC052867}" srcOrd="0" destOrd="0" presId="urn:microsoft.com/office/officeart/2005/8/layout/radial1"/>
    <dgm:cxn modelId="{0DB6BF05-47E2-49E0-A173-3FA482193B3A}" type="presParOf" srcId="{DB09DF37-E85C-4DAD-A329-96FF7CB32AFC}" destId="{F5B8E723-D24D-4C07-8E24-B20D196190F1}" srcOrd="2" destOrd="0" presId="urn:microsoft.com/office/officeart/2005/8/layout/radial1"/>
    <dgm:cxn modelId="{8FB3A0EE-2673-45B9-A479-0DE6897140B4}" type="presParOf" srcId="{DB09DF37-E85C-4DAD-A329-96FF7CB32AFC}" destId="{18B5AAA4-8A9E-4328-B419-4893A34D04F8}" srcOrd="3" destOrd="0" presId="urn:microsoft.com/office/officeart/2005/8/layout/radial1"/>
    <dgm:cxn modelId="{6D4F0FEF-2C92-438C-9CD2-F3A5088F4274}" type="presParOf" srcId="{18B5AAA4-8A9E-4328-B419-4893A34D04F8}" destId="{4985198B-6A50-4974-B522-D5CC761BF8E0}" srcOrd="0" destOrd="0" presId="urn:microsoft.com/office/officeart/2005/8/layout/radial1"/>
    <dgm:cxn modelId="{CCBF70A7-8DFC-4462-8548-FB69EB87E44B}" type="presParOf" srcId="{DB09DF37-E85C-4DAD-A329-96FF7CB32AFC}" destId="{E4E2FA66-EEA1-4B8B-9E62-EF847E21C67E}" srcOrd="4" destOrd="0" presId="urn:microsoft.com/office/officeart/2005/8/layout/radial1"/>
    <dgm:cxn modelId="{D941F227-BCE2-4C6C-8F81-D75A8D0B4022}" type="presParOf" srcId="{DB09DF37-E85C-4DAD-A329-96FF7CB32AFC}" destId="{4391A48F-1A50-4B20-AE0A-9D3A3AC13F34}" srcOrd="5" destOrd="0" presId="urn:microsoft.com/office/officeart/2005/8/layout/radial1"/>
    <dgm:cxn modelId="{408420B8-028E-495E-9347-2A2446F595E9}" type="presParOf" srcId="{4391A48F-1A50-4B20-AE0A-9D3A3AC13F34}" destId="{40F32E30-B1B8-4417-B4D2-14FFE8887362}" srcOrd="0" destOrd="0" presId="urn:microsoft.com/office/officeart/2005/8/layout/radial1"/>
    <dgm:cxn modelId="{82BC64E8-92A3-4441-BA5E-71FD1FDB0BB9}" type="presParOf" srcId="{DB09DF37-E85C-4DAD-A329-96FF7CB32AFC}" destId="{0834C4CF-4EA9-4297-B3A8-4022F3AC2B44}" srcOrd="6" destOrd="0" presId="urn:microsoft.com/office/officeart/2005/8/layout/radial1"/>
    <dgm:cxn modelId="{5B64DD4A-14F0-4824-9761-C7F7307F623A}" type="presParOf" srcId="{DB09DF37-E85C-4DAD-A329-96FF7CB32AFC}" destId="{2C7AF8E3-6132-40C7-92B4-CAB970A5F95B}" srcOrd="7" destOrd="0" presId="urn:microsoft.com/office/officeart/2005/8/layout/radial1"/>
    <dgm:cxn modelId="{1AC54CDF-DD87-4D21-872E-9FBA011837B3}" type="presParOf" srcId="{2C7AF8E3-6132-40C7-92B4-CAB970A5F95B}" destId="{FCAA6F30-2689-4B38-AD32-18673CC412FC}" srcOrd="0" destOrd="0" presId="urn:microsoft.com/office/officeart/2005/8/layout/radial1"/>
    <dgm:cxn modelId="{51C9035A-45A4-44A6-ADA8-3AB28CC21123}" type="presParOf" srcId="{DB09DF37-E85C-4DAD-A329-96FF7CB32AFC}" destId="{AEABB397-0502-4483-9CC4-9C22CAF8EE64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1139C0E-73D4-4985-8588-3AA19CE57FF3}" type="doc">
      <dgm:prSet loTypeId="urn:microsoft.com/office/officeart/2005/8/layout/venn3" loCatId="relationship" qsTypeId="urn:microsoft.com/office/officeart/2005/8/quickstyle/3d2" qsCatId="3D" csTypeId="urn:microsoft.com/office/officeart/2005/8/colors/accent0_1" csCatId="mainScheme" phldr="1"/>
      <dgm:spPr/>
      <dgm:t>
        <a:bodyPr/>
        <a:lstStyle/>
        <a:p>
          <a:endParaRPr lang="en-GB"/>
        </a:p>
      </dgm:t>
    </dgm:pt>
    <dgm:pt modelId="{A1D74832-A6D4-45E7-967A-2A4888A69D7A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Regulatory and accreditation bodies</a:t>
          </a:r>
          <a:endParaRPr lang="en-GB" sz="1400" dirty="0"/>
        </a:p>
      </dgm:t>
    </dgm:pt>
    <dgm:pt modelId="{7945CFC4-16A6-4968-AD0D-375852652081}" type="parTrans" cxnId="{3D9864C9-4EF8-4CF7-8D14-4E7AB79855C7}">
      <dgm:prSet/>
      <dgm:spPr/>
      <dgm:t>
        <a:bodyPr/>
        <a:lstStyle/>
        <a:p>
          <a:endParaRPr lang="en-GB" sz="1400"/>
        </a:p>
      </dgm:t>
    </dgm:pt>
    <dgm:pt modelId="{7313EC95-A1B4-4B70-8B09-63DCBB47A841}" type="sibTrans" cxnId="{3D9864C9-4EF8-4CF7-8D14-4E7AB79855C7}">
      <dgm:prSet/>
      <dgm:spPr/>
      <dgm:t>
        <a:bodyPr/>
        <a:lstStyle/>
        <a:p>
          <a:endParaRPr lang="en-GB" sz="1400"/>
        </a:p>
      </dgm:t>
    </dgm:pt>
    <dgm:pt modelId="{582C8D70-5DCD-475F-8639-6086B5E8BB55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Service leads</a:t>
          </a:r>
          <a:r>
            <a: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dirty="0"/>
        </a:p>
      </dgm:t>
    </dgm:pt>
    <dgm:pt modelId="{25E455BD-4309-497F-B168-6BACE590A25F}" type="parTrans" cxnId="{39401BB1-4996-4F92-BD06-A37D6A8958F3}">
      <dgm:prSet/>
      <dgm:spPr/>
      <dgm:t>
        <a:bodyPr/>
        <a:lstStyle/>
        <a:p>
          <a:endParaRPr lang="en-GB" sz="1400"/>
        </a:p>
      </dgm:t>
    </dgm:pt>
    <dgm:pt modelId="{29CEBDAA-05F8-40B5-BDDF-C45762430B94}" type="sibTrans" cxnId="{39401BB1-4996-4F92-BD06-A37D6A8958F3}">
      <dgm:prSet/>
      <dgm:spPr/>
      <dgm:t>
        <a:bodyPr/>
        <a:lstStyle/>
        <a:p>
          <a:endParaRPr lang="en-GB" sz="1400"/>
        </a:p>
      </dgm:t>
    </dgm:pt>
    <dgm:pt modelId="{7325B073-1DF2-443F-8C86-34EE06F912DD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NHS Trusts and third-sector healthcare providers</a:t>
          </a:r>
          <a:r>
            <a: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dirty="0"/>
        </a:p>
      </dgm:t>
    </dgm:pt>
    <dgm:pt modelId="{AF934B89-8B08-4765-B359-352BB2F5B362}" type="parTrans" cxnId="{EFDFF51D-264A-4C3F-BC2C-4D0DEC5C4CEA}">
      <dgm:prSet/>
      <dgm:spPr/>
      <dgm:t>
        <a:bodyPr/>
        <a:lstStyle/>
        <a:p>
          <a:endParaRPr lang="en-GB" sz="1400"/>
        </a:p>
      </dgm:t>
    </dgm:pt>
    <dgm:pt modelId="{D5739840-BE9A-47F6-808E-D1EEB241DDCF}" type="sibTrans" cxnId="{EFDFF51D-264A-4C3F-BC2C-4D0DEC5C4CEA}">
      <dgm:prSet/>
      <dgm:spPr/>
      <dgm:t>
        <a:bodyPr/>
        <a:lstStyle/>
        <a:p>
          <a:endParaRPr lang="en-GB" sz="1400"/>
        </a:p>
      </dgm:t>
    </dgm:pt>
    <dgm:pt modelId="{C8A1FA48-5E16-4D30-958A-0388AF56E156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Oncology and PC teams</a:t>
          </a:r>
          <a:r>
            <a: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dirty="0"/>
        </a:p>
      </dgm:t>
    </dgm:pt>
    <dgm:pt modelId="{4D25FE99-E0F3-40AC-A294-F2E2210BDB68}" type="parTrans" cxnId="{23B2D0CA-A219-4443-8893-6E2DEF5A56A3}">
      <dgm:prSet/>
      <dgm:spPr/>
      <dgm:t>
        <a:bodyPr/>
        <a:lstStyle/>
        <a:p>
          <a:endParaRPr lang="en-GB" sz="1400"/>
        </a:p>
      </dgm:t>
    </dgm:pt>
    <dgm:pt modelId="{CB8753CE-C62E-4988-A4F6-72913DA92D62}" type="sibTrans" cxnId="{23B2D0CA-A219-4443-8893-6E2DEF5A56A3}">
      <dgm:prSet/>
      <dgm:spPr/>
      <dgm:t>
        <a:bodyPr/>
        <a:lstStyle/>
        <a:p>
          <a:endParaRPr lang="en-GB" sz="1400"/>
        </a:p>
      </dgm:t>
    </dgm:pt>
    <dgm:pt modelId="{67B483D4-21EB-4AFB-AF5F-E9AC43462A60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Information hubs (e.g., Macmillan) and equality departments</a:t>
          </a:r>
          <a:endParaRPr lang="en-GB" sz="1400" dirty="0"/>
        </a:p>
      </dgm:t>
    </dgm:pt>
    <dgm:pt modelId="{43A8AD20-0558-417A-9D3E-353EDD3D007E}" type="parTrans" cxnId="{FA0917BF-173A-4918-A5BE-38AF260C9CEE}">
      <dgm:prSet/>
      <dgm:spPr/>
      <dgm:t>
        <a:bodyPr/>
        <a:lstStyle/>
        <a:p>
          <a:endParaRPr lang="en-GB" sz="1400"/>
        </a:p>
      </dgm:t>
    </dgm:pt>
    <dgm:pt modelId="{13B82BC8-6D66-4144-A26C-3E7DC8E70BDD}" type="sibTrans" cxnId="{FA0917BF-173A-4918-A5BE-38AF260C9CEE}">
      <dgm:prSet/>
      <dgm:spPr/>
      <dgm:t>
        <a:bodyPr/>
        <a:lstStyle/>
        <a:p>
          <a:endParaRPr lang="en-GB" sz="1400"/>
        </a:p>
      </dgm:t>
    </dgm:pt>
    <dgm:pt modelId="{F18E267E-7E21-470F-808B-12647E82401C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Primary care providers, s</a:t>
          </a:r>
          <a:r>
            <a:rPr lang="en-US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ocial workers and AHPs</a:t>
          </a:r>
          <a:endParaRPr lang="en-GB" sz="1400" dirty="0"/>
        </a:p>
      </dgm:t>
    </dgm:pt>
    <dgm:pt modelId="{10223022-71B0-4FD3-8110-4C30256455B4}" type="parTrans" cxnId="{2E32A5B2-A7CD-48B8-A831-EC25BFD2CCBB}">
      <dgm:prSet/>
      <dgm:spPr/>
      <dgm:t>
        <a:bodyPr/>
        <a:lstStyle/>
        <a:p>
          <a:endParaRPr lang="en-GB" sz="1400"/>
        </a:p>
      </dgm:t>
    </dgm:pt>
    <dgm:pt modelId="{080C93E5-DD05-4DD7-899A-C459F71DC638}" type="sibTrans" cxnId="{2E32A5B2-A7CD-48B8-A831-EC25BFD2CCBB}">
      <dgm:prSet/>
      <dgm:spPr/>
      <dgm:t>
        <a:bodyPr/>
        <a:lstStyle/>
        <a:p>
          <a:endParaRPr lang="en-GB" sz="1400"/>
        </a:p>
      </dgm:t>
    </dgm:pt>
    <dgm:pt modelId="{27896958-B9E0-45A9-807A-1D10213CC10D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3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Commissioners </a:t>
          </a:r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and NHS Trusts</a:t>
          </a:r>
          <a:r>
            <a: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dirty="0"/>
        </a:p>
      </dgm:t>
    </dgm:pt>
    <dgm:pt modelId="{21A670BA-B70D-4B94-B31A-115B874BC58C}" type="parTrans" cxnId="{C895B75F-57E1-4A8A-93F1-E9D272542C60}">
      <dgm:prSet/>
      <dgm:spPr/>
      <dgm:t>
        <a:bodyPr/>
        <a:lstStyle/>
        <a:p>
          <a:endParaRPr lang="en-GB" sz="1400"/>
        </a:p>
      </dgm:t>
    </dgm:pt>
    <dgm:pt modelId="{62975EF4-E877-45E6-B0BF-8923D1A0AB87}" type="sibTrans" cxnId="{C895B75F-57E1-4A8A-93F1-E9D272542C60}">
      <dgm:prSet/>
      <dgm:spPr/>
      <dgm:t>
        <a:bodyPr/>
        <a:lstStyle/>
        <a:p>
          <a:endParaRPr lang="en-GB" sz="1400"/>
        </a:p>
      </dgm:t>
    </dgm:pt>
    <dgm:pt modelId="{CAAEBE7D-DA89-4513-88EF-80184DA78ED2}">
      <dgm:prSet phldrT="[Text]" custT="1"/>
      <dgm:spPr>
        <a:solidFill>
          <a:schemeClr val="bg1"/>
        </a:solidFill>
      </dgm:spPr>
      <dgm:t>
        <a:bodyPr/>
        <a:lstStyle/>
        <a:p>
          <a:r>
            <a:rPr lang="en-GB" sz="1400" i="1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Health and social care professionals</a:t>
          </a:r>
          <a:r>
            <a:rPr lang="en-GB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dirty="0"/>
        </a:p>
      </dgm:t>
    </dgm:pt>
    <dgm:pt modelId="{4D61AA3F-6CDB-4ED9-9284-5B30A3A98497}" type="parTrans" cxnId="{E1BCDB20-1F02-4F4A-A4F0-4DA3F1AA2CDC}">
      <dgm:prSet/>
      <dgm:spPr/>
      <dgm:t>
        <a:bodyPr/>
        <a:lstStyle/>
        <a:p>
          <a:endParaRPr lang="en-GB" sz="1400"/>
        </a:p>
      </dgm:t>
    </dgm:pt>
    <dgm:pt modelId="{12C3812C-C3C3-4921-953A-39F4D7AADC9E}" type="sibTrans" cxnId="{E1BCDB20-1F02-4F4A-A4F0-4DA3F1AA2CDC}">
      <dgm:prSet/>
      <dgm:spPr/>
      <dgm:t>
        <a:bodyPr/>
        <a:lstStyle/>
        <a:p>
          <a:endParaRPr lang="en-GB" sz="1400"/>
        </a:p>
      </dgm:t>
    </dgm:pt>
    <dgm:pt modelId="{5FDCA8FB-E377-4CF3-9CC8-46C704AB1B72}" type="pres">
      <dgm:prSet presAssocID="{01139C0E-73D4-4985-8588-3AA19CE57FF3}" presName="Name0" presStyleCnt="0">
        <dgm:presLayoutVars>
          <dgm:dir/>
          <dgm:resizeHandles val="exact"/>
        </dgm:presLayoutVars>
      </dgm:prSet>
      <dgm:spPr/>
    </dgm:pt>
    <dgm:pt modelId="{C2C5AFCE-DD93-48E5-BB6B-66CA61F2FA7F}" type="pres">
      <dgm:prSet presAssocID="{A1D74832-A6D4-45E7-967A-2A4888A69D7A}" presName="Name5" presStyleLbl="vennNode1" presStyleIdx="0" presStyleCnt="8">
        <dgm:presLayoutVars>
          <dgm:bulletEnabled val="1"/>
        </dgm:presLayoutVars>
      </dgm:prSet>
      <dgm:spPr/>
    </dgm:pt>
    <dgm:pt modelId="{FFFE5666-53C8-43AB-8D77-93C59D16085C}" type="pres">
      <dgm:prSet presAssocID="{7313EC95-A1B4-4B70-8B09-63DCBB47A841}" presName="space" presStyleCnt="0"/>
      <dgm:spPr/>
    </dgm:pt>
    <dgm:pt modelId="{6AA6DDB3-20A8-4DCB-9E67-D305E3FF9DC6}" type="pres">
      <dgm:prSet presAssocID="{582C8D70-5DCD-475F-8639-6086B5E8BB55}" presName="Name5" presStyleLbl="vennNode1" presStyleIdx="1" presStyleCnt="8">
        <dgm:presLayoutVars>
          <dgm:bulletEnabled val="1"/>
        </dgm:presLayoutVars>
      </dgm:prSet>
      <dgm:spPr/>
    </dgm:pt>
    <dgm:pt modelId="{3DC7F3D7-5D41-4E1A-8603-0339F3040957}" type="pres">
      <dgm:prSet presAssocID="{29CEBDAA-05F8-40B5-BDDF-C45762430B94}" presName="space" presStyleCnt="0"/>
      <dgm:spPr/>
    </dgm:pt>
    <dgm:pt modelId="{501B9B90-B659-4A9D-BD14-5A7F8972DD95}" type="pres">
      <dgm:prSet presAssocID="{7325B073-1DF2-443F-8C86-34EE06F912DD}" presName="Name5" presStyleLbl="vennNode1" presStyleIdx="2" presStyleCnt="8">
        <dgm:presLayoutVars>
          <dgm:bulletEnabled val="1"/>
        </dgm:presLayoutVars>
      </dgm:prSet>
      <dgm:spPr/>
    </dgm:pt>
    <dgm:pt modelId="{742E7624-2139-4B57-831C-725909CFDDD7}" type="pres">
      <dgm:prSet presAssocID="{D5739840-BE9A-47F6-808E-D1EEB241DDCF}" presName="space" presStyleCnt="0"/>
      <dgm:spPr/>
    </dgm:pt>
    <dgm:pt modelId="{CCA7A508-7805-4D87-9933-22AD319E8908}" type="pres">
      <dgm:prSet presAssocID="{C8A1FA48-5E16-4D30-958A-0388AF56E156}" presName="Name5" presStyleLbl="vennNode1" presStyleIdx="3" presStyleCnt="8">
        <dgm:presLayoutVars>
          <dgm:bulletEnabled val="1"/>
        </dgm:presLayoutVars>
      </dgm:prSet>
      <dgm:spPr/>
    </dgm:pt>
    <dgm:pt modelId="{26C41084-FC5D-4ED3-89AB-AD7B8A3E4A05}" type="pres">
      <dgm:prSet presAssocID="{CB8753CE-C62E-4988-A4F6-72913DA92D62}" presName="space" presStyleCnt="0"/>
      <dgm:spPr/>
    </dgm:pt>
    <dgm:pt modelId="{0660A2A9-B0B3-41CA-AA81-491CC346804D}" type="pres">
      <dgm:prSet presAssocID="{67B483D4-21EB-4AFB-AF5F-E9AC43462A60}" presName="Name5" presStyleLbl="vennNode1" presStyleIdx="4" presStyleCnt="8">
        <dgm:presLayoutVars>
          <dgm:bulletEnabled val="1"/>
        </dgm:presLayoutVars>
      </dgm:prSet>
      <dgm:spPr/>
    </dgm:pt>
    <dgm:pt modelId="{35E81EDE-5B3A-427E-9998-1289D7519A52}" type="pres">
      <dgm:prSet presAssocID="{13B82BC8-6D66-4144-A26C-3E7DC8E70BDD}" presName="space" presStyleCnt="0"/>
      <dgm:spPr/>
    </dgm:pt>
    <dgm:pt modelId="{870A6068-23B2-4FBF-93C2-6C27E2291FDF}" type="pres">
      <dgm:prSet presAssocID="{F18E267E-7E21-470F-808B-12647E82401C}" presName="Name5" presStyleLbl="vennNode1" presStyleIdx="5" presStyleCnt="8">
        <dgm:presLayoutVars>
          <dgm:bulletEnabled val="1"/>
        </dgm:presLayoutVars>
      </dgm:prSet>
      <dgm:spPr/>
    </dgm:pt>
    <dgm:pt modelId="{0B1EDF08-B1BA-47A2-AC05-58C456D63F22}" type="pres">
      <dgm:prSet presAssocID="{080C93E5-DD05-4DD7-899A-C459F71DC638}" presName="space" presStyleCnt="0"/>
      <dgm:spPr/>
    </dgm:pt>
    <dgm:pt modelId="{887EB886-8A8E-4BE4-8B59-960D70781D2E}" type="pres">
      <dgm:prSet presAssocID="{27896958-B9E0-45A9-807A-1D10213CC10D}" presName="Name5" presStyleLbl="vennNode1" presStyleIdx="6" presStyleCnt="8">
        <dgm:presLayoutVars>
          <dgm:bulletEnabled val="1"/>
        </dgm:presLayoutVars>
      </dgm:prSet>
      <dgm:spPr/>
    </dgm:pt>
    <dgm:pt modelId="{9F9DA2F7-0A8E-43DB-8599-9D1A0C1C2F18}" type="pres">
      <dgm:prSet presAssocID="{62975EF4-E877-45E6-B0BF-8923D1A0AB87}" presName="space" presStyleCnt="0"/>
      <dgm:spPr/>
    </dgm:pt>
    <dgm:pt modelId="{36711C56-67AF-41CA-AF46-19CEC677913E}" type="pres">
      <dgm:prSet presAssocID="{CAAEBE7D-DA89-4513-88EF-80184DA78ED2}" presName="Name5" presStyleLbl="vennNode1" presStyleIdx="7" presStyleCnt="8">
        <dgm:presLayoutVars>
          <dgm:bulletEnabled val="1"/>
        </dgm:presLayoutVars>
      </dgm:prSet>
      <dgm:spPr/>
    </dgm:pt>
  </dgm:ptLst>
  <dgm:cxnLst>
    <dgm:cxn modelId="{B9CE260E-4E05-4F26-AB7E-235B445CDF7B}" type="presOf" srcId="{01139C0E-73D4-4985-8588-3AA19CE57FF3}" destId="{5FDCA8FB-E377-4CF3-9CC8-46C704AB1B72}" srcOrd="0" destOrd="0" presId="urn:microsoft.com/office/officeart/2005/8/layout/venn3"/>
    <dgm:cxn modelId="{D0B28518-B6BE-4191-B018-A5D1B1193F89}" type="presOf" srcId="{A1D74832-A6D4-45E7-967A-2A4888A69D7A}" destId="{C2C5AFCE-DD93-48E5-BB6B-66CA61F2FA7F}" srcOrd="0" destOrd="0" presId="urn:microsoft.com/office/officeart/2005/8/layout/venn3"/>
    <dgm:cxn modelId="{EFDFF51D-264A-4C3F-BC2C-4D0DEC5C4CEA}" srcId="{01139C0E-73D4-4985-8588-3AA19CE57FF3}" destId="{7325B073-1DF2-443F-8C86-34EE06F912DD}" srcOrd="2" destOrd="0" parTransId="{AF934B89-8B08-4765-B359-352BB2F5B362}" sibTransId="{D5739840-BE9A-47F6-808E-D1EEB241DDCF}"/>
    <dgm:cxn modelId="{E1BCDB20-1F02-4F4A-A4F0-4DA3F1AA2CDC}" srcId="{01139C0E-73D4-4985-8588-3AA19CE57FF3}" destId="{CAAEBE7D-DA89-4513-88EF-80184DA78ED2}" srcOrd="7" destOrd="0" parTransId="{4D61AA3F-6CDB-4ED9-9284-5B30A3A98497}" sibTransId="{12C3812C-C3C3-4921-953A-39F4D7AADC9E}"/>
    <dgm:cxn modelId="{D853B525-15B8-475A-83FB-473D20EC17F3}" type="presOf" srcId="{27896958-B9E0-45A9-807A-1D10213CC10D}" destId="{887EB886-8A8E-4BE4-8B59-960D70781D2E}" srcOrd="0" destOrd="0" presId="urn:microsoft.com/office/officeart/2005/8/layout/venn3"/>
    <dgm:cxn modelId="{C895B75F-57E1-4A8A-93F1-E9D272542C60}" srcId="{01139C0E-73D4-4985-8588-3AA19CE57FF3}" destId="{27896958-B9E0-45A9-807A-1D10213CC10D}" srcOrd="6" destOrd="0" parTransId="{21A670BA-B70D-4B94-B31A-115B874BC58C}" sibTransId="{62975EF4-E877-45E6-B0BF-8923D1A0AB87}"/>
    <dgm:cxn modelId="{175BD560-69C9-4174-B4B3-B3F824BD04FA}" type="presOf" srcId="{CAAEBE7D-DA89-4513-88EF-80184DA78ED2}" destId="{36711C56-67AF-41CA-AF46-19CEC677913E}" srcOrd="0" destOrd="0" presId="urn:microsoft.com/office/officeart/2005/8/layout/venn3"/>
    <dgm:cxn modelId="{75E0D68D-5D51-429B-A094-AA5DE9743C6D}" type="presOf" srcId="{7325B073-1DF2-443F-8C86-34EE06F912DD}" destId="{501B9B90-B659-4A9D-BD14-5A7F8972DD95}" srcOrd="0" destOrd="0" presId="urn:microsoft.com/office/officeart/2005/8/layout/venn3"/>
    <dgm:cxn modelId="{B5CFF3A4-BA15-4BF9-A295-AFFA121BFC02}" type="presOf" srcId="{582C8D70-5DCD-475F-8639-6086B5E8BB55}" destId="{6AA6DDB3-20A8-4DCB-9E67-D305E3FF9DC6}" srcOrd="0" destOrd="0" presId="urn:microsoft.com/office/officeart/2005/8/layout/venn3"/>
    <dgm:cxn modelId="{39401BB1-4996-4F92-BD06-A37D6A8958F3}" srcId="{01139C0E-73D4-4985-8588-3AA19CE57FF3}" destId="{582C8D70-5DCD-475F-8639-6086B5E8BB55}" srcOrd="1" destOrd="0" parTransId="{25E455BD-4309-497F-B168-6BACE590A25F}" sibTransId="{29CEBDAA-05F8-40B5-BDDF-C45762430B94}"/>
    <dgm:cxn modelId="{2E32A5B2-A7CD-48B8-A831-EC25BFD2CCBB}" srcId="{01139C0E-73D4-4985-8588-3AA19CE57FF3}" destId="{F18E267E-7E21-470F-808B-12647E82401C}" srcOrd="5" destOrd="0" parTransId="{10223022-71B0-4FD3-8110-4C30256455B4}" sibTransId="{080C93E5-DD05-4DD7-899A-C459F71DC638}"/>
    <dgm:cxn modelId="{A8CF13BB-5738-454F-8C66-BD66197FF3C6}" type="presOf" srcId="{F18E267E-7E21-470F-808B-12647E82401C}" destId="{870A6068-23B2-4FBF-93C2-6C27E2291FDF}" srcOrd="0" destOrd="0" presId="urn:microsoft.com/office/officeart/2005/8/layout/venn3"/>
    <dgm:cxn modelId="{FA0917BF-173A-4918-A5BE-38AF260C9CEE}" srcId="{01139C0E-73D4-4985-8588-3AA19CE57FF3}" destId="{67B483D4-21EB-4AFB-AF5F-E9AC43462A60}" srcOrd="4" destOrd="0" parTransId="{43A8AD20-0558-417A-9D3E-353EDD3D007E}" sibTransId="{13B82BC8-6D66-4144-A26C-3E7DC8E70BDD}"/>
    <dgm:cxn modelId="{3D9864C9-4EF8-4CF7-8D14-4E7AB79855C7}" srcId="{01139C0E-73D4-4985-8588-3AA19CE57FF3}" destId="{A1D74832-A6D4-45E7-967A-2A4888A69D7A}" srcOrd="0" destOrd="0" parTransId="{7945CFC4-16A6-4968-AD0D-375852652081}" sibTransId="{7313EC95-A1B4-4B70-8B09-63DCBB47A841}"/>
    <dgm:cxn modelId="{23B2D0CA-A219-4443-8893-6E2DEF5A56A3}" srcId="{01139C0E-73D4-4985-8588-3AA19CE57FF3}" destId="{C8A1FA48-5E16-4D30-958A-0388AF56E156}" srcOrd="3" destOrd="0" parTransId="{4D25FE99-E0F3-40AC-A294-F2E2210BDB68}" sibTransId="{CB8753CE-C62E-4988-A4F6-72913DA92D62}"/>
    <dgm:cxn modelId="{45058AF5-61EA-4653-AF73-0F3253EBC78A}" type="presOf" srcId="{67B483D4-21EB-4AFB-AF5F-E9AC43462A60}" destId="{0660A2A9-B0B3-41CA-AA81-491CC346804D}" srcOrd="0" destOrd="0" presId="urn:microsoft.com/office/officeart/2005/8/layout/venn3"/>
    <dgm:cxn modelId="{91076CF8-CED7-4BB6-8A6F-E1CFCCF3670F}" type="presOf" srcId="{C8A1FA48-5E16-4D30-958A-0388AF56E156}" destId="{CCA7A508-7805-4D87-9933-22AD319E8908}" srcOrd="0" destOrd="0" presId="urn:microsoft.com/office/officeart/2005/8/layout/venn3"/>
    <dgm:cxn modelId="{C8D216AA-367D-4FB2-95B5-63C24C15FB25}" type="presParOf" srcId="{5FDCA8FB-E377-4CF3-9CC8-46C704AB1B72}" destId="{C2C5AFCE-DD93-48E5-BB6B-66CA61F2FA7F}" srcOrd="0" destOrd="0" presId="urn:microsoft.com/office/officeart/2005/8/layout/venn3"/>
    <dgm:cxn modelId="{01307036-23E1-4464-9ED1-6F4653C204C2}" type="presParOf" srcId="{5FDCA8FB-E377-4CF3-9CC8-46C704AB1B72}" destId="{FFFE5666-53C8-43AB-8D77-93C59D16085C}" srcOrd="1" destOrd="0" presId="urn:microsoft.com/office/officeart/2005/8/layout/venn3"/>
    <dgm:cxn modelId="{5B002593-7502-4E7D-ADA9-905E6660F719}" type="presParOf" srcId="{5FDCA8FB-E377-4CF3-9CC8-46C704AB1B72}" destId="{6AA6DDB3-20A8-4DCB-9E67-D305E3FF9DC6}" srcOrd="2" destOrd="0" presId="urn:microsoft.com/office/officeart/2005/8/layout/venn3"/>
    <dgm:cxn modelId="{50566F8F-8256-43BB-B1A0-7D0FD873F3FD}" type="presParOf" srcId="{5FDCA8FB-E377-4CF3-9CC8-46C704AB1B72}" destId="{3DC7F3D7-5D41-4E1A-8603-0339F3040957}" srcOrd="3" destOrd="0" presId="urn:microsoft.com/office/officeart/2005/8/layout/venn3"/>
    <dgm:cxn modelId="{0DEF3625-47FF-4D1E-8119-C9EC2AC1CD53}" type="presParOf" srcId="{5FDCA8FB-E377-4CF3-9CC8-46C704AB1B72}" destId="{501B9B90-B659-4A9D-BD14-5A7F8972DD95}" srcOrd="4" destOrd="0" presId="urn:microsoft.com/office/officeart/2005/8/layout/venn3"/>
    <dgm:cxn modelId="{45168F6E-691F-407B-B234-47AFF6412725}" type="presParOf" srcId="{5FDCA8FB-E377-4CF3-9CC8-46C704AB1B72}" destId="{742E7624-2139-4B57-831C-725909CFDDD7}" srcOrd="5" destOrd="0" presId="urn:microsoft.com/office/officeart/2005/8/layout/venn3"/>
    <dgm:cxn modelId="{2B72E1D1-28EC-4398-9A18-1764660A4865}" type="presParOf" srcId="{5FDCA8FB-E377-4CF3-9CC8-46C704AB1B72}" destId="{CCA7A508-7805-4D87-9933-22AD319E8908}" srcOrd="6" destOrd="0" presId="urn:microsoft.com/office/officeart/2005/8/layout/venn3"/>
    <dgm:cxn modelId="{D70DB7AF-80CC-461E-8B16-B5A01F8F442C}" type="presParOf" srcId="{5FDCA8FB-E377-4CF3-9CC8-46C704AB1B72}" destId="{26C41084-FC5D-4ED3-89AB-AD7B8A3E4A05}" srcOrd="7" destOrd="0" presId="urn:microsoft.com/office/officeart/2005/8/layout/venn3"/>
    <dgm:cxn modelId="{CC88978C-0C75-4B47-A546-505B5AC4426A}" type="presParOf" srcId="{5FDCA8FB-E377-4CF3-9CC8-46C704AB1B72}" destId="{0660A2A9-B0B3-41CA-AA81-491CC346804D}" srcOrd="8" destOrd="0" presId="urn:microsoft.com/office/officeart/2005/8/layout/venn3"/>
    <dgm:cxn modelId="{7360ED84-8128-43E9-AA71-F5EC75A3EDD0}" type="presParOf" srcId="{5FDCA8FB-E377-4CF3-9CC8-46C704AB1B72}" destId="{35E81EDE-5B3A-427E-9998-1289D7519A52}" srcOrd="9" destOrd="0" presId="urn:microsoft.com/office/officeart/2005/8/layout/venn3"/>
    <dgm:cxn modelId="{325343E0-FFE9-4DC2-824E-18C110ABEA2B}" type="presParOf" srcId="{5FDCA8FB-E377-4CF3-9CC8-46C704AB1B72}" destId="{870A6068-23B2-4FBF-93C2-6C27E2291FDF}" srcOrd="10" destOrd="0" presId="urn:microsoft.com/office/officeart/2005/8/layout/venn3"/>
    <dgm:cxn modelId="{96807D92-858B-4CFE-BA6C-7C377A62742F}" type="presParOf" srcId="{5FDCA8FB-E377-4CF3-9CC8-46C704AB1B72}" destId="{0B1EDF08-B1BA-47A2-AC05-58C456D63F22}" srcOrd="11" destOrd="0" presId="urn:microsoft.com/office/officeart/2005/8/layout/venn3"/>
    <dgm:cxn modelId="{8BBE4D4A-765D-4E72-8821-6399DAA2E116}" type="presParOf" srcId="{5FDCA8FB-E377-4CF3-9CC8-46C704AB1B72}" destId="{887EB886-8A8E-4BE4-8B59-960D70781D2E}" srcOrd="12" destOrd="0" presId="urn:microsoft.com/office/officeart/2005/8/layout/venn3"/>
    <dgm:cxn modelId="{55E50304-3142-403A-AAC4-D9B069DC8C88}" type="presParOf" srcId="{5FDCA8FB-E377-4CF3-9CC8-46C704AB1B72}" destId="{9F9DA2F7-0A8E-43DB-8599-9D1A0C1C2F18}" srcOrd="13" destOrd="0" presId="urn:microsoft.com/office/officeart/2005/8/layout/venn3"/>
    <dgm:cxn modelId="{7A1EAFEE-88F4-4FCC-B4F8-1CD2EB17967A}" type="presParOf" srcId="{5FDCA8FB-E377-4CF3-9CC8-46C704AB1B72}" destId="{36711C56-67AF-41CA-AF46-19CEC677913E}" srcOrd="1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29104D-E8AD-4164-8F52-45DE1B5973B8}">
      <dsp:nvSpPr>
        <dsp:cNvPr id="0" name=""/>
        <dsp:cNvSpPr/>
      </dsp:nvSpPr>
      <dsp:spPr>
        <a:xfrm>
          <a:off x="0" y="0"/>
          <a:ext cx="1811966" cy="3137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to help us develop our initial programme theory;</a:t>
          </a:r>
          <a:endParaRPr lang="en-US" sz="1300" kern="1200"/>
        </a:p>
      </dsp:txBody>
      <dsp:txXfrm>
        <a:off x="0" y="1254845"/>
        <a:ext cx="1811966" cy="1254845"/>
      </dsp:txXfrm>
    </dsp:sp>
    <dsp:sp modelId="{3230FFD4-396E-4EF3-93FB-48D37BD8972A}">
      <dsp:nvSpPr>
        <dsp:cNvPr id="0" name=""/>
        <dsp:cNvSpPr/>
      </dsp:nvSpPr>
      <dsp:spPr>
        <a:xfrm>
          <a:off x="383653" y="188226"/>
          <a:ext cx="1044658" cy="1044658"/>
        </a:xfrm>
        <a:prstGeom prst="ellipse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7B97ADE0-7374-4A47-B8B6-495EDB357CAF}">
      <dsp:nvSpPr>
        <dsp:cNvPr id="0" name=""/>
        <dsp:cNvSpPr/>
      </dsp:nvSpPr>
      <dsp:spPr>
        <a:xfrm>
          <a:off x="1866325" y="0"/>
          <a:ext cx="1811966" cy="3137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60997"/>
                <a:satOff val="-3921"/>
                <a:lumOff val="171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60997"/>
                <a:satOff val="-3921"/>
                <a:lumOff val="171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60997"/>
                <a:satOff val="-3921"/>
                <a:lumOff val="171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for their advice and feedback on our programme theory as it evolves;</a:t>
          </a:r>
          <a:endParaRPr lang="en-US" sz="1300" kern="1200"/>
        </a:p>
      </dsp:txBody>
      <dsp:txXfrm>
        <a:off x="1866325" y="1254845"/>
        <a:ext cx="1811966" cy="1254845"/>
      </dsp:txXfrm>
    </dsp:sp>
    <dsp:sp modelId="{DDC21C24-B12C-4FE4-9786-E2A695E8E9D1}">
      <dsp:nvSpPr>
        <dsp:cNvPr id="0" name=""/>
        <dsp:cNvSpPr/>
      </dsp:nvSpPr>
      <dsp:spPr>
        <a:xfrm>
          <a:off x="2249979" y="188226"/>
          <a:ext cx="1044658" cy="1044658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E2D19A37-CBF4-415B-BA27-3C8F40C5F243}">
      <dsp:nvSpPr>
        <dsp:cNvPr id="0" name=""/>
        <dsp:cNvSpPr/>
      </dsp:nvSpPr>
      <dsp:spPr>
        <a:xfrm>
          <a:off x="3732650" y="0"/>
          <a:ext cx="1811966" cy="3137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21995"/>
                <a:satOff val="-7842"/>
                <a:lumOff val="343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321995"/>
                <a:satOff val="-7842"/>
                <a:lumOff val="343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321995"/>
                <a:satOff val="-7842"/>
                <a:lumOff val="343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/>
            <a:t>to consider our findings and implications from their varied perspectives;</a:t>
          </a:r>
          <a:endParaRPr lang="en-US" sz="1300" kern="1200"/>
        </a:p>
      </dsp:txBody>
      <dsp:txXfrm>
        <a:off x="3732650" y="1254845"/>
        <a:ext cx="1811966" cy="1254845"/>
      </dsp:txXfrm>
    </dsp:sp>
    <dsp:sp modelId="{3F5E3766-120A-4548-9BAE-BA8DE454CE91}">
      <dsp:nvSpPr>
        <dsp:cNvPr id="0" name=""/>
        <dsp:cNvSpPr/>
      </dsp:nvSpPr>
      <dsp:spPr>
        <a:xfrm>
          <a:off x="4116304" y="188226"/>
          <a:ext cx="1044658" cy="1044658"/>
        </a:xfrm>
        <a:prstGeom prst="ellipse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05474FC4-36B2-44D6-B1C3-4B2E517B3D47}">
      <dsp:nvSpPr>
        <dsp:cNvPr id="0" name=""/>
        <dsp:cNvSpPr/>
      </dsp:nvSpPr>
      <dsp:spPr>
        <a:xfrm>
          <a:off x="5598976" y="0"/>
          <a:ext cx="1811966" cy="3137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321995"/>
                <a:satOff val="-7842"/>
                <a:lumOff val="3431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321995"/>
                <a:satOff val="-7842"/>
                <a:lumOff val="3431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321995"/>
                <a:satOff val="-7842"/>
                <a:lumOff val="3431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provide input and support into our dissemination strategy and;</a:t>
          </a:r>
          <a:endParaRPr lang="en-US" sz="1300" kern="1200" dirty="0"/>
        </a:p>
      </dsp:txBody>
      <dsp:txXfrm>
        <a:off x="5598976" y="1254845"/>
        <a:ext cx="1811966" cy="1254845"/>
      </dsp:txXfrm>
    </dsp:sp>
    <dsp:sp modelId="{1D50B301-E8CB-4551-ABD3-D88E27A1ABDB}">
      <dsp:nvSpPr>
        <dsp:cNvPr id="0" name=""/>
        <dsp:cNvSpPr/>
      </dsp:nvSpPr>
      <dsp:spPr>
        <a:xfrm>
          <a:off x="5982629" y="188226"/>
          <a:ext cx="1044658" cy="1044658"/>
        </a:xfrm>
        <a:prstGeom prst="ellipse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FDF17F43-B747-4DB8-8CAA-34CAC317DEA8}">
      <dsp:nvSpPr>
        <dsp:cNvPr id="0" name=""/>
        <dsp:cNvSpPr/>
      </dsp:nvSpPr>
      <dsp:spPr>
        <a:xfrm>
          <a:off x="7465301" y="0"/>
          <a:ext cx="1811966" cy="313711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shade val="50000"/>
                <a:hueOff val="160997"/>
                <a:satOff val="-3921"/>
                <a:lumOff val="1715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shade val="50000"/>
                <a:hueOff val="160997"/>
                <a:satOff val="-3921"/>
                <a:lumOff val="1715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shade val="50000"/>
                <a:hueOff val="160997"/>
                <a:satOff val="-3921"/>
                <a:lumOff val="1715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2456" tIns="92456" rIns="92456" bIns="92456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kern="1200" dirty="0"/>
            <a:t>review and contribute to our materials, to ensure they meet the needs of people with cancer and the wider public.</a:t>
          </a:r>
          <a:endParaRPr lang="en-US" sz="1300" kern="1200" dirty="0"/>
        </a:p>
      </dsp:txBody>
      <dsp:txXfrm>
        <a:off x="7465301" y="1254845"/>
        <a:ext cx="1811966" cy="1254845"/>
      </dsp:txXfrm>
    </dsp:sp>
    <dsp:sp modelId="{1900B92F-EC4A-4A96-B831-65C86CF3CD41}">
      <dsp:nvSpPr>
        <dsp:cNvPr id="0" name=""/>
        <dsp:cNvSpPr/>
      </dsp:nvSpPr>
      <dsp:spPr>
        <a:xfrm>
          <a:off x="7848955" y="188226"/>
          <a:ext cx="1044658" cy="1044658"/>
        </a:xfrm>
        <a:prstGeom prst="ellipse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3">
          <a:scrgbClr r="0" g="0" b="0"/>
        </a:effectRef>
        <a:fontRef idx="minor"/>
      </dsp:style>
    </dsp:sp>
    <dsp:sp modelId="{3D20EF04-EDEB-4361-8B1E-2D7DFB345BF9}">
      <dsp:nvSpPr>
        <dsp:cNvPr id="0" name=""/>
        <dsp:cNvSpPr/>
      </dsp:nvSpPr>
      <dsp:spPr>
        <a:xfrm>
          <a:off x="371090" y="2509691"/>
          <a:ext cx="8535086" cy="470567"/>
        </a:xfrm>
        <a:prstGeom prst="leftRightArrow">
          <a:avLst/>
        </a:prstGeom>
        <a:gradFill rotWithShape="0">
          <a:gsLst>
            <a:gs pos="0">
              <a:schemeClr val="accent1">
                <a:tint val="55000"/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tint val="55000"/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tint val="55000"/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6C7AA7-6B85-4B97-8D6F-18244BDE4A70}">
      <dsp:nvSpPr>
        <dsp:cNvPr id="0" name=""/>
        <dsp:cNvSpPr/>
      </dsp:nvSpPr>
      <dsp:spPr>
        <a:xfrm>
          <a:off x="3222639" y="2444402"/>
          <a:ext cx="1819985" cy="1818885"/>
        </a:xfrm>
        <a:prstGeom prst="ellips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satMod val="103000"/>
                <a:lumMod val="102000"/>
                <a:tint val="94000"/>
                <a:alpha val="90000"/>
              </a:schemeClr>
            </a:gs>
            <a:gs pos="50000">
              <a:schemeClr val="l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2000" b="1" kern="1200" dirty="0">
            <a:solidFill>
              <a:schemeClr val="bg2">
                <a:lumMod val="10000"/>
              </a:schemeClr>
            </a:solidFill>
            <a:latin typeface="Aptos" panose="020B0004020202020204" pitchFamily="34" charset="0"/>
          </a:endParaRPr>
        </a:p>
      </dsp:txBody>
      <dsp:txXfrm>
        <a:off x="3489170" y="2710772"/>
        <a:ext cx="1286923" cy="1286145"/>
      </dsp:txXfrm>
    </dsp:sp>
    <dsp:sp modelId="{014EF215-D90A-45B4-A657-C0D05DF1BAC6}">
      <dsp:nvSpPr>
        <dsp:cNvPr id="0" name=""/>
        <dsp:cNvSpPr/>
      </dsp:nvSpPr>
      <dsp:spPr>
        <a:xfrm rot="20132177">
          <a:off x="4916004" y="2750913"/>
          <a:ext cx="998910" cy="38587"/>
        </a:xfrm>
        <a:custGeom>
          <a:avLst/>
          <a:gdLst/>
          <a:ahLst/>
          <a:cxnLst/>
          <a:rect l="0" t="0" r="0" b="0"/>
          <a:pathLst>
            <a:path>
              <a:moveTo>
                <a:pt x="0" y="19293"/>
              </a:moveTo>
              <a:lnTo>
                <a:pt x="998910" y="19293"/>
              </a:lnTo>
            </a:path>
          </a:pathLst>
        </a:custGeom>
        <a:noFill/>
        <a:ln w="381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390486" y="2745234"/>
        <a:ext cx="49945" cy="49945"/>
      </dsp:txXfrm>
    </dsp:sp>
    <dsp:sp modelId="{F5B8E723-D24D-4C07-8E24-B20D196190F1}">
      <dsp:nvSpPr>
        <dsp:cNvPr id="0" name=""/>
        <dsp:cNvSpPr/>
      </dsp:nvSpPr>
      <dsp:spPr>
        <a:xfrm>
          <a:off x="5754641" y="1008247"/>
          <a:ext cx="2306726" cy="2165817"/>
        </a:xfrm>
        <a:prstGeom prst="ellipse">
          <a:avLst/>
        </a:prstGeom>
        <a:solidFill>
          <a:schemeClr val="accent6">
            <a:lumMod val="20000"/>
            <a:lumOff val="80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 </a:t>
          </a:r>
        </a:p>
      </dsp:txBody>
      <dsp:txXfrm>
        <a:off x="6092453" y="1325424"/>
        <a:ext cx="1631102" cy="1531463"/>
      </dsp:txXfrm>
    </dsp:sp>
    <dsp:sp modelId="{18B5AAA4-8A9E-4328-B419-4893A34D04F8}">
      <dsp:nvSpPr>
        <dsp:cNvPr id="0" name=""/>
        <dsp:cNvSpPr/>
      </dsp:nvSpPr>
      <dsp:spPr>
        <a:xfrm rot="1665834">
          <a:off x="4877838" y="4000843"/>
          <a:ext cx="1040925" cy="38587"/>
        </a:xfrm>
        <a:custGeom>
          <a:avLst/>
          <a:gdLst/>
          <a:ahLst/>
          <a:cxnLst/>
          <a:rect l="0" t="0" r="0" b="0"/>
          <a:pathLst>
            <a:path>
              <a:moveTo>
                <a:pt x="0" y="19293"/>
              </a:moveTo>
              <a:lnTo>
                <a:pt x="1040925" y="1929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>
        <a:off x="5372277" y="3994113"/>
        <a:ext cx="52046" cy="52046"/>
      </dsp:txXfrm>
    </dsp:sp>
    <dsp:sp modelId="{E4E2FA66-EEA1-4B8B-9E62-EF847E21C67E}">
      <dsp:nvSpPr>
        <dsp:cNvPr id="0" name=""/>
        <dsp:cNvSpPr/>
      </dsp:nvSpPr>
      <dsp:spPr>
        <a:xfrm>
          <a:off x="5693471" y="3785241"/>
          <a:ext cx="2282977" cy="1982407"/>
        </a:xfrm>
        <a:prstGeom prst="ellipse">
          <a:avLst/>
        </a:prstGeom>
        <a:solidFill>
          <a:schemeClr val="accent2">
            <a:lumMod val="40000"/>
            <a:lumOff val="60000"/>
            <a:alpha val="9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6500" kern="1200" dirty="0"/>
            <a:t> </a:t>
          </a:r>
        </a:p>
      </dsp:txBody>
      <dsp:txXfrm>
        <a:off x="6027805" y="4075558"/>
        <a:ext cx="1614309" cy="1401773"/>
      </dsp:txXfrm>
    </dsp:sp>
    <dsp:sp modelId="{4391A48F-1A50-4B20-AE0A-9D3A3AC13F34}">
      <dsp:nvSpPr>
        <dsp:cNvPr id="0" name=""/>
        <dsp:cNvSpPr/>
      </dsp:nvSpPr>
      <dsp:spPr>
        <a:xfrm rot="9166852">
          <a:off x="2224909" y="4016698"/>
          <a:ext cx="1162994" cy="38587"/>
        </a:xfrm>
        <a:custGeom>
          <a:avLst/>
          <a:gdLst/>
          <a:ahLst/>
          <a:cxnLst/>
          <a:rect l="0" t="0" r="0" b="0"/>
          <a:pathLst>
            <a:path>
              <a:moveTo>
                <a:pt x="0" y="19293"/>
              </a:moveTo>
              <a:lnTo>
                <a:pt x="1162994" y="1929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777332" y="4006917"/>
        <a:ext cx="58149" cy="58149"/>
      </dsp:txXfrm>
    </dsp:sp>
    <dsp:sp modelId="{0834C4CF-4EA9-4297-B3A8-4022F3AC2B44}">
      <dsp:nvSpPr>
        <dsp:cNvPr id="0" name=""/>
        <dsp:cNvSpPr/>
      </dsp:nvSpPr>
      <dsp:spPr>
        <a:xfrm>
          <a:off x="360414" y="3740311"/>
          <a:ext cx="2040193" cy="2058185"/>
        </a:xfrm>
        <a:prstGeom prst="ellipse">
          <a:avLst/>
        </a:prstGeom>
        <a:solidFill>
          <a:schemeClr val="accent1">
            <a:lumMod val="20000"/>
            <a:lumOff val="80000"/>
            <a:alpha val="90000"/>
          </a:schemeClr>
        </a:solidFill>
        <a:ln>
          <a:noFill/>
        </a:ln>
        <a:effectLst>
          <a:outerShdw blurRad="50800" dist="38100" algn="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 dirty="0"/>
        </a:p>
      </dsp:txBody>
      <dsp:txXfrm>
        <a:off x="659193" y="4041725"/>
        <a:ext cx="1442635" cy="1455357"/>
      </dsp:txXfrm>
    </dsp:sp>
    <dsp:sp modelId="{2C7AF8E3-6132-40C7-92B4-CAB970A5F95B}">
      <dsp:nvSpPr>
        <dsp:cNvPr id="0" name=""/>
        <dsp:cNvSpPr/>
      </dsp:nvSpPr>
      <dsp:spPr>
        <a:xfrm rot="12102309">
          <a:off x="2273015" y="2803599"/>
          <a:ext cx="1051488" cy="38587"/>
        </a:xfrm>
        <a:custGeom>
          <a:avLst/>
          <a:gdLst/>
          <a:ahLst/>
          <a:cxnLst/>
          <a:rect l="0" t="0" r="0" b="0"/>
          <a:pathLst>
            <a:path>
              <a:moveTo>
                <a:pt x="0" y="19293"/>
              </a:moveTo>
              <a:lnTo>
                <a:pt x="1051488" y="19293"/>
              </a:lnTo>
            </a:path>
          </a:pathLst>
        </a:custGeom>
        <a:noFill/>
        <a:ln w="28575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500" kern="1200"/>
        </a:p>
      </dsp:txBody>
      <dsp:txXfrm rot="10800000">
        <a:off x="2772472" y="2796605"/>
        <a:ext cx="52574" cy="52574"/>
      </dsp:txXfrm>
    </dsp:sp>
    <dsp:sp modelId="{AEABB397-0502-4483-9CC4-9C22CAF8EE64}">
      <dsp:nvSpPr>
        <dsp:cNvPr id="0" name=""/>
        <dsp:cNvSpPr/>
      </dsp:nvSpPr>
      <dsp:spPr>
        <a:xfrm>
          <a:off x="336887" y="1307825"/>
          <a:ext cx="2058348" cy="1889556"/>
        </a:xfrm>
        <a:prstGeom prst="ellipse">
          <a:avLst/>
        </a:prstGeom>
        <a:solidFill>
          <a:schemeClr val="accent4">
            <a:lumMod val="20000"/>
            <a:lumOff val="80000"/>
            <a:alpha val="9000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GB" sz="6500" kern="1200"/>
        </a:p>
      </dsp:txBody>
      <dsp:txXfrm>
        <a:off x="638325" y="1584544"/>
        <a:ext cx="1455472" cy="133611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C5AFCE-DD93-48E5-BB6B-66CA61F2FA7F}">
      <dsp:nvSpPr>
        <dsp:cNvPr id="0" name=""/>
        <dsp:cNvSpPr/>
      </dsp:nvSpPr>
      <dsp:spPr>
        <a:xfrm>
          <a:off x="5784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Regulatory and accreditation bodies</a:t>
          </a:r>
          <a:endParaRPr lang="en-GB" sz="1400" kern="1200" dirty="0"/>
        </a:p>
      </dsp:txBody>
      <dsp:txXfrm>
        <a:off x="268399" y="2647672"/>
        <a:ext cx="1268014" cy="1268014"/>
      </dsp:txXfrm>
    </dsp:sp>
    <dsp:sp modelId="{6AA6DDB3-20A8-4DCB-9E67-D305E3FF9DC6}">
      <dsp:nvSpPr>
        <dsp:cNvPr id="0" name=""/>
        <dsp:cNvSpPr/>
      </dsp:nvSpPr>
      <dsp:spPr>
        <a:xfrm>
          <a:off x="1440380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Service leads</a:t>
          </a:r>
          <a:r>
            <a:rPr lang="en-GB" sz="14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kern="1200" dirty="0"/>
        </a:p>
      </dsp:txBody>
      <dsp:txXfrm>
        <a:off x="1702995" y="2647672"/>
        <a:ext cx="1268014" cy="1268014"/>
      </dsp:txXfrm>
    </dsp:sp>
    <dsp:sp modelId="{501B9B90-B659-4A9D-BD14-5A7F8972DD95}">
      <dsp:nvSpPr>
        <dsp:cNvPr id="0" name=""/>
        <dsp:cNvSpPr/>
      </dsp:nvSpPr>
      <dsp:spPr>
        <a:xfrm>
          <a:off x="2874975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NHS Trusts and third-sector healthcare providers</a:t>
          </a:r>
          <a:r>
            <a:rPr lang="en-GB" sz="14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kern="1200" dirty="0"/>
        </a:p>
      </dsp:txBody>
      <dsp:txXfrm>
        <a:off x="3137590" y="2647672"/>
        <a:ext cx="1268014" cy="1268014"/>
      </dsp:txXfrm>
    </dsp:sp>
    <dsp:sp modelId="{CCA7A508-7805-4D87-9933-22AD319E8908}">
      <dsp:nvSpPr>
        <dsp:cNvPr id="0" name=""/>
        <dsp:cNvSpPr/>
      </dsp:nvSpPr>
      <dsp:spPr>
        <a:xfrm>
          <a:off x="4309571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Oncology and PC teams</a:t>
          </a:r>
          <a:r>
            <a:rPr lang="en-US" sz="14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kern="1200" dirty="0"/>
        </a:p>
      </dsp:txBody>
      <dsp:txXfrm>
        <a:off x="4572186" y="2647672"/>
        <a:ext cx="1268014" cy="1268014"/>
      </dsp:txXfrm>
    </dsp:sp>
    <dsp:sp modelId="{0660A2A9-B0B3-41CA-AA81-491CC346804D}">
      <dsp:nvSpPr>
        <dsp:cNvPr id="0" name=""/>
        <dsp:cNvSpPr/>
      </dsp:nvSpPr>
      <dsp:spPr>
        <a:xfrm>
          <a:off x="5744166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Information hubs (e.g., Macmillan) and equality departments</a:t>
          </a:r>
          <a:endParaRPr lang="en-GB" sz="1400" kern="1200" dirty="0"/>
        </a:p>
      </dsp:txBody>
      <dsp:txXfrm>
        <a:off x="6006781" y="2647672"/>
        <a:ext cx="1268014" cy="1268014"/>
      </dsp:txXfrm>
    </dsp:sp>
    <dsp:sp modelId="{870A6068-23B2-4FBF-93C2-6C27E2291FDF}">
      <dsp:nvSpPr>
        <dsp:cNvPr id="0" name=""/>
        <dsp:cNvSpPr/>
      </dsp:nvSpPr>
      <dsp:spPr>
        <a:xfrm>
          <a:off x="7178762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Primary care providers, s</a:t>
          </a:r>
          <a:r>
            <a:rPr lang="en-US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rPr>
            <a:t>ocial workers and AHPs</a:t>
          </a:r>
          <a:endParaRPr lang="en-GB" sz="1400" kern="1200" dirty="0"/>
        </a:p>
      </dsp:txBody>
      <dsp:txXfrm>
        <a:off x="7441377" y="2647672"/>
        <a:ext cx="1268014" cy="1268014"/>
      </dsp:txXfrm>
    </dsp:sp>
    <dsp:sp modelId="{887EB886-8A8E-4BE4-8B59-960D70781D2E}">
      <dsp:nvSpPr>
        <dsp:cNvPr id="0" name=""/>
        <dsp:cNvSpPr/>
      </dsp:nvSpPr>
      <dsp:spPr>
        <a:xfrm>
          <a:off x="8613357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6510" rIns="98688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3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Commissioners </a:t>
          </a: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and NHS Trusts</a:t>
          </a:r>
          <a:r>
            <a:rPr lang="en-GB" sz="14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kern="1200" dirty="0"/>
        </a:p>
      </dsp:txBody>
      <dsp:txXfrm>
        <a:off x="8875972" y="2647672"/>
        <a:ext cx="1268014" cy="1268014"/>
      </dsp:txXfrm>
    </dsp:sp>
    <dsp:sp modelId="{36711C56-67AF-41CA-AF46-19CEC677913E}">
      <dsp:nvSpPr>
        <dsp:cNvPr id="0" name=""/>
        <dsp:cNvSpPr/>
      </dsp:nvSpPr>
      <dsp:spPr>
        <a:xfrm>
          <a:off x="10047952" y="2385057"/>
          <a:ext cx="1793244" cy="1793244"/>
        </a:xfrm>
        <a:prstGeom prst="ellipse">
          <a:avLst/>
        </a:prstGeom>
        <a:solidFill>
          <a:schemeClr val="bg1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tx1"/>
        </a:fontRef>
      </dsp:style>
      <dsp:txBody>
        <a:bodyPr spcFirstLastPara="0" vert="horz" wrap="square" lIns="98688" tIns="17780" rIns="98688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i="1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Health and social care professionals</a:t>
          </a:r>
          <a:r>
            <a:rPr lang="en-GB" sz="1400" kern="1200" dirty="0">
              <a:solidFill>
                <a:srgbClr val="000000"/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rPr>
            <a:t> </a:t>
          </a:r>
          <a:endParaRPr lang="en-GB" sz="1400" kern="1200" dirty="0"/>
        </a:p>
      </dsp:txBody>
      <dsp:txXfrm>
        <a:off x="10310567" y="2647672"/>
        <a:ext cx="1268014" cy="126801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7" y="0"/>
            <a:ext cx="2985558" cy="502676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0FF67F00-A162-4EA1-A06E-D706BCBA9F96}" type="datetimeFigureOut">
              <a:rPr lang="en-GB" smtClean="0"/>
              <a:t>20/01/2025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9738" y="1252538"/>
            <a:ext cx="60102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1506"/>
            <a:ext cx="5511800" cy="3944868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7" y="9516039"/>
            <a:ext cx="2985558" cy="502674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F41DAAA2-E3D5-451A-A368-A911D962267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866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5110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49078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40152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42375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2F22-47CD-9A28-BDF9-7CE198318A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32E16B-A072-95D6-0442-4B0B44D1DA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86A5888-A018-66A1-4D44-971895BED7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1402E-AB98-A82B-F8EC-847678BAD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10049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2399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13410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C9C5D-B2DB-5FC4-2259-9F150549F6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05488B-52DE-7399-3F0B-F23568CD3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E8AA7E-FD87-579E-C55E-66FAA0ABEC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661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7973A-8415-2298-C9C9-6DA7B4C221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79085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1CF0EB-EC84-B807-F1B6-5D5F09B97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1C2B93-DC8B-1F50-4588-B568EA151D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838EB2-C750-6758-E158-4C85ECBA4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defTabSz="966155">
              <a:buAutoNum type="arabicPeriod"/>
              <a:defRPr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A6C7DC-D264-6A3E-75E6-36E8BD1B99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3950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CA5065-6322-590A-256A-2A93B0E7DB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3060AB-0026-E980-6D72-69D7F8F0B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405A8-2391-A2D3-5437-34B90831F6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FAF8D5-82D5-89A4-9704-AB11A2497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3661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42878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4809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D6188B-60A6-AFDA-8C29-D409B5BE7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6AAA7C-841F-E5E2-D7CC-48773C757A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9F7A29-915C-3728-721A-4C0206A54D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CEADF6-5A5D-B808-E0B5-26834672D7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2199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7DABE-9CD2-DE8B-1063-A91710E59C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21C526-3410-B9C8-8561-322222D358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121AB4-91D0-31B9-4BD0-590183E459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CB5769-8306-7591-9870-4F5915D727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27366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66155"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61469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9060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 dirty="0"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875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1057"/>
              </a:spcAft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3194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41DAAA2-E3D5-451A-A368-A911D962267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95364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pic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70104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315200" y="414339"/>
            <a:ext cx="4303776" cy="99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TITLE GOES HERE IN UPPERCASE BOLD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7315200" y="1584325"/>
            <a:ext cx="4303776" cy="3206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Cum </a:t>
            </a:r>
            <a:r>
              <a:rPr lang="en-US" err="1"/>
              <a:t>sociis</a:t>
            </a:r>
            <a:r>
              <a:rPr lang="en-US"/>
              <a:t>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at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lacus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dolor </a:t>
            </a:r>
            <a:r>
              <a:rPr lang="en-US" err="1"/>
              <a:t>auctor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cursus magna,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et.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6971" y="5976593"/>
            <a:ext cx="2714699" cy="594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3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chart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7315200" y="414339"/>
            <a:ext cx="4303776" cy="99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TITLE GOES HERE IN UPPERCASE BOLD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807" y="5782559"/>
            <a:ext cx="1832169" cy="705600"/>
          </a:xfrm>
          <a:prstGeom prst="rect">
            <a:avLst/>
          </a:prstGeom>
        </p:spPr>
      </p:pic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7315200" y="1584325"/>
            <a:ext cx="4303776" cy="3206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Cum </a:t>
            </a:r>
            <a:r>
              <a:rPr lang="en-US" err="1"/>
              <a:t>sociis</a:t>
            </a:r>
            <a:r>
              <a:rPr lang="en-US"/>
              <a:t>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at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lacus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dolor </a:t>
            </a:r>
            <a:r>
              <a:rPr lang="en-US" err="1"/>
              <a:t>auctor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cursus magna,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et.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quarter" idx="14"/>
          </p:nvPr>
        </p:nvSpPr>
        <p:spPr>
          <a:xfrm>
            <a:off x="0" y="0"/>
            <a:ext cx="70104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60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pic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5181600" y="0"/>
            <a:ext cx="70104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414339"/>
            <a:ext cx="4047744" cy="99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TITLE GOES HERE IN UPPERCASE BOLD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1584325"/>
            <a:ext cx="4047744" cy="3206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Cum </a:t>
            </a:r>
            <a:r>
              <a:rPr lang="en-US" err="1"/>
              <a:t>sociis</a:t>
            </a:r>
            <a:r>
              <a:rPr lang="en-US"/>
              <a:t>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at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lacus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dolor </a:t>
            </a:r>
            <a:r>
              <a:rPr lang="en-US" err="1"/>
              <a:t>auctor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cursus magna,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et.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5782559"/>
            <a:ext cx="1832169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555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pic narrow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1"/>
          </p:nvPr>
        </p:nvSpPr>
        <p:spPr>
          <a:xfrm flipH="1">
            <a:off x="7010400" y="0"/>
            <a:ext cx="51816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572835"/>
            <a:ext cx="5596128" cy="99993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TITLE GOES HERE IN UPPERCASE BOLD</a:t>
            </a:r>
          </a:p>
        </p:txBody>
      </p:sp>
      <p:sp>
        <p:nvSpPr>
          <p:cNvPr id="5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1892289"/>
            <a:ext cx="5596128" cy="320675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FontTx/>
              <a:buNone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Cum </a:t>
            </a:r>
            <a:r>
              <a:rPr lang="en-US" err="1"/>
              <a:t>sociis</a:t>
            </a:r>
            <a:r>
              <a:rPr lang="en-US"/>
              <a:t>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et </a:t>
            </a:r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r>
              <a:rPr lang="en-US"/>
              <a:t>, </a:t>
            </a:r>
            <a:r>
              <a:rPr lang="en-US" err="1"/>
              <a:t>nascetur</a:t>
            </a:r>
            <a:r>
              <a:rPr lang="en-US"/>
              <a:t> </a:t>
            </a:r>
            <a:r>
              <a:rPr lang="en-US" err="1"/>
              <a:t>ridiculus</a:t>
            </a:r>
            <a:r>
              <a:rPr lang="en-US"/>
              <a:t> mus. </a:t>
            </a:r>
            <a:r>
              <a:rPr lang="en-US" err="1"/>
              <a:t>Sed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est</a:t>
            </a:r>
            <a:r>
              <a:rPr lang="en-US"/>
              <a:t> at </a:t>
            </a:r>
            <a:r>
              <a:rPr lang="en-US" err="1"/>
              <a:t>lobortis</a:t>
            </a:r>
            <a:r>
              <a:rPr lang="en-US"/>
              <a:t>. </a:t>
            </a:r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lacus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laoreet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faucibus</a:t>
            </a:r>
            <a:r>
              <a:rPr lang="en-US"/>
              <a:t> dolor </a:t>
            </a:r>
            <a:r>
              <a:rPr lang="en-US" err="1"/>
              <a:t>auctor</a:t>
            </a:r>
            <a:r>
              <a:rPr lang="en-US"/>
              <a:t>. </a:t>
            </a:r>
            <a:r>
              <a:rPr lang="en-US" err="1"/>
              <a:t>Praesent</a:t>
            </a:r>
            <a:r>
              <a:rPr lang="en-US"/>
              <a:t> </a:t>
            </a:r>
            <a:r>
              <a:rPr lang="en-US" err="1"/>
              <a:t>commodo</a:t>
            </a:r>
            <a:r>
              <a:rPr lang="en-US"/>
              <a:t> cursus magna,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scelerisque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</a:t>
            </a:r>
            <a:r>
              <a:rPr lang="en-US" err="1"/>
              <a:t>consectetur</a:t>
            </a:r>
            <a:r>
              <a:rPr lang="en-US"/>
              <a:t> et.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" y="5782559"/>
            <a:ext cx="1832169" cy="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128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807" y="5782559"/>
            <a:ext cx="1832169" cy="705600"/>
          </a:xfrm>
          <a:prstGeom prst="rect">
            <a:avLst/>
          </a:prstGeom>
        </p:spPr>
      </p:pic>
      <p:sp>
        <p:nvSpPr>
          <p:cNvPr id="6" name="Text Placeholder 4"/>
          <p:cNvSpPr>
            <a:spLocks noGrp="1"/>
          </p:cNvSpPr>
          <p:nvPr>
            <p:ph type="body" sz="quarter" idx="12" hasCustomPrompt="1"/>
          </p:nvPr>
        </p:nvSpPr>
        <p:spPr>
          <a:xfrm>
            <a:off x="548640" y="1609154"/>
            <a:ext cx="6851904" cy="14022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800" b="1" baseline="0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TITLE GOES HERE IN UPPERCASE BOLD</a:t>
            </a:r>
          </a:p>
        </p:txBody>
      </p:sp>
      <p:sp>
        <p:nvSpPr>
          <p:cNvPr id="7" name="Text Placeholder 11"/>
          <p:cNvSpPr>
            <a:spLocks noGrp="1"/>
          </p:cNvSpPr>
          <p:nvPr>
            <p:ph type="body" sz="quarter" idx="13" hasCustomPrompt="1"/>
          </p:nvPr>
        </p:nvSpPr>
        <p:spPr>
          <a:xfrm>
            <a:off x="548640" y="3281409"/>
            <a:ext cx="6851904" cy="3206750"/>
          </a:xfrm>
          <a:prstGeom prst="rect">
            <a:avLst/>
          </a:prstGeom>
        </p:spPr>
        <p:txBody>
          <a:bodyPr/>
          <a:lstStyle>
            <a:lvl1pPr marL="342900" indent="-342900">
              <a:lnSpc>
                <a:spcPct val="100000"/>
              </a:lnSpc>
              <a:buFont typeface="Arial" charset="0"/>
              <a:buChar char="•"/>
              <a:defRPr sz="21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Cum </a:t>
            </a:r>
            <a:r>
              <a:rPr lang="en-US" err="1"/>
              <a:t>sociis</a:t>
            </a:r>
            <a:r>
              <a:rPr lang="en-US"/>
              <a:t> </a:t>
            </a:r>
            <a:r>
              <a:rPr lang="en-US" err="1"/>
              <a:t>natoque</a:t>
            </a:r>
            <a:r>
              <a:rPr lang="en-US"/>
              <a:t> </a:t>
            </a:r>
            <a:r>
              <a:rPr lang="en-US" err="1"/>
              <a:t>penatibus</a:t>
            </a:r>
            <a:r>
              <a:rPr lang="en-US"/>
              <a:t> </a:t>
            </a:r>
          </a:p>
          <a:p>
            <a:pPr lvl="0"/>
            <a:r>
              <a:rPr lang="en-US" err="1"/>
              <a:t>Magnis</a:t>
            </a:r>
            <a:r>
              <a:rPr lang="en-US"/>
              <a:t> dis parturient </a:t>
            </a:r>
            <a:r>
              <a:rPr lang="en-US" err="1"/>
              <a:t>montes</a:t>
            </a:r>
            <a:endParaRPr lang="en-US"/>
          </a:p>
          <a:p>
            <a:pPr lvl="0"/>
            <a:r>
              <a:rPr lang="en-US" err="1"/>
              <a:t>Vivamus</a:t>
            </a:r>
            <a:r>
              <a:rPr lang="en-US"/>
              <a:t> </a:t>
            </a:r>
            <a:r>
              <a:rPr lang="en-US" err="1"/>
              <a:t>sagittis</a:t>
            </a:r>
            <a:r>
              <a:rPr lang="en-US"/>
              <a:t> lacus </a:t>
            </a:r>
            <a:r>
              <a:rPr lang="en-US" err="1"/>
              <a:t>vel</a:t>
            </a:r>
            <a:r>
              <a:rPr lang="en-US"/>
              <a:t> </a:t>
            </a:r>
            <a:r>
              <a:rPr lang="en-US" err="1"/>
              <a:t>augue</a:t>
            </a:r>
            <a:r>
              <a:rPr lang="en-US"/>
              <a:t> </a:t>
            </a:r>
            <a:r>
              <a:rPr lang="en-US" err="1"/>
              <a:t>laoreet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907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6807" y="5782559"/>
            <a:ext cx="1832169" cy="705600"/>
          </a:xfrm>
          <a:prstGeom prst="rect">
            <a:avLst/>
          </a:prstGeom>
        </p:spPr>
      </p:pic>
      <p:sp>
        <p:nvSpPr>
          <p:cNvPr id="4" name="Chart Placeholder 3"/>
          <p:cNvSpPr>
            <a:spLocks noGrp="1"/>
          </p:cNvSpPr>
          <p:nvPr>
            <p:ph type="chart" sz="quarter" idx="10"/>
          </p:nvPr>
        </p:nvSpPr>
        <p:spPr>
          <a:xfrm>
            <a:off x="548640" y="401638"/>
            <a:ext cx="8900160" cy="599916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12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Title slide animat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1945" y="2297409"/>
            <a:ext cx="79375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6745" y="2600621"/>
            <a:ext cx="793750" cy="862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Placehold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1583246" y="1585414"/>
            <a:ext cx="3817810" cy="2892425"/>
          </a:xfrm>
          <a:prstGeom prst="rect">
            <a:avLst/>
          </a:prstGeom>
        </p:spPr>
        <p:txBody>
          <a:bodyPr lIns="288000" tIns="251999" rIns="0" bIns="288000"/>
          <a:lstStyle>
            <a:lvl1pPr marL="0" indent="0">
              <a:buNone/>
              <a:defRPr sz="3200" b="1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PRESENTATION TITLE ARIAL BOLD 32PT WITH A MAXIMUM OF 12 WORDS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582738" y="5389563"/>
            <a:ext cx="3586670" cy="3650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1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82738" y="5711637"/>
            <a:ext cx="3586670" cy="4015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582738" y="6033711"/>
            <a:ext cx="3586670" cy="4015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0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208" y="393087"/>
            <a:ext cx="3019901" cy="661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885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4.81481E-6 L -0.1276 -0.17292 " pathEditMode="relative" rAng="0" ptsTypes="AA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80" y="-8657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85185E-6 L 0.13945 0.13634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966" y="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1" hasCustomPrompt="1"/>
          </p:nvPr>
        </p:nvSpPr>
        <p:spPr>
          <a:xfrm>
            <a:off x="1582738" y="5389563"/>
            <a:ext cx="3586670" cy="36506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1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PRESENTER NAME</a:t>
            </a:r>
          </a:p>
        </p:txBody>
      </p:sp>
      <p:sp>
        <p:nvSpPr>
          <p:cNvPr id="15" name="Text Placeholder 13"/>
          <p:cNvSpPr>
            <a:spLocks noGrp="1"/>
          </p:cNvSpPr>
          <p:nvPr>
            <p:ph type="body" sz="quarter" idx="12" hasCustomPrompt="1"/>
          </p:nvPr>
        </p:nvSpPr>
        <p:spPr>
          <a:xfrm>
            <a:off x="1582738" y="5711637"/>
            <a:ext cx="3586670" cy="4015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PRESENTER TITLE</a:t>
            </a:r>
          </a:p>
        </p:txBody>
      </p:sp>
      <p:sp>
        <p:nvSpPr>
          <p:cNvPr id="16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1582738" y="6033711"/>
            <a:ext cx="3586670" cy="40156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1200" b="0" i="0" baseline="0">
                <a:solidFill>
                  <a:srgbClr val="D6000D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/>
            <a:r>
              <a:rPr lang="en-US"/>
              <a:t>DATE OF PRESENTATION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509586" y="1203608"/>
            <a:ext cx="5366702" cy="3234280"/>
          </a:xfrm>
          <a:prstGeom prst="rect">
            <a:avLst/>
          </a:prstGeom>
        </p:spPr>
        <p:txBody>
          <a:bodyPr lIns="288000" tIns="288000" rIns="288000" bIns="0"/>
          <a:lstStyle>
            <a:lvl1pPr marL="0" indent="0">
              <a:buNone/>
              <a:defRPr sz="4600" b="1">
                <a:solidFill>
                  <a:srgbClr val="D6000D"/>
                </a:solidFill>
              </a:defRPr>
            </a:lvl1pPr>
          </a:lstStyle>
          <a:p>
            <a:pPr lvl="0"/>
            <a:r>
              <a:rPr lang="en-US"/>
              <a:t>PRESENTATION TITLE GOES HERE UPPERCASE 48PT </a:t>
            </a:r>
          </a:p>
        </p:txBody>
      </p:sp>
    </p:spTree>
    <p:extLst>
      <p:ext uri="{BB962C8B-B14F-4D97-AF65-F5344CB8AC3E}">
        <p14:creationId xmlns:p14="http://schemas.microsoft.com/office/powerpoint/2010/main" val="1558300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6DBC-FC2D-13B7-16E5-C95FA13A3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EC17F-6DEC-0ABD-A67A-4C2E5A678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CA2A3-ECEA-0FAA-0EF4-5BBB281B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6DF45-5071-FFBF-DBCC-AE93279C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86A8E-E942-7B16-618F-F604893F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63315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F6DBC-FC2D-13B7-16E5-C95FA13A3D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5EC17F-6DEC-0ABD-A67A-4C2E5A6780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ACA2A3-ECEA-0FAA-0EF4-5BBB281B8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F6DF45-5071-FFBF-DBCC-AE93279C56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A86A8E-E942-7B16-618F-F604893F5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8343829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47080-1B7E-824A-FB84-7B61CFB4D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1C27AD-A617-3399-13D7-3EDCC5BC9F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DA69B-9566-25EE-2952-7DC182632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25A00-93E9-955D-1BF8-08E512904B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8B2B56-2967-4470-D962-98E77260A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9425292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704C9-93D1-46E5-AE82-0B0FBE6D13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93F8DE-676C-88D7-F6E6-74C0D2BCAD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A27A01-C8FE-9560-7A56-56672A67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CF38A-A007-4341-DEA6-669D32EFA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0FE6B5-811E-0E4D-57B8-5BAF2465B7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924987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2F8785-E55D-6271-4DFF-70CB82EBE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A8F0B-F810-EB84-26D0-F57538AA1B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CD3A252-25D2-CEE7-632B-212388A31F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1034FE-7C1D-5B6B-37CD-1EBBD8CAD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D32513-7A22-2F88-5E5F-5A680AAA14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9801C1-DDDA-C8E3-009A-70B26D70B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8381330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461CF-ECBE-57CA-8FF2-7B1BF1C35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C898EA-8321-07A1-3242-3AC29CC883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16FE2-7E01-6D56-76D9-38C3685C64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A2FF62-058B-B844-BA97-97EFF60B530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249A40-C0A2-57A4-5ED8-D697E4B5CA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F6581A-C039-963B-1477-1251BC29E4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AA6A80-9674-0D85-4832-7D639836C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EAA957-223E-A3F9-F902-79840382E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216378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BAB1C-063C-5B8A-63DF-7E1B24376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C40E961-09AA-7125-069B-0E9B7A360C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9DF270B-A1D4-E527-EF71-B47EA85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BD60F2D-7FD4-F315-2E1D-62E759CAE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0331014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29B90CB-8A2F-2A8D-894F-80977A4F9B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3D6C53-446E-1CEC-14AD-3B13C518C6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7EF648-2B56-7BC2-ED26-A0CD433263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37428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8252-987B-F72F-C755-5EBBF867A3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0B1C7-495B-4080-7C46-C946C49746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D42742-E2DA-A13D-BB44-7A73B26CAD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DCCEE8-C684-5B94-C892-D3CE60B38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3A9BC4-2670-707D-7507-1A06A77C9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443770-2687-36DA-B1CA-5D6DC7384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244488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29B5E-0B23-622D-5746-11EC49D19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4B4713B-12FF-3CB6-2384-E4A1C87880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B33955-B048-4048-EAD2-3F960D48F8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0EA03F-C93B-8B90-E2A8-F372525B7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9FEAAE-7084-CC73-2309-136D53BE4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4856D7B-6839-A949-A7E2-EF896B170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53975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B1F0C-A036-69CD-E553-6057400BF2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290DB1-228E-DB07-BEAC-982AA47FC9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BF74C7-5074-634B-6812-B1757CAD8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167D7-D937-6B65-E4F3-DD810A05A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58A937-D883-9C7E-DF9A-2E212DC0D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94172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6135C92-DDBF-FE8E-19E0-FC0D04AB8D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AAB61A-25D2-1B67-4510-4822098373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81B3F8-3FD0-CD24-0E8B-C23807359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98D401-9C66-1C7D-9274-46DD4314D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EA710E-09B1-42DA-9C2D-D376D275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267144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37259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BEE7CE8-1666-6249-8D05-5E37592704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AF0E1D-76D8-D976-FA2F-FFD7322AA5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AB9E88-561D-08BC-1A6E-F6002A65EB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E0182E-0991-4604-A201-01A3CF3AC784}" type="datetimeFigureOut">
              <a:rPr lang="en-IE" smtClean="0"/>
              <a:t>20/01/2025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4D6E0-87A7-86F9-73C7-7E30B9B8A4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C553DC-B10A-A6DC-3340-8100DE1368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7849B5-7CCB-463C-8D00-E14F59A3C240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963318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13" Type="http://schemas.openxmlformats.org/officeDocument/2006/relationships/image" Target="../media/image9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5" Type="http://schemas.openxmlformats.org/officeDocument/2006/relationships/image" Target="../media/image21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Relationship Id="rId1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3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microsoft.com/office/2007/relationships/hdphoto" Target="../media/hdphoto1.wdp"/><Relationship Id="rId5" Type="http://schemas.openxmlformats.org/officeDocument/2006/relationships/image" Target="../media/image24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7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1.xml"/><Relationship Id="rId11" Type="http://schemas.openxmlformats.org/officeDocument/2006/relationships/image" Target="../media/image37.jpeg"/><Relationship Id="rId5" Type="http://schemas.openxmlformats.org/officeDocument/2006/relationships/diagramData" Target="../diagrams/data1.xml"/><Relationship Id="rId10" Type="http://schemas.openxmlformats.org/officeDocument/2006/relationships/image" Target="../media/image36.jpeg"/><Relationship Id="rId4" Type="http://schemas.openxmlformats.org/officeDocument/2006/relationships/image" Target="../media/image9.pn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9.jpe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5.xml"/><Relationship Id="rId1" Type="http://schemas.openxmlformats.org/officeDocument/2006/relationships/video" Target="https://www.youtube.com/embed/5ta8AKIJR6I?feature=oembed" TargetMode="External"/><Relationship Id="rId6" Type="http://schemas.openxmlformats.org/officeDocument/2006/relationships/image" Target="../media/image10.pn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49.png"/><Relationship Id="rId18" Type="http://schemas.microsoft.com/office/2007/relationships/hdphoto" Target="../media/hdphoto5.wdp"/><Relationship Id="rId3" Type="http://schemas.openxmlformats.org/officeDocument/2006/relationships/image" Target="../media/image42.png"/><Relationship Id="rId21" Type="http://schemas.openxmlformats.org/officeDocument/2006/relationships/image" Target="../media/image53.png"/><Relationship Id="rId7" Type="http://schemas.openxmlformats.org/officeDocument/2006/relationships/image" Target="../media/image46.png"/><Relationship Id="rId12" Type="http://schemas.microsoft.com/office/2007/relationships/hdphoto" Target="../media/hdphoto4.wdp"/><Relationship Id="rId17" Type="http://schemas.openxmlformats.org/officeDocument/2006/relationships/image" Target="../media/image51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9.png"/><Relationship Id="rId20" Type="http://schemas.microsoft.com/office/2007/relationships/hdphoto" Target="../media/hdphoto6.wdp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5.svg"/><Relationship Id="rId11" Type="http://schemas.openxmlformats.org/officeDocument/2006/relationships/image" Target="../media/image48.png"/><Relationship Id="rId5" Type="http://schemas.openxmlformats.org/officeDocument/2006/relationships/image" Target="../media/image44.png"/><Relationship Id="rId15" Type="http://schemas.openxmlformats.org/officeDocument/2006/relationships/image" Target="../media/image7.png"/><Relationship Id="rId10" Type="http://schemas.microsoft.com/office/2007/relationships/hdphoto" Target="../media/hdphoto3.wdp"/><Relationship Id="rId19" Type="http://schemas.openxmlformats.org/officeDocument/2006/relationships/image" Target="../media/image52.png"/><Relationship Id="rId4" Type="http://schemas.openxmlformats.org/officeDocument/2006/relationships/image" Target="../media/image43.svg"/><Relationship Id="rId9" Type="http://schemas.openxmlformats.org/officeDocument/2006/relationships/image" Target="../media/image47.png"/><Relationship Id="rId14" Type="http://schemas.openxmlformats.org/officeDocument/2006/relationships/image" Target="../media/image50.svg"/><Relationship Id="rId22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54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6" Type="http://schemas.openxmlformats.org/officeDocument/2006/relationships/diagramLayout" Target="../diagrams/layout2.xml"/><Relationship Id="rId11" Type="http://schemas.openxmlformats.org/officeDocument/2006/relationships/image" Target="../media/image9.png"/><Relationship Id="rId5" Type="http://schemas.openxmlformats.org/officeDocument/2006/relationships/diagramData" Target="../diagrams/data2.xml"/><Relationship Id="rId10" Type="http://schemas.openxmlformats.org/officeDocument/2006/relationships/image" Target="../media/image7.png"/><Relationship Id="rId4" Type="http://schemas.openxmlformats.org/officeDocument/2006/relationships/image" Target="../media/image55.sv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3.xml"/><Relationship Id="rId3" Type="http://schemas.openxmlformats.org/officeDocument/2006/relationships/image" Target="../media/image56.jpeg"/><Relationship Id="rId7" Type="http://schemas.openxmlformats.org/officeDocument/2006/relationships/diagramLayout" Target="../diagrams/layou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6" Type="http://schemas.openxmlformats.org/officeDocument/2006/relationships/diagramData" Target="../diagrams/data3.xml"/><Relationship Id="rId5" Type="http://schemas.openxmlformats.org/officeDocument/2006/relationships/image" Target="../media/image9.png"/><Relationship Id="rId10" Type="http://schemas.microsoft.com/office/2007/relationships/diagramDrawing" Target="../diagrams/drawing3.xml"/><Relationship Id="rId4" Type="http://schemas.openxmlformats.org/officeDocument/2006/relationships/image" Target="../media/image7.png"/><Relationship Id="rId9" Type="http://schemas.openxmlformats.org/officeDocument/2006/relationships/diagramColors" Target="../diagrams/colors3.xml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57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7.png"/><Relationship Id="rId4" Type="http://schemas.microsoft.com/office/2007/relationships/hdphoto" Target="../media/hdphoto8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7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image" Target="../media/image8.jpe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3.png"/><Relationship Id="rId5" Type="http://schemas.openxmlformats.org/officeDocument/2006/relationships/image" Target="../media/image9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7.png"/><Relationship Id="rId7" Type="http://schemas.openxmlformats.org/officeDocument/2006/relationships/hyperlink" Target="mailto:c.blair@qub.ac.uk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hyperlink" Target="mailto:j.reid@qub.ac.uk" TargetMode="External"/><Relationship Id="rId5" Type="http://schemas.openxmlformats.org/officeDocument/2006/relationships/image" Target="../media/image67.png"/><Relationship Id="rId4" Type="http://schemas.openxmlformats.org/officeDocument/2006/relationships/image" Target="../media/image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palliativehub.com/events/past-events/" TargetMode="External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g"/><Relationship Id="rId4" Type="http://schemas.openxmlformats.org/officeDocument/2006/relationships/hyperlink" Target="https://professionalpalliativehub.com/research/special-interest-group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en-IE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0957" y="223936"/>
            <a:ext cx="4835236" cy="4746974"/>
          </a:xfrm>
        </p:spPr>
        <p:txBody>
          <a:bodyPr anchor="b">
            <a:normAutofit fontScale="90000"/>
          </a:bodyPr>
          <a:lstStyle/>
          <a:p>
            <a:pPr algn="r"/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br>
              <a:rPr lang="en-GB" sz="2800" b="1" dirty="0">
                <a:solidFill>
                  <a:schemeClr val="bg1"/>
                </a:solidFill>
              </a:rPr>
            </a:br>
            <a:r>
              <a:rPr lang="en-GB" sz="2800" b="1" dirty="0">
                <a:solidFill>
                  <a:schemeClr val="bg2"/>
                </a:solidFill>
              </a:rPr>
              <a:t>‘AIIHPC Expert Topic Webinar on Integrated Palliative Care in Oncology: key findings and recommendations for policy and practice’</a:t>
            </a:r>
            <a:br>
              <a:rPr lang="en-GB" sz="2800" dirty="0">
                <a:solidFill>
                  <a:schemeClr val="bg2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GB" sz="2800" dirty="0">
                <a:solidFill>
                  <a:schemeClr val="bg1"/>
                </a:solidFill>
              </a:rPr>
            </a:br>
            <a:br>
              <a:rPr lang="en-IE" sz="2800" dirty="0">
                <a:solidFill>
                  <a:schemeClr val="bg1"/>
                </a:solidFill>
              </a:rPr>
            </a:br>
            <a:r>
              <a:rPr lang="en-IE" sz="2800" dirty="0">
                <a:solidFill>
                  <a:schemeClr val="bg2"/>
                </a:solidFill>
              </a:rPr>
              <a:t>Presented by</a:t>
            </a:r>
            <a:br>
              <a:rPr lang="en-IE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Prof Joanne Reid and </a:t>
            </a:r>
            <a:br>
              <a:rPr lang="en-GB" sz="2800" dirty="0">
                <a:solidFill>
                  <a:schemeClr val="bg2"/>
                </a:solidFill>
              </a:rPr>
            </a:br>
            <a:r>
              <a:rPr lang="en-GB" sz="2800" dirty="0">
                <a:solidFill>
                  <a:schemeClr val="bg2"/>
                </a:solidFill>
              </a:rPr>
              <a:t>Dr Carolyn Blair, Queens University Belfast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6002384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00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professionalpalliativehub.com/research</a:t>
            </a:r>
            <a:r>
              <a:rPr lang="en-GB" sz="2250" dirty="0">
                <a:solidFill>
                  <a:schemeClr val="bg1">
                    <a:lumMod val="75000"/>
                  </a:schemeClr>
                </a:solidFill>
                <a:latin typeface="+mj-lt"/>
              </a:rPr>
              <a:t>/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A logo for a medical research network&#10;&#10;Description automatically generated">
            <a:extLst>
              <a:ext uri="{FF2B5EF4-FFF2-40B4-BE49-F238E27FC236}">
                <a16:creationId xmlns:a16="http://schemas.microsoft.com/office/drawing/2014/main" id="{37F58477-3690-2467-F45E-9B746B23BE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9" y="1964603"/>
            <a:ext cx="6919986" cy="489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221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>
          <a:xfrm>
            <a:off x="317200" y="5076670"/>
            <a:ext cx="4498022" cy="871728"/>
          </a:xfrm>
        </p:spPr>
        <p:txBody>
          <a:bodyPr/>
          <a:lstStyle/>
          <a:p>
            <a:r>
              <a:rPr lang="en-GB" sz="2000" dirty="0">
                <a:solidFill>
                  <a:srgbClr val="002060"/>
                </a:solidFill>
              </a:rPr>
              <a:t>Jan 22, 2025, 11:00 AM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2"/>
          </p:nvPr>
        </p:nvSpPr>
        <p:spPr>
          <a:xfrm>
            <a:off x="317200" y="5512534"/>
            <a:ext cx="7192552" cy="1089816"/>
          </a:xfrm>
        </p:spPr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Professor Joanne Reid - </a:t>
            </a:r>
            <a:r>
              <a:rPr lang="en-GB" dirty="0">
                <a:solidFill>
                  <a:srgbClr val="002060"/>
                </a:solidFill>
              </a:rPr>
              <a:t>Professor of Cancer and Palliative Care, Queens University Belfast, AIIHPC Board Director and PCRN member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3"/>
          </p:nvPr>
        </p:nvSpPr>
        <p:spPr>
          <a:xfrm>
            <a:off x="317200" y="6101829"/>
            <a:ext cx="6514126" cy="401567"/>
          </a:xfrm>
        </p:spPr>
        <p:txBody>
          <a:bodyPr/>
          <a:lstStyle/>
          <a:p>
            <a:r>
              <a:rPr lang="en-US" sz="1600" dirty="0">
                <a:solidFill>
                  <a:srgbClr val="002060"/>
                </a:solidFill>
              </a:rPr>
              <a:t>Dr Carolyn Blair - </a:t>
            </a:r>
            <a:r>
              <a:rPr lang="en-GB" sz="1600" dirty="0">
                <a:solidFill>
                  <a:srgbClr val="002060"/>
                </a:solidFill>
              </a:rPr>
              <a:t>Research Fellow, Queens University Belfast and PCRN member</a:t>
            </a:r>
            <a:endParaRPr lang="en-US" sz="1600" dirty="0">
              <a:solidFill>
                <a:srgbClr val="002060"/>
              </a:solidFill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/>
          </p:nvPr>
        </p:nvSpPr>
        <p:spPr>
          <a:xfrm>
            <a:off x="1805410" y="1371770"/>
            <a:ext cx="6019623" cy="3234280"/>
          </a:xfrm>
        </p:spPr>
        <p:txBody>
          <a:bodyPr/>
          <a:lstStyle/>
          <a:p>
            <a:r>
              <a:rPr lang="en-GB" sz="3600" b="1" i="0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</a:rPr>
              <a:t>Integrated Palliative Care in Oncology: key findings and recommendations for policy and practice</a:t>
            </a:r>
            <a:endParaRPr lang="en-US" sz="3600" dirty="0">
              <a:solidFill>
                <a:schemeClr val="accent1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026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2075" y="1371770"/>
            <a:ext cx="2639925" cy="879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A logo of a group of people&#10;&#10;Description automatically generated">
            <a:extLst>
              <a:ext uri="{FF2B5EF4-FFF2-40B4-BE49-F238E27FC236}">
                <a16:creationId xmlns:a16="http://schemas.microsoft.com/office/drawing/2014/main" id="{CB9A80F0-ABA3-9718-78F6-878A4E2A290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100" y="0"/>
            <a:ext cx="3079272" cy="1602079"/>
          </a:xfrm>
          <a:prstGeom prst="rect">
            <a:avLst/>
          </a:prstGeom>
        </p:spPr>
      </p:pic>
      <p:pic>
        <p:nvPicPr>
          <p:cNvPr id="10242" name="Picture 2">
            <a:extLst>
              <a:ext uri="{FF2B5EF4-FFF2-40B4-BE49-F238E27FC236}">
                <a16:creationId xmlns:a16="http://schemas.microsoft.com/office/drawing/2014/main" id="{CFF3C4C2-BEF7-5537-854F-78C87E0623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9866" y="5992566"/>
            <a:ext cx="3425755" cy="609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9A25678-76E5-1920-C31A-87C2BB57C85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6617" y="3429000"/>
            <a:ext cx="1975510" cy="19755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1666745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24D939E7-4D4E-31F9-7EEB-00B2D7E93B8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2992"/>
          <a:stretch/>
        </p:blipFill>
        <p:spPr>
          <a:xfrm>
            <a:off x="6134730" y="2652112"/>
            <a:ext cx="2925170" cy="124667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FFFC85A-55C6-B8D6-509A-E224C72796B1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90031" y="122428"/>
            <a:ext cx="6851904" cy="1402269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Research Team</a:t>
            </a:r>
            <a:endParaRPr lang="en-GB" dirty="0">
              <a:solidFill>
                <a:srgbClr val="C0000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FA4B90-7F9D-69D9-99F9-F15E414220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8367" y="1047014"/>
            <a:ext cx="2956560" cy="132389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E0C15C-3795-B18A-1BA2-A5C76BBAB3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6958" y="1037183"/>
            <a:ext cx="3652555" cy="1304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01720E5-C354-45D6-F011-BBCDBAD82DF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239" y="4245574"/>
            <a:ext cx="3083581" cy="13339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8E0612F-93CA-22B0-406B-2C9E3B2C289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801544" y="1002700"/>
            <a:ext cx="3373911" cy="13141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91DD408-C7BC-5AD4-E4A7-6D7084C36B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1444" y="4245574"/>
            <a:ext cx="3264707" cy="13117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7768BA7-5B6D-8028-F79D-FF9FDB22F2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5044" y="2647851"/>
            <a:ext cx="2835251" cy="12605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D3B900-26BE-184A-F030-292F9CAD805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17741" y="2642800"/>
            <a:ext cx="2656815" cy="1237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E7C143-8567-449A-9FDE-C14A9FD959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187744" y="2647851"/>
            <a:ext cx="2828862" cy="12378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Picture 2" descr="University Of Oxford Logo Text transparent PNG - StickPNG">
            <a:extLst>
              <a:ext uri="{FF2B5EF4-FFF2-40B4-BE49-F238E27FC236}">
                <a16:creationId xmlns:a16="http://schemas.microsoft.com/office/drawing/2014/main" id="{A1A95754-246E-5DE8-93AC-E4264A437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861" y="5805424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>
            <a:extLst>
              <a:ext uri="{FF2B5EF4-FFF2-40B4-BE49-F238E27FC236}">
                <a16:creationId xmlns:a16="http://schemas.microsoft.com/office/drawing/2014/main" id="{8FFD2C86-8C64-03B1-77DC-90690E567E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07" y="5948564"/>
            <a:ext cx="2956560" cy="52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FEBC2B3-4F51-FBFD-B57E-A52678D677F1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r="42414"/>
          <a:stretch/>
        </p:blipFill>
        <p:spPr>
          <a:xfrm>
            <a:off x="7858775" y="4195936"/>
            <a:ext cx="3083582" cy="1278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B6E26334-31A1-73A4-8A62-6D262909B440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6539" r="90642" b="1834"/>
          <a:stretch/>
        </p:blipFill>
        <p:spPr>
          <a:xfrm>
            <a:off x="4357687" y="3724274"/>
            <a:ext cx="1195388" cy="9478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D1582D1-C73C-0250-564D-2EA7E37D570B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6539" r="90642" b="1834"/>
          <a:stretch/>
        </p:blipFill>
        <p:spPr>
          <a:xfrm>
            <a:off x="2106656" y="5430975"/>
            <a:ext cx="1100138" cy="8723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DFD874B4-C797-5E0D-8273-A4CCAB101C73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18099"/>
          <a:stretch/>
        </p:blipFill>
        <p:spPr>
          <a:xfrm>
            <a:off x="5530215" y="5404125"/>
            <a:ext cx="1131569" cy="8723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836E0AA-7FBD-4A6D-BAC1-E7AD8D2A5EE0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18099"/>
          <a:stretch/>
        </p:blipFill>
        <p:spPr>
          <a:xfrm>
            <a:off x="5172869" y="2162175"/>
            <a:ext cx="1632172" cy="125829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757C0AB5-504C-39A4-8091-E8ADD0314A35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b="18099"/>
          <a:stretch/>
        </p:blipFill>
        <p:spPr>
          <a:xfrm>
            <a:off x="1511411" y="3761912"/>
            <a:ext cx="1190490" cy="91778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EE474C64-EE27-96F4-F6F2-7A3BB099A3E4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b="32387"/>
          <a:stretch/>
        </p:blipFill>
        <p:spPr>
          <a:xfrm>
            <a:off x="2005278" y="2209721"/>
            <a:ext cx="1302893" cy="100972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931C4A4-3D12-E6EA-82D0-61E22DF4A3CE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b="32387"/>
          <a:stretch/>
        </p:blipFill>
        <p:spPr>
          <a:xfrm>
            <a:off x="9110928" y="2174603"/>
            <a:ext cx="1302893" cy="100972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3632EBDA-384C-FD30-E2A4-635B4DB20423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b="32387"/>
          <a:stretch/>
        </p:blipFill>
        <p:spPr>
          <a:xfrm>
            <a:off x="10413821" y="3711426"/>
            <a:ext cx="1302893" cy="100972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CF154E98-AFE9-7280-D0A1-CFA26DE19DCC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b="32387"/>
          <a:stretch/>
        </p:blipFill>
        <p:spPr>
          <a:xfrm>
            <a:off x="7446151" y="3742047"/>
            <a:ext cx="1302893" cy="1009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9D398878-4C20-DEE1-7CF8-7BB914BD4082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61638" t="24717" r="2721" b="29676"/>
          <a:stretch/>
        </p:blipFill>
        <p:spPr>
          <a:xfrm>
            <a:off x="9030760" y="4855284"/>
            <a:ext cx="1664777" cy="508682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8143AAAF-FB0C-C80D-8E57-51F3CFD8E9D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86539" r="90642" b="1834"/>
          <a:stretch/>
        </p:blipFill>
        <p:spPr>
          <a:xfrm>
            <a:off x="8905899" y="5288688"/>
            <a:ext cx="1914501" cy="151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558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00060" y="294640"/>
            <a:ext cx="11228832" cy="1070037"/>
          </a:xfrm>
        </p:spPr>
        <p:txBody>
          <a:bodyPr/>
          <a:lstStyle/>
          <a:p>
            <a:r>
              <a:rPr lang="en-US" sz="4400" dirty="0">
                <a:solidFill>
                  <a:srgbClr val="002060"/>
                </a:solidFill>
              </a:rPr>
              <a:t>Background</a:t>
            </a:r>
          </a:p>
          <a:p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1936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6" name="Picture 2">
            <a:extLst>
              <a:ext uri="{FF2B5EF4-FFF2-40B4-BE49-F238E27FC236}">
                <a16:creationId xmlns:a16="http://schemas.microsoft.com/office/drawing/2014/main" id="{B3A106FC-4D41-71BB-691F-574B77CDE6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307" y="5948564"/>
            <a:ext cx="2956560" cy="526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4E4EDD-D745-3752-0600-3403EB75D9D1}"/>
              </a:ext>
            </a:extLst>
          </p:cNvPr>
          <p:cNvSpPr txBox="1">
            <a:spLocks/>
          </p:cNvSpPr>
          <p:nvPr/>
        </p:nvSpPr>
        <p:spPr>
          <a:xfrm>
            <a:off x="270095" y="1556588"/>
            <a:ext cx="6131543" cy="229395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1">
                    <a:lumMod val="50000"/>
                  </a:schemeClr>
                </a:solidFill>
              </a:rPr>
              <a:t>The number of people living with cancer is expected to rise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1">
                    <a:lumMod val="50000"/>
                  </a:schemeClr>
                </a:solidFill>
              </a:rPr>
              <a:t>Quality of life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​,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</a:rPr>
              <a:t>symptom burden and health service resource use improves with palliative care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1">
                    <a:lumMod val="50000"/>
                  </a:schemeClr>
                </a:solidFill>
              </a:rPr>
              <a:t>National strategies and international guidelines promote integrated palliative care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</a:rPr>
              <a:t>​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en-GB" sz="1800" dirty="0">
                <a:solidFill>
                  <a:schemeClr val="accent1">
                    <a:lumMod val="50000"/>
                  </a:schemeClr>
                </a:solidFill>
              </a:rPr>
              <a:t>Consensus is lacking on how best to implement and deliver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pPr fontAlgn="base"/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/>
            <a:endParaRPr lang="en-US" sz="12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endParaRPr lang="en-GB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318A40-27F7-9FEE-743D-1B8C93AD54F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10855" y="376616"/>
            <a:ext cx="3818037" cy="510075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6B2F1CA-B8E2-5A49-39A6-3C0CA041D086}"/>
              </a:ext>
            </a:extLst>
          </p:cNvPr>
          <p:cNvSpPr txBox="1"/>
          <p:nvPr/>
        </p:nvSpPr>
        <p:spPr>
          <a:xfrm>
            <a:off x="400060" y="4400151"/>
            <a:ext cx="6105970" cy="1077218"/>
          </a:xfrm>
          <a:prstGeom prst="rect">
            <a:avLst/>
          </a:prstGeom>
          <a:solidFill>
            <a:schemeClr val="accent1"/>
          </a:solidFill>
        </p:spPr>
        <p:txBody>
          <a:bodyPr wrap="square">
            <a:spAutoFit/>
          </a:bodyPr>
          <a:lstStyle/>
          <a:p>
            <a:pPr algn="ctr" fontAlgn="base"/>
            <a:r>
              <a:rPr lang="en-GB" sz="3200" b="1" dirty="0">
                <a:solidFill>
                  <a:schemeClr val="bg1"/>
                </a:solidFill>
                <a:latin typeface="Calibri" panose="020F0502020204030204" pitchFamily="34" charset="0"/>
              </a:rPr>
              <a:t>Integrated palliative care </a:t>
            </a:r>
            <a:r>
              <a:rPr lang="en-GB" sz="3200" b="1" i="0" u="none" strike="noStrike" dirty="0">
                <a:solidFill>
                  <a:schemeClr val="bg1"/>
                </a:solidFill>
                <a:effectLst/>
                <a:latin typeface="Calibri" panose="020F0502020204030204" pitchFamily="34" charset="0"/>
              </a:rPr>
              <a:t>is not yet standard practice </a:t>
            </a:r>
            <a:r>
              <a:rPr lang="en-US" sz="32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​</a:t>
            </a:r>
          </a:p>
        </p:txBody>
      </p:sp>
    </p:spTree>
    <p:extLst>
      <p:ext uri="{BB962C8B-B14F-4D97-AF65-F5344CB8AC3E}">
        <p14:creationId xmlns:p14="http://schemas.microsoft.com/office/powerpoint/2010/main" val="265275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616477" y="303052"/>
            <a:ext cx="11228832" cy="1399222"/>
          </a:xfrm>
        </p:spPr>
        <p:txBody>
          <a:bodyPr/>
          <a:lstStyle/>
          <a:p>
            <a:r>
              <a:rPr lang="en-US" sz="4400" dirty="0">
                <a:solidFill>
                  <a:srgbClr val="002060"/>
                </a:solidFill>
              </a:rPr>
              <a:t>Methods </a:t>
            </a:r>
          </a:p>
        </p:txBody>
      </p:sp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>
            <a:extLst>
              <a:ext uri="{FF2B5EF4-FFF2-40B4-BE49-F238E27FC236}">
                <a16:creationId xmlns:a16="http://schemas.microsoft.com/office/drawing/2014/main" id="{F464C029-B25F-3BE1-2BC9-75477C4FCE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62B118E-BC21-6F9E-7467-687542024EF3}"/>
              </a:ext>
            </a:extLst>
          </p:cNvPr>
          <p:cNvSpPr txBox="1"/>
          <p:nvPr/>
        </p:nvSpPr>
        <p:spPr>
          <a:xfrm>
            <a:off x="733732" y="1455369"/>
            <a:ext cx="6098458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/>
            <a:r>
              <a:rPr lang="en-GB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AIM: </a:t>
            </a:r>
            <a:r>
              <a:rPr lang="en-GB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Explain how integrated palliative care in oncology works, for whom, and in what contexts </a:t>
            </a: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GB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METHODOLOGY: </a:t>
            </a:r>
            <a:r>
              <a:rPr lang="en-GB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Realist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approach to</a:t>
            </a:r>
            <a:r>
              <a:rPr lang="en-GB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 unpick ‘what works’ (or doesn’t work), how and why, for whom, and in what circumstances </a:t>
            </a: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GB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SYNTHESIS: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</a:t>
            </a:r>
            <a:r>
              <a:rPr lang="en-GB" sz="1800" b="0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evelop explanations of how contexts and mechanisms lead to outcomes </a:t>
            </a:r>
            <a:r>
              <a:rPr lang="en-US" sz="1800" b="0" i="0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​</a:t>
            </a:r>
          </a:p>
          <a:p>
            <a:pPr algn="l" rtl="0" fontAlgn="base">
              <a:buFont typeface="Arial" panose="020B0604020202020204" pitchFamily="34" charset="0"/>
              <a:buChar char="•"/>
            </a:pPr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  <a:p>
            <a:pPr algn="l" rtl="0" fontAlgn="base"/>
            <a:r>
              <a:rPr lang="en-GB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OUTCOMES</a:t>
            </a:r>
            <a:r>
              <a:rPr lang="en-GB" sz="1800" b="1" i="0" u="none" strike="noStrike" dirty="0"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</a:rPr>
              <a:t>: </a:t>
            </a:r>
            <a:r>
              <a:rPr lang="en-GB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use this understanding to develop guidance to optimise implementation and delivery.</a:t>
            </a:r>
          </a:p>
          <a:p>
            <a:pPr algn="l" rtl="0" fontAlgn="base"/>
            <a:endParaRPr lang="en-US" b="0" i="0" dirty="0">
              <a:solidFill>
                <a:schemeClr val="accent1">
                  <a:lumMod val="50000"/>
                </a:schemeClr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6E3B3B9B-4575-B636-FE75-4F8B07F8C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38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0301" r="22191"/>
          <a:stretch/>
        </p:blipFill>
        <p:spPr bwMode="auto">
          <a:xfrm>
            <a:off x="7464487" y="3793517"/>
            <a:ext cx="1306780" cy="1567418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0" name="Picture 4">
            <a:extLst>
              <a:ext uri="{FF2B5EF4-FFF2-40B4-BE49-F238E27FC236}">
                <a16:creationId xmlns:a16="http://schemas.microsoft.com/office/drawing/2014/main" id="{313FD6D0-FC64-2F30-68EC-5FA38577BF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38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77998" r="2115"/>
          <a:stretch/>
        </p:blipFill>
        <p:spPr bwMode="auto">
          <a:xfrm>
            <a:off x="6977578" y="1944900"/>
            <a:ext cx="1306780" cy="1279089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4A2EF1D9-0B66-5665-5394-598436C13B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38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34" r="79819"/>
          <a:stretch/>
        </p:blipFill>
        <p:spPr bwMode="auto">
          <a:xfrm>
            <a:off x="8612818" y="426775"/>
            <a:ext cx="1317713" cy="1492024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2" name="Picture 4">
            <a:extLst>
              <a:ext uri="{FF2B5EF4-FFF2-40B4-BE49-F238E27FC236}">
                <a16:creationId xmlns:a16="http://schemas.microsoft.com/office/drawing/2014/main" id="{4D5C4239-95A8-DC89-3F28-1DA235A41E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38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670" r="60063"/>
          <a:stretch/>
        </p:blipFill>
        <p:spPr bwMode="auto">
          <a:xfrm>
            <a:off x="10145594" y="1828987"/>
            <a:ext cx="1333264" cy="1481357"/>
          </a:xfrm>
          <a:prstGeom prst="rect">
            <a:avLst/>
          </a:prstGeom>
          <a:solidFill>
            <a:srgbClr val="FFFFFF"/>
          </a:solidFill>
        </p:spPr>
      </p:pic>
      <p:pic>
        <p:nvPicPr>
          <p:cNvPr id="13" name="Picture 4">
            <a:extLst>
              <a:ext uri="{FF2B5EF4-FFF2-40B4-BE49-F238E27FC236}">
                <a16:creationId xmlns:a16="http://schemas.microsoft.com/office/drawing/2014/main" id="{CA15C8B7-2904-6243-0042-3576A6CC2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3389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1096" r="39902"/>
          <a:stretch/>
        </p:blipFill>
        <p:spPr bwMode="auto">
          <a:xfrm>
            <a:off x="9532243" y="3777998"/>
            <a:ext cx="1333265" cy="1584489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BB2BA84A-F3AD-1898-615F-28A6D7C0EFDD}"/>
              </a:ext>
            </a:extLst>
          </p:cNvPr>
          <p:cNvSpPr/>
          <p:nvPr/>
        </p:nvSpPr>
        <p:spPr>
          <a:xfrm>
            <a:off x="6713179" y="1684374"/>
            <a:ext cx="1786886" cy="179809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026FCAC-F30A-2F5D-2634-AD48E1311225}"/>
              </a:ext>
            </a:extLst>
          </p:cNvPr>
          <p:cNvSpPr/>
          <p:nvPr/>
        </p:nvSpPr>
        <p:spPr>
          <a:xfrm>
            <a:off x="9962676" y="1772388"/>
            <a:ext cx="1786886" cy="179809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690FE107-3391-32C8-BBCE-214EB36EB18E}"/>
              </a:ext>
            </a:extLst>
          </p:cNvPr>
          <p:cNvSpPr/>
          <p:nvPr/>
        </p:nvSpPr>
        <p:spPr>
          <a:xfrm>
            <a:off x="9305433" y="3758387"/>
            <a:ext cx="1786886" cy="179809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DDB1515-D2DA-E445-D3A9-F0E89959C60E}"/>
              </a:ext>
            </a:extLst>
          </p:cNvPr>
          <p:cNvSpPr/>
          <p:nvPr/>
        </p:nvSpPr>
        <p:spPr>
          <a:xfrm>
            <a:off x="7178454" y="3777095"/>
            <a:ext cx="1786886" cy="179809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116210D-21A5-65BE-0EB9-035F71404F45}"/>
              </a:ext>
            </a:extLst>
          </p:cNvPr>
          <p:cNvSpPr/>
          <p:nvPr/>
        </p:nvSpPr>
        <p:spPr>
          <a:xfrm>
            <a:off x="8353354" y="427033"/>
            <a:ext cx="1786886" cy="1798095"/>
          </a:xfrm>
          <a:prstGeom prst="ellipse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3D3D4537-B251-6646-A6C1-84BE902CCE08}"/>
              </a:ext>
            </a:extLst>
          </p:cNvPr>
          <p:cNvSpPr/>
          <p:nvPr/>
        </p:nvSpPr>
        <p:spPr>
          <a:xfrm rot="2028681">
            <a:off x="9998326" y="1666217"/>
            <a:ext cx="401100" cy="373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E3577F1E-246B-51D4-FBB1-6D60D4762539}"/>
              </a:ext>
            </a:extLst>
          </p:cNvPr>
          <p:cNvSpPr/>
          <p:nvPr/>
        </p:nvSpPr>
        <p:spPr>
          <a:xfrm rot="7474775">
            <a:off x="10500991" y="3532240"/>
            <a:ext cx="401100" cy="373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1B9FC38-1597-B0D9-F544-64E4AB0C7CD0}"/>
              </a:ext>
            </a:extLst>
          </p:cNvPr>
          <p:cNvSpPr/>
          <p:nvPr/>
        </p:nvSpPr>
        <p:spPr>
          <a:xfrm rot="10800000">
            <a:off x="8910810" y="4470831"/>
            <a:ext cx="401100" cy="373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399AA0E0-684C-9F2B-66BE-AB277EE0EB93}"/>
              </a:ext>
            </a:extLst>
          </p:cNvPr>
          <p:cNvSpPr/>
          <p:nvPr/>
        </p:nvSpPr>
        <p:spPr>
          <a:xfrm rot="14979110">
            <a:off x="7524554" y="3468249"/>
            <a:ext cx="401100" cy="3732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098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4D0234-3BE7-0846-EB77-F93B62D3F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iversity Of Oxford Logo Text transparent PNG - StickPNG">
            <a:extLst>
              <a:ext uri="{FF2B5EF4-FFF2-40B4-BE49-F238E27FC236}">
                <a16:creationId xmlns:a16="http://schemas.microsoft.com/office/drawing/2014/main" id="{D670EFF9-8F4E-0334-E96F-8760FAFE6F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BCF7C73F-67FD-0424-7727-A9CEFB60BC97}"/>
              </a:ext>
            </a:extLst>
          </p:cNvPr>
          <p:cNvGrpSpPr/>
          <p:nvPr/>
        </p:nvGrpSpPr>
        <p:grpSpPr>
          <a:xfrm>
            <a:off x="-1424131" y="456428"/>
            <a:ext cx="9535196" cy="840599"/>
            <a:chOff x="-1786330" y="2276791"/>
            <a:chExt cx="9801775" cy="8405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9D16B7A5-9DCC-936E-C5C9-48E4FC02CEF2}"/>
                </a:ext>
              </a:extLst>
            </p:cNvPr>
            <p:cNvSpPr/>
            <p:nvPr/>
          </p:nvSpPr>
          <p:spPr>
            <a:xfrm>
              <a:off x="3695445" y="2397390"/>
              <a:ext cx="4320000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6C8E6F6-2280-B05B-FD66-662CF3BA6D69}"/>
                </a:ext>
              </a:extLst>
            </p:cNvPr>
            <p:cNvSpPr txBox="1"/>
            <p:nvPr/>
          </p:nvSpPr>
          <p:spPr>
            <a:xfrm>
              <a:off x="-1786330" y="2276791"/>
              <a:ext cx="9536636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4800" kern="1200" dirty="0">
                <a:latin typeface="+mj-lt"/>
              </a:endParaRPr>
            </a:p>
          </p:txBody>
        </p:sp>
      </p:grp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BB3CD9A7-2161-E7FF-A01D-BD95BA3B955E}"/>
              </a:ext>
            </a:extLst>
          </p:cNvPr>
          <p:cNvSpPr txBox="1">
            <a:spLocks/>
          </p:cNvSpPr>
          <p:nvPr/>
        </p:nvSpPr>
        <p:spPr>
          <a:xfrm>
            <a:off x="0" y="110598"/>
            <a:ext cx="11658255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International Stakeholder Group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967E641-C34D-3E2A-7576-728BEC840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DD83CF79-C0EB-6884-38C2-C355A47F25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1430251"/>
              </p:ext>
            </p:extLst>
          </p:nvPr>
        </p:nvGraphicFramePr>
        <p:xfrm>
          <a:off x="319558" y="837059"/>
          <a:ext cx="11415241" cy="5662359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{22838BEF-8BB2-4498-84A7-C5851F593DF1}</a:tableStyleId>
              </a:tblPr>
              <a:tblGrid>
                <a:gridCol w="2547467">
                  <a:extLst>
                    <a:ext uri="{9D8B030D-6E8A-4147-A177-3AD203B41FA5}">
                      <a16:colId xmlns:a16="http://schemas.microsoft.com/office/drawing/2014/main" val="235092865"/>
                    </a:ext>
                  </a:extLst>
                </a:gridCol>
                <a:gridCol w="8867774">
                  <a:extLst>
                    <a:ext uri="{9D8B030D-6E8A-4147-A177-3AD203B41FA5}">
                      <a16:colId xmlns:a16="http://schemas.microsoft.com/office/drawing/2014/main" val="2885443803"/>
                    </a:ext>
                  </a:extLst>
                </a:gridCol>
              </a:tblGrid>
              <a:tr h="876840">
                <a:tc>
                  <a:txBody>
                    <a:bodyPr/>
                    <a:lstStyle/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NHS Management and Leadership </a:t>
                      </a:r>
                    </a:p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en-GB" sz="14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Professor Sam H Ahmedzai</a:t>
                      </a:r>
                      <a:r>
                        <a:rPr lang="en-GB" sz="14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Emeritus Professor, The University of Sheffield. NIHR CRN National Specialty Lead for Cancer - Supportive care and community-based research. Co-chair of NCRI Living with and Beyond Cancer Research Group. Chair of NIHR Cancer &amp; Nutrition Collaboration Executive Committee. Chair of British Pain Society Education Committee.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</a:pPr>
                      <a:r>
                        <a:rPr lang="en-GB" sz="1400" b="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Fiona Gilmour</a:t>
                      </a:r>
                      <a:r>
                        <a:rPr lang="en-GB" sz="1400" b="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; Macmillan Palliative Care Service Improvement Lead. Northern Health and Social Care Trust.   </a:t>
                      </a:r>
                      <a:endParaRPr lang="en-GB" sz="1400" b="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746669351"/>
                  </a:ext>
                </a:extLst>
              </a:tr>
              <a:tr h="1214876">
                <a:tc>
                  <a:txBody>
                    <a:bodyPr/>
                    <a:lstStyle/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Health care professionals involved in the delivery of palliative care and cancer management  </a:t>
                      </a:r>
                    </a:p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Dr Selina Mellon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Macmillan General Practitioner, Northern Health and Social Care Trust.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Bernie McGreevey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; Principal Physiotherapist Northern Ireland Cancer Centre, Belfast Health and Social Care Trust, CSP Northern Ireland Board member; Allied Health Care Professional Palliative Care Forum Northern Ireland co-chair. 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Julieanne Conlon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 Palliative Care Social Worker, Northern Ireland Hospice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Dr Stephen Marshall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, Social Worker and Lecturer at King’s College London and Hospital, Co-Chair of European Association of Palliative Care Social Work Taskforce. </a:t>
                      </a:r>
                      <a:endParaRPr lang="en-GB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6088376"/>
                  </a:ext>
                </a:extLst>
              </a:tr>
              <a:tr h="1174625">
                <a:tc>
                  <a:txBody>
                    <a:bodyPr/>
                    <a:lstStyle/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National and International Research Clinicians in palliative care and cancer </a:t>
                      </a:r>
                    </a:p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 </a:t>
                      </a:r>
                      <a:endParaRPr lang="en-GB" sz="14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Professor Peter Martin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Professor of Communication and End of Life Care, Deakin University, Australia.  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Professor Aminah Jatoi</a:t>
                      </a:r>
                      <a:r>
                        <a:rPr lang="en-GB" sz="1400" strike="sng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 Medical Oncologist, Mayo Clinic, Rochester, USA.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Professor Daniel Kelly 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OBE: Royal College of Nursing Chair of Nursing Research, Cardiff University.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Professor Jose Andres </a:t>
                      </a:r>
                      <a:r>
                        <a:rPr lang="en-GB" sz="1400" u="sng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Calvache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Professor of Pain Management, Anaesthesiology and Epidemiology at the Universidad del Cauca, Colombia.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Dr Esther de Vries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Associate Professor and Director of Doctoral Programme in Clinical Epidemiology at Pontificia Universidad Javeriana, Colombia. </a:t>
                      </a:r>
                      <a:endParaRPr lang="en-GB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999339900"/>
                  </a:ext>
                </a:extLst>
              </a:tr>
              <a:tr h="290886">
                <a:tc>
                  <a:txBody>
                    <a:bodyPr/>
                    <a:lstStyle/>
                    <a:p>
                      <a:pPr marL="7200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Policy and Community Groups </a:t>
                      </a:r>
                      <a:endParaRPr lang="en-GB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Sally Convery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Public Health Agency Northern Ireland / Palliative Care in Partnership programme board  </a:t>
                      </a:r>
                    </a:p>
                    <a:p>
                      <a:pPr marL="72000" lvl="0" indent="0" fontAlgn="base">
                        <a:lnSpc>
                          <a:spcPct val="107000"/>
                        </a:lnSpc>
                        <a:spcAft>
                          <a:spcPts val="800"/>
                        </a:spcAft>
                        <a:buSzPts val="1000"/>
                        <a:buFont typeface="Symbol" panose="05050102010706020507" pitchFamily="18" charset="2"/>
                        <a:buNone/>
                        <a:tabLst>
                          <a:tab pos="457200" algn="l"/>
                        </a:tabLst>
                      </a:pPr>
                      <a:r>
                        <a:rPr lang="en-GB" sz="1400" u="sng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Austin Orr</a:t>
                      </a:r>
                      <a:r>
                        <a:rPr lang="en-GB" sz="14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</a:rPr>
                        <a:t>: Marie Curie Policy team. </a:t>
                      </a:r>
                      <a:endParaRPr lang="en-GB" sz="14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750193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8062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E4D3F386-F65A-E9C0-37A0-807A331889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414"/>
          <a:stretch/>
        </p:blipFill>
        <p:spPr>
          <a:xfrm>
            <a:off x="216156" y="885825"/>
            <a:ext cx="5135860" cy="21296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BB91E23-0B58-ECEC-7989-D5768B8AD33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5448" r="45305" b="35820"/>
          <a:stretch/>
        </p:blipFill>
        <p:spPr>
          <a:xfrm>
            <a:off x="6412087" y="3365243"/>
            <a:ext cx="5253931" cy="21924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D0DCD0-9437-AEC4-3374-DCD5E6A018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215" r="43142"/>
          <a:stretch/>
        </p:blipFill>
        <p:spPr>
          <a:xfrm>
            <a:off x="216155" y="3365243"/>
            <a:ext cx="5135859" cy="21372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454C90-DF40-1A56-AB75-C7DD938F759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4470" b="70215"/>
          <a:stretch/>
        </p:blipFill>
        <p:spPr>
          <a:xfrm>
            <a:off x="6479583" y="878090"/>
            <a:ext cx="5253931" cy="22386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45E3D2-91E0-DC09-087A-CDF14372068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1638" t="24717" r="2721" b="29676"/>
          <a:stretch/>
        </p:blipFill>
        <p:spPr>
          <a:xfrm>
            <a:off x="2280976" y="2036727"/>
            <a:ext cx="2893925" cy="884255"/>
          </a:xfrm>
          <a:prstGeom prst="rect">
            <a:avLst/>
          </a:prstGeom>
        </p:spPr>
      </p:pic>
      <p:sp>
        <p:nvSpPr>
          <p:cNvPr id="18" name="Text Placeholder 1">
            <a:extLst>
              <a:ext uri="{FF2B5EF4-FFF2-40B4-BE49-F238E27FC236}">
                <a16:creationId xmlns:a16="http://schemas.microsoft.com/office/drawing/2014/main" id="{6B4BBC64-88AD-65C6-01EF-DFD51998AD69}"/>
              </a:ext>
            </a:extLst>
          </p:cNvPr>
          <p:cNvSpPr txBox="1">
            <a:spLocks/>
          </p:cNvSpPr>
          <p:nvPr/>
        </p:nvSpPr>
        <p:spPr>
          <a:xfrm>
            <a:off x="75260" y="193243"/>
            <a:ext cx="11658255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Our Patient and Public Involvement Partners</a:t>
            </a:r>
          </a:p>
        </p:txBody>
      </p:sp>
      <p:pic>
        <p:nvPicPr>
          <p:cNvPr id="2" name="Picture 2" descr="University Of Oxford Logo Text transparent PNG - StickPNG">
            <a:extLst>
              <a:ext uri="{FF2B5EF4-FFF2-40B4-BE49-F238E27FC236}">
                <a16:creationId xmlns:a16="http://schemas.microsoft.com/office/drawing/2014/main" id="{7DFB3902-B49E-CE12-37C4-C9F43C091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280" y="5750574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043E874-E1C7-90C0-3E9D-2FC9BE460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327" y="5750574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964268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5730240" y="-1425637"/>
            <a:ext cx="11228832" cy="1399222"/>
          </a:xfrm>
        </p:spPr>
        <p:txBody>
          <a:bodyPr/>
          <a:lstStyle/>
          <a:p>
            <a:r>
              <a:rPr lang="en-GB" sz="4400">
                <a:solidFill>
                  <a:srgbClr val="002060"/>
                </a:solidFill>
              </a:rPr>
              <a:t>Today’s task</a:t>
            </a:r>
            <a:endParaRPr lang="en-US" sz="4400">
              <a:solidFill>
                <a:srgbClr val="002060"/>
              </a:solidFill>
            </a:endParaRPr>
          </a:p>
        </p:txBody>
      </p:sp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735955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CC3C320B-3CE6-E9F5-396F-7A870039BEF0}"/>
              </a:ext>
            </a:extLst>
          </p:cNvPr>
          <p:cNvSpPr txBox="1">
            <a:spLocks/>
          </p:cNvSpPr>
          <p:nvPr/>
        </p:nvSpPr>
        <p:spPr>
          <a:xfrm>
            <a:off x="1421171" y="1087348"/>
            <a:ext cx="11658255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The purpose of our PPI and Stakeholder Group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2CC51C54-B801-63A6-EDD6-3C18ACCF8D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78972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731CC47-998F-E899-8688-752B08B04EE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3637660"/>
              </p:ext>
            </p:extLst>
          </p:nvPr>
        </p:nvGraphicFramePr>
        <p:xfrm>
          <a:off x="1457366" y="1932200"/>
          <a:ext cx="9277268" cy="31371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8" name="Picture 2" descr="A group of people on a computer screen&#10;&#10;Description automatically generated">
            <a:extLst>
              <a:ext uri="{FF2B5EF4-FFF2-40B4-BE49-F238E27FC236}">
                <a16:creationId xmlns:a16="http://schemas.microsoft.com/office/drawing/2014/main" id="{4AE77A57-1542-D7FA-697C-7EDD2C7253D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40156" r="15805" b="30830"/>
          <a:stretch/>
        </p:blipFill>
        <p:spPr bwMode="auto">
          <a:xfrm>
            <a:off x="4663441" y="-11427"/>
            <a:ext cx="5044439" cy="94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2" descr="A group of people on a computer screen&#10;&#10;Description automatically generated">
            <a:extLst>
              <a:ext uri="{FF2B5EF4-FFF2-40B4-BE49-F238E27FC236}">
                <a16:creationId xmlns:a16="http://schemas.microsoft.com/office/drawing/2014/main" id="{750C509C-936D-3364-CB9C-67F09BB193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71" r="15516" b="58199"/>
          <a:stretch/>
        </p:blipFill>
        <p:spPr bwMode="auto">
          <a:xfrm>
            <a:off x="1" y="21773"/>
            <a:ext cx="4663440" cy="892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" descr="A group of people on a computer screen&#10;&#10;Description automatically generated">
            <a:extLst>
              <a:ext uri="{FF2B5EF4-FFF2-40B4-BE49-F238E27FC236}">
                <a16:creationId xmlns:a16="http://schemas.microsoft.com/office/drawing/2014/main" id="{D82C0ACF-8CA2-3E94-9F9B-431AAC8C38D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170" r="57710"/>
          <a:stretch/>
        </p:blipFill>
        <p:spPr bwMode="auto">
          <a:xfrm>
            <a:off x="9673367" y="-31181"/>
            <a:ext cx="2614610" cy="1036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A group of people on a computer screen&#10;&#10;Description automatically generated">
            <a:extLst>
              <a:ext uri="{FF2B5EF4-FFF2-40B4-BE49-F238E27FC236}">
                <a16:creationId xmlns:a16="http://schemas.microsoft.com/office/drawing/2014/main" id="{2B2E65F7-2976-D033-2DBD-634FC925E1E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784" t="69170" r="36071"/>
          <a:stretch/>
        </p:blipFill>
        <p:spPr bwMode="auto">
          <a:xfrm>
            <a:off x="10980672" y="933584"/>
            <a:ext cx="1307305" cy="1036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4" descr="A group of people in a video conference&#10;&#10;Description automatically generated">
            <a:extLst>
              <a:ext uri="{FF2B5EF4-FFF2-40B4-BE49-F238E27FC236}">
                <a16:creationId xmlns:a16="http://schemas.microsoft.com/office/drawing/2014/main" id="{FD9CB3D0-B945-56F3-78B1-5DBD9158746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40" t="67701"/>
          <a:stretch/>
        </p:blipFill>
        <p:spPr bwMode="auto">
          <a:xfrm>
            <a:off x="-86666" y="2701457"/>
            <a:ext cx="1243264" cy="946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 descr="A group of people in a video conference&#10;&#10;Description automatically generated">
            <a:extLst>
              <a:ext uri="{FF2B5EF4-FFF2-40B4-BE49-F238E27FC236}">
                <a16:creationId xmlns:a16="http://schemas.microsoft.com/office/drawing/2014/main" id="{E724C9F2-2AFB-C622-458C-F0A55087A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0" r="20137" b="33946"/>
          <a:stretch/>
        </p:blipFill>
        <p:spPr bwMode="auto">
          <a:xfrm>
            <a:off x="10980671" y="1918282"/>
            <a:ext cx="1307305" cy="2049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4" descr="A group of people in a video conference&#10;&#10;Description automatically generated">
            <a:extLst>
              <a:ext uri="{FF2B5EF4-FFF2-40B4-BE49-F238E27FC236}">
                <a16:creationId xmlns:a16="http://schemas.microsoft.com/office/drawing/2014/main" id="{88946CBB-6401-A4CA-49F5-FC8DDB675B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080" r="80284"/>
          <a:stretch/>
        </p:blipFill>
        <p:spPr bwMode="auto">
          <a:xfrm>
            <a:off x="-47320" y="867754"/>
            <a:ext cx="1203918" cy="1874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8" name="Picture 4" descr="A group of people in a video conference&#10;&#10;Description automatically generated">
            <a:extLst>
              <a:ext uri="{FF2B5EF4-FFF2-40B4-BE49-F238E27FC236}">
                <a16:creationId xmlns:a16="http://schemas.microsoft.com/office/drawing/2014/main" id="{9701EBD7-9FBB-5F13-BB82-A22935F863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240" b="65920"/>
          <a:stretch/>
        </p:blipFill>
        <p:spPr bwMode="auto">
          <a:xfrm>
            <a:off x="-102051" y="3648076"/>
            <a:ext cx="1258649" cy="1011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2" descr="A group of people on a computer screen&#10;&#10;Description automatically generated">
            <a:extLst>
              <a:ext uri="{FF2B5EF4-FFF2-40B4-BE49-F238E27FC236}">
                <a16:creationId xmlns:a16="http://schemas.microsoft.com/office/drawing/2014/main" id="{34E2B642-BC70-4735-67A5-DF0AF96E6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395" t="81141" b="2421"/>
          <a:stretch/>
        </p:blipFill>
        <p:spPr bwMode="auto">
          <a:xfrm>
            <a:off x="10980671" y="3968115"/>
            <a:ext cx="1307305" cy="1006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4061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8E9DAF-5209-6581-F091-7B557801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08FA082-D778-851A-F87E-345741DA681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30240" y="-1425637"/>
            <a:ext cx="11228832" cy="1399222"/>
          </a:xfrm>
        </p:spPr>
        <p:txBody>
          <a:bodyPr/>
          <a:lstStyle/>
          <a:p>
            <a:r>
              <a:rPr lang="en-GB" sz="4400">
                <a:solidFill>
                  <a:srgbClr val="002060"/>
                </a:solidFill>
              </a:rPr>
              <a:t>Today’s task</a:t>
            </a:r>
            <a:endParaRPr lang="en-US" sz="4400">
              <a:solidFill>
                <a:srgbClr val="002060"/>
              </a:solidFill>
            </a:endParaRPr>
          </a:p>
        </p:txBody>
      </p:sp>
      <p:pic>
        <p:nvPicPr>
          <p:cNvPr id="4" name="Picture 2" descr="University Of Oxford Logo Text transparent PNG - StickPNG">
            <a:extLst>
              <a:ext uri="{FF2B5EF4-FFF2-40B4-BE49-F238E27FC236}">
                <a16:creationId xmlns:a16="http://schemas.microsoft.com/office/drawing/2014/main" id="{820CFE3A-A94C-219A-2AC8-E5B79E754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252304A5-1E39-0C2C-44A7-79FA2A0BAFEE}"/>
              </a:ext>
            </a:extLst>
          </p:cNvPr>
          <p:cNvGrpSpPr/>
          <p:nvPr/>
        </p:nvGrpSpPr>
        <p:grpSpPr>
          <a:xfrm>
            <a:off x="-1424131" y="456428"/>
            <a:ext cx="9535196" cy="840599"/>
            <a:chOff x="-1786330" y="2276791"/>
            <a:chExt cx="9801775" cy="8405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A3336F79-596F-D066-5D96-1D6D6E37BADD}"/>
                </a:ext>
              </a:extLst>
            </p:cNvPr>
            <p:cNvSpPr/>
            <p:nvPr/>
          </p:nvSpPr>
          <p:spPr>
            <a:xfrm>
              <a:off x="3695445" y="2397390"/>
              <a:ext cx="4320000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4C00606-EA66-1D50-5A05-39A74C1ADBE4}"/>
                </a:ext>
              </a:extLst>
            </p:cNvPr>
            <p:cNvSpPr txBox="1"/>
            <p:nvPr/>
          </p:nvSpPr>
          <p:spPr>
            <a:xfrm>
              <a:off x="-1786330" y="2276791"/>
              <a:ext cx="9536636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4800" kern="1200" dirty="0">
                <a:latin typeface="+mj-lt"/>
              </a:endParaRPr>
            </a:p>
          </p:txBody>
        </p:sp>
      </p:grp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AB1B90AB-E34F-643E-37F9-7BF29A7D197A}"/>
              </a:ext>
            </a:extLst>
          </p:cNvPr>
          <p:cNvSpPr txBox="1">
            <a:spLocks/>
          </p:cNvSpPr>
          <p:nvPr/>
        </p:nvSpPr>
        <p:spPr>
          <a:xfrm>
            <a:off x="266872" y="237416"/>
            <a:ext cx="11658255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>
                <a:solidFill>
                  <a:srgbClr val="002060"/>
                </a:solidFill>
              </a:rPr>
              <a:t>Results of the searches</a:t>
            </a: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7DC132F2-6C75-26E5-C392-33CA864CC5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diagram of a flowchart&#10;&#10;Description automatically generated">
            <a:extLst>
              <a:ext uri="{FF2B5EF4-FFF2-40B4-BE49-F238E27FC236}">
                <a16:creationId xmlns:a16="http://schemas.microsoft.com/office/drawing/2014/main" id="{FC18C74C-C6A1-49AE-3C53-ADAD1F50D6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37565" y="816428"/>
            <a:ext cx="7284720" cy="498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1296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CCCA0-4015-D0EA-AC27-5714047A6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F1E37A-78B7-E33A-58F2-09F96D30CAE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730240" y="-1425637"/>
            <a:ext cx="11228832" cy="1399222"/>
          </a:xfrm>
        </p:spPr>
        <p:txBody>
          <a:bodyPr/>
          <a:lstStyle/>
          <a:p>
            <a:r>
              <a:rPr lang="en-GB" sz="4400">
                <a:solidFill>
                  <a:srgbClr val="002060"/>
                </a:solidFill>
              </a:rPr>
              <a:t>Today’s task</a:t>
            </a:r>
            <a:endParaRPr lang="en-US" sz="4400">
              <a:solidFill>
                <a:srgbClr val="002060"/>
              </a:solidFill>
            </a:endParaRPr>
          </a:p>
        </p:txBody>
      </p:sp>
      <p:pic>
        <p:nvPicPr>
          <p:cNvPr id="4" name="Picture 2" descr="University Of Oxford Logo Text transparent PNG - StickPNG">
            <a:extLst>
              <a:ext uri="{FF2B5EF4-FFF2-40B4-BE49-F238E27FC236}">
                <a16:creationId xmlns:a16="http://schemas.microsoft.com/office/drawing/2014/main" id="{69E18890-7AF8-5873-71DB-D7EF2EF728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F0FC8848-CF45-E2FC-983A-161363D451E0}"/>
              </a:ext>
            </a:extLst>
          </p:cNvPr>
          <p:cNvGrpSpPr/>
          <p:nvPr/>
        </p:nvGrpSpPr>
        <p:grpSpPr>
          <a:xfrm>
            <a:off x="-1424131" y="456428"/>
            <a:ext cx="9535196" cy="840599"/>
            <a:chOff x="-1786330" y="2276791"/>
            <a:chExt cx="9801775" cy="84059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0F3F73EE-3157-2594-0464-F0951CF0EC4A}"/>
                </a:ext>
              </a:extLst>
            </p:cNvPr>
            <p:cNvSpPr/>
            <p:nvPr/>
          </p:nvSpPr>
          <p:spPr>
            <a:xfrm>
              <a:off x="3695445" y="2397390"/>
              <a:ext cx="4320000" cy="720000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05212CAA-C13D-D217-F1AB-0DADEE85D09B}"/>
                </a:ext>
              </a:extLst>
            </p:cNvPr>
            <p:cNvSpPr txBox="1"/>
            <p:nvPr/>
          </p:nvSpPr>
          <p:spPr>
            <a:xfrm>
              <a:off x="-1786330" y="2276791"/>
              <a:ext cx="9536636" cy="72000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0" tIns="0" rIns="0" bIns="0" numCol="1" spcCol="1270" anchor="t" anchorCtr="0">
              <a:noAutofit/>
            </a:bodyPr>
            <a:lstStyle/>
            <a:p>
              <a:pPr marL="0" lvl="0" indent="0" algn="ctr" defTabSz="102235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4800" kern="1200" dirty="0">
                <a:latin typeface="+mj-lt"/>
              </a:endParaRPr>
            </a:p>
          </p:txBody>
        </p:sp>
      </p:grpSp>
      <p:pic>
        <p:nvPicPr>
          <p:cNvPr id="15" name="Picture 2">
            <a:extLst>
              <a:ext uri="{FF2B5EF4-FFF2-40B4-BE49-F238E27FC236}">
                <a16:creationId xmlns:a16="http://schemas.microsoft.com/office/drawing/2014/main" id="{31961E9C-7747-20BF-1B17-8EC970DF9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4D15FC-483C-642E-BD61-280AA068D4F1}"/>
              </a:ext>
            </a:extLst>
          </p:cNvPr>
          <p:cNvSpPr txBox="1"/>
          <p:nvPr/>
        </p:nvSpPr>
        <p:spPr>
          <a:xfrm>
            <a:off x="525780" y="294640"/>
            <a:ext cx="9189720" cy="642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latin typeface="+mj-lt"/>
                <a:ea typeface="MS Gothic" panose="020B0609070205080204" pitchFamily="49" charset="-128"/>
                <a:cs typeface="Times New Roman" panose="02020603050405020304" pitchFamily="18" charset="0"/>
              </a:rPr>
              <a:t>Results of realist theory development</a:t>
            </a:r>
            <a:endParaRPr lang="en-GB" sz="3600" b="1" dirty="0">
              <a:solidFill>
                <a:schemeClr val="accent1">
                  <a:lumMod val="75000"/>
                </a:schemeClr>
              </a:solidFill>
              <a:effectLst/>
              <a:latin typeface="+mj-lt"/>
              <a:ea typeface="MS Gothic" panose="020B0609070205080204" pitchFamily="49" charset="-128"/>
              <a:cs typeface="Times New Roman" panose="02020603050405020304" pitchFamily="18" charset="0"/>
            </a:endParaRPr>
          </a:p>
        </p:txBody>
      </p:sp>
      <p:pic>
        <p:nvPicPr>
          <p:cNvPr id="14" name="Picture 13" descr="A diagram of a work flow&#10;&#10;Description automatically generated">
            <a:extLst>
              <a:ext uri="{FF2B5EF4-FFF2-40B4-BE49-F238E27FC236}">
                <a16:creationId xmlns:a16="http://schemas.microsoft.com/office/drawing/2014/main" id="{ED97F1A3-7A1D-A41E-ABFE-C48CEA5EFA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2495" y="1132479"/>
            <a:ext cx="9719410" cy="4536801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4EA28DB-2A94-E714-8674-4B2F37C6A201}"/>
              </a:ext>
            </a:extLst>
          </p:cNvPr>
          <p:cNvSpPr txBox="1"/>
          <p:nvPr/>
        </p:nvSpPr>
        <p:spPr>
          <a:xfrm>
            <a:off x="345017" y="1285567"/>
            <a:ext cx="4091940" cy="1262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Realist theory development led to the development of 18 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Context-mechanism-outcome configuration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 (</a:t>
            </a:r>
            <a:r>
              <a:rPr lang="en-US" sz="18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CMOCs), which are presented in four sections.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5326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D2D21-F696-1813-83AB-69F437D94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urly blank movie reel">
            <a:extLst>
              <a:ext uri="{FF2B5EF4-FFF2-40B4-BE49-F238E27FC236}">
                <a16:creationId xmlns:a16="http://schemas.microsoft.com/office/drawing/2014/main" id="{EBCB0290-5FAF-4F04-5A2B-76D9374EF0A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10864"/>
            <a:ext cx="12192000" cy="7368864"/>
          </a:xfrm>
          <a:prstGeom prst="rect">
            <a:avLst/>
          </a:prstGeom>
        </p:spPr>
      </p:pic>
      <p:sp>
        <p:nvSpPr>
          <p:cNvPr id="10" name="Text Placeholder 1">
            <a:extLst>
              <a:ext uri="{FF2B5EF4-FFF2-40B4-BE49-F238E27FC236}">
                <a16:creationId xmlns:a16="http://schemas.microsoft.com/office/drawing/2014/main" id="{60E359A5-A957-C202-FDA6-B04762F5971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98131"/>
            <a:ext cx="11001375" cy="1340144"/>
          </a:xfrm>
        </p:spPr>
        <p:txBody>
          <a:bodyPr/>
          <a:lstStyle/>
          <a:p>
            <a:r>
              <a:rPr lang="en-US" sz="4000" dirty="0">
                <a:solidFill>
                  <a:srgbClr val="002060"/>
                </a:solidFill>
              </a:rPr>
              <a:t>Our animation </a:t>
            </a:r>
            <a:r>
              <a:rPr lang="en-US" sz="4000" dirty="0" err="1">
                <a:solidFill>
                  <a:srgbClr val="002060"/>
                </a:solidFill>
              </a:rPr>
              <a:t>summarising</a:t>
            </a:r>
            <a:r>
              <a:rPr lang="en-US" sz="4000" dirty="0">
                <a:solidFill>
                  <a:srgbClr val="002060"/>
                </a:solidFill>
              </a:rPr>
              <a:t> the results</a:t>
            </a:r>
          </a:p>
        </p:txBody>
      </p:sp>
      <p:pic>
        <p:nvPicPr>
          <p:cNvPr id="2" name="Online Media 1" title="Integrated Palliative Care and Oncology Animation">
            <a:hlinkClick r:id="" action="ppaction://media"/>
            <a:extLst>
              <a:ext uri="{FF2B5EF4-FFF2-40B4-BE49-F238E27FC236}">
                <a16:creationId xmlns:a16="http://schemas.microsoft.com/office/drawing/2014/main" id="{8286FBC4-83F2-3E0E-0121-CE9A16AA182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1378220" y="1224116"/>
            <a:ext cx="9031735" cy="5102942"/>
          </a:xfrm>
          <a:prstGeom prst="rect">
            <a:avLst/>
          </a:prstGeom>
        </p:spPr>
      </p:pic>
      <p:pic>
        <p:nvPicPr>
          <p:cNvPr id="4" name="Picture 3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62D02BB5-BE1D-B6D9-15C6-8C4C25846E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3280" y="-435269"/>
            <a:ext cx="1561802" cy="1561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059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>
            <a:extLst>
              <a:ext uri="{FF2B5EF4-FFF2-40B4-BE49-F238E27FC236}">
                <a16:creationId xmlns:a16="http://schemas.microsoft.com/office/drawing/2014/main" id="{09F35A29-20D2-0030-8457-42F318D1B701}"/>
              </a:ext>
            </a:extLst>
          </p:cNvPr>
          <p:cNvSpPr/>
          <p:nvPr/>
        </p:nvSpPr>
        <p:spPr>
          <a:xfrm>
            <a:off x="6138228" y="885887"/>
            <a:ext cx="5706144" cy="462280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5" name="Flowchart: Alternate Process 4">
            <a:extLst>
              <a:ext uri="{FF2B5EF4-FFF2-40B4-BE49-F238E27FC236}">
                <a16:creationId xmlns:a16="http://schemas.microsoft.com/office/drawing/2014/main" id="{DA4749EF-D0D2-FC9A-EE89-8144F1CB5BD3}"/>
              </a:ext>
            </a:extLst>
          </p:cNvPr>
          <p:cNvSpPr/>
          <p:nvPr/>
        </p:nvSpPr>
        <p:spPr>
          <a:xfrm>
            <a:off x="340832" y="984966"/>
            <a:ext cx="5706144" cy="4622800"/>
          </a:xfrm>
          <a:prstGeom prst="flowChartAlternateProcess">
            <a:avLst/>
          </a:prstGeom>
          <a:solidFill>
            <a:schemeClr val="bg1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8FC8454E-8C3D-947A-513E-E871D3CBC6C7}"/>
              </a:ext>
            </a:extLst>
          </p:cNvPr>
          <p:cNvSpPr/>
          <p:nvPr/>
        </p:nvSpPr>
        <p:spPr>
          <a:xfrm rot="-5400000">
            <a:off x="5304119" y="2257640"/>
            <a:ext cx="3935694" cy="1879294"/>
          </a:xfrm>
          <a:custGeom>
            <a:avLst/>
            <a:gdLst/>
            <a:ahLst/>
            <a:cxnLst/>
            <a:rect l="l" t="t" r="r" b="b"/>
            <a:pathLst>
              <a:path w="5903541" h="2818941">
                <a:moveTo>
                  <a:pt x="0" y="0"/>
                </a:moveTo>
                <a:lnTo>
                  <a:pt x="5903540" y="0"/>
                </a:lnTo>
                <a:lnTo>
                  <a:pt x="5903540" y="2818941"/>
                </a:lnTo>
                <a:lnTo>
                  <a:pt x="0" y="281894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endParaRPr lang="en-GB" sz="1200">
              <a:latin typeface="Aptos" panose="020B0004020202020204" pitchFamily="34" charset="0"/>
            </a:endParaRPr>
          </a:p>
        </p:txBody>
      </p:sp>
      <p:sp>
        <p:nvSpPr>
          <p:cNvPr id="7" name="Freeform 3">
            <a:extLst>
              <a:ext uri="{FF2B5EF4-FFF2-40B4-BE49-F238E27FC236}">
                <a16:creationId xmlns:a16="http://schemas.microsoft.com/office/drawing/2014/main" id="{6F4F51F3-E5FF-C4A5-E6A6-B7DD8D2D0F99}"/>
              </a:ext>
            </a:extLst>
          </p:cNvPr>
          <p:cNvSpPr/>
          <p:nvPr/>
        </p:nvSpPr>
        <p:spPr>
          <a:xfrm rot="5400000">
            <a:off x="3006964" y="2291063"/>
            <a:ext cx="3935694" cy="1879294"/>
          </a:xfrm>
          <a:custGeom>
            <a:avLst/>
            <a:gdLst/>
            <a:ahLst/>
            <a:cxnLst/>
            <a:rect l="l" t="t" r="r" b="b"/>
            <a:pathLst>
              <a:path w="5903541" h="2818941">
                <a:moveTo>
                  <a:pt x="0" y="0"/>
                </a:moveTo>
                <a:lnTo>
                  <a:pt x="5903540" y="0"/>
                </a:lnTo>
                <a:lnTo>
                  <a:pt x="5903540" y="2818941"/>
                </a:lnTo>
                <a:lnTo>
                  <a:pt x="0" y="281894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/>
          <a:lstStyle/>
          <a:p>
            <a:endParaRPr lang="en-GB" sz="1200" dirty="0">
              <a:latin typeface="Aptos" panose="020B0004020202020204" pitchFamily="34" charset="0"/>
            </a:endParaRPr>
          </a:p>
        </p:txBody>
      </p:sp>
      <p:grpSp>
        <p:nvGrpSpPr>
          <p:cNvPr id="9" name="Group 5">
            <a:extLst>
              <a:ext uri="{FF2B5EF4-FFF2-40B4-BE49-F238E27FC236}">
                <a16:creationId xmlns:a16="http://schemas.microsoft.com/office/drawing/2014/main" id="{2D5DD324-7906-CBEC-442F-6A91EE890169}"/>
              </a:ext>
            </a:extLst>
          </p:cNvPr>
          <p:cNvGrpSpPr/>
          <p:nvPr/>
        </p:nvGrpSpPr>
        <p:grpSpPr>
          <a:xfrm>
            <a:off x="4988045" y="2053882"/>
            <a:ext cx="2217807" cy="2217807"/>
            <a:chOff x="0" y="0"/>
            <a:chExt cx="812800" cy="812800"/>
          </a:xfrm>
        </p:grpSpPr>
        <p:sp>
          <p:nvSpPr>
            <p:cNvPr id="10" name="Freeform 6">
              <a:extLst>
                <a:ext uri="{FF2B5EF4-FFF2-40B4-BE49-F238E27FC236}">
                  <a16:creationId xmlns:a16="http://schemas.microsoft.com/office/drawing/2014/main" id="{F13CEF35-05E6-0806-1977-06B456452BDF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EFD"/>
            </a:solidFill>
          </p:spPr>
          <p:txBody>
            <a:bodyPr/>
            <a:lstStyle/>
            <a:p>
              <a:endParaRPr lang="en-GB" sz="1200">
                <a:latin typeface="Aptos" panose="020B0004020202020204" pitchFamily="34" charset="0"/>
              </a:endParaRPr>
            </a:p>
          </p:txBody>
        </p:sp>
        <p:sp>
          <p:nvSpPr>
            <p:cNvPr id="11" name="TextBox 7">
              <a:extLst>
                <a:ext uri="{FF2B5EF4-FFF2-40B4-BE49-F238E27FC236}">
                  <a16:creationId xmlns:a16="http://schemas.microsoft.com/office/drawing/2014/main" id="{B0BBFFB4-951E-164D-0F26-BFA81682D204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979"/>
                </a:lnSpc>
              </a:pPr>
              <a:endParaRPr sz="1200">
                <a:latin typeface="Aptos" panose="020B0004020202020204" pitchFamily="34" charset="0"/>
              </a:endParaRPr>
            </a:p>
          </p:txBody>
        </p:sp>
      </p:grpSp>
      <p:grpSp>
        <p:nvGrpSpPr>
          <p:cNvPr id="12" name="Group 8">
            <a:extLst>
              <a:ext uri="{FF2B5EF4-FFF2-40B4-BE49-F238E27FC236}">
                <a16:creationId xmlns:a16="http://schemas.microsoft.com/office/drawing/2014/main" id="{12304400-CA35-8273-AB8A-CE8B45244E81}"/>
              </a:ext>
            </a:extLst>
          </p:cNvPr>
          <p:cNvGrpSpPr/>
          <p:nvPr/>
        </p:nvGrpSpPr>
        <p:grpSpPr>
          <a:xfrm rot="-5400000">
            <a:off x="441855" y="1717696"/>
            <a:ext cx="800853" cy="133508"/>
            <a:chOff x="0" y="0"/>
            <a:chExt cx="3656719" cy="609600"/>
          </a:xfrm>
        </p:grpSpPr>
        <p:sp>
          <p:nvSpPr>
            <p:cNvPr id="13" name="Freeform 9">
              <a:extLst>
                <a:ext uri="{FF2B5EF4-FFF2-40B4-BE49-F238E27FC236}">
                  <a16:creationId xmlns:a16="http://schemas.microsoft.com/office/drawing/2014/main" id="{B01E986B-E86A-343B-81EE-AD072AB10D93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FAB333"/>
            </a:solidFill>
          </p:spPr>
          <p:txBody>
            <a:bodyPr/>
            <a:lstStyle/>
            <a:p>
              <a:endParaRPr lang="en-GB" sz="1200">
                <a:latin typeface="Aptos" panose="020B0004020202020204" pitchFamily="34" charset="0"/>
              </a:endParaRPr>
            </a:p>
          </p:txBody>
        </p:sp>
        <p:sp>
          <p:nvSpPr>
            <p:cNvPr id="14" name="TextBox 10">
              <a:extLst>
                <a:ext uri="{FF2B5EF4-FFF2-40B4-BE49-F238E27FC236}">
                  <a16:creationId xmlns:a16="http://schemas.microsoft.com/office/drawing/2014/main" id="{75D5BC46-5139-2E0C-74B4-38AD7B065664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>
                <a:latin typeface="Aptos" panose="020B0004020202020204" pitchFamily="34" charset="0"/>
              </a:endParaRPr>
            </a:p>
          </p:txBody>
        </p:sp>
      </p:grpSp>
      <p:grpSp>
        <p:nvGrpSpPr>
          <p:cNvPr id="15" name="Group 11">
            <a:extLst>
              <a:ext uri="{FF2B5EF4-FFF2-40B4-BE49-F238E27FC236}">
                <a16:creationId xmlns:a16="http://schemas.microsoft.com/office/drawing/2014/main" id="{839F92F9-8E69-0155-0385-5EE79E1B12C2}"/>
              </a:ext>
            </a:extLst>
          </p:cNvPr>
          <p:cNvGrpSpPr/>
          <p:nvPr/>
        </p:nvGrpSpPr>
        <p:grpSpPr>
          <a:xfrm rot="5400000">
            <a:off x="10949292" y="4620122"/>
            <a:ext cx="800853" cy="133508"/>
            <a:chOff x="0" y="0"/>
            <a:chExt cx="3656719" cy="609600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609FFE6-0258-3A6F-0E94-D2D15CB72624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03B198"/>
            </a:solidFill>
          </p:spPr>
          <p:txBody>
            <a:bodyPr/>
            <a:lstStyle/>
            <a:p>
              <a:endParaRPr lang="en-GB" sz="1200" i="1">
                <a:latin typeface="Aptos" panose="020B0004020202020204" pitchFamily="34" charset="0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4CB6B4F9-0650-ADFE-A0C1-15E7076DF615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 i="1">
                <a:latin typeface="Aptos" panose="020B0004020202020204" pitchFamily="34" charset="0"/>
              </a:endParaRP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3250FB5F-ADCD-54D4-1218-EB2EF5EB7433}"/>
              </a:ext>
            </a:extLst>
          </p:cNvPr>
          <p:cNvGrpSpPr/>
          <p:nvPr/>
        </p:nvGrpSpPr>
        <p:grpSpPr>
          <a:xfrm rot="-5400000">
            <a:off x="452128" y="3340508"/>
            <a:ext cx="800853" cy="133508"/>
            <a:chOff x="0" y="0"/>
            <a:chExt cx="3656719" cy="609600"/>
          </a:xfrm>
        </p:grpSpPr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DB3F8FDE-D064-896D-16D7-8FE34EE704BC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F73F5E"/>
            </a:solidFill>
          </p:spPr>
          <p:txBody>
            <a:bodyPr/>
            <a:lstStyle/>
            <a:p>
              <a:endParaRPr lang="en-GB" sz="1200">
                <a:latin typeface="Aptos" panose="020B0004020202020204" pitchFamily="34" charset="0"/>
              </a:endParaRP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DFEEF4C1-E6B9-6022-2D2B-300AD766F976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>
                <a:latin typeface="Aptos" panose="020B0004020202020204" pitchFamily="34" charset="0"/>
              </a:endParaRPr>
            </a:p>
          </p:txBody>
        </p:sp>
      </p:grpSp>
      <p:grpSp>
        <p:nvGrpSpPr>
          <p:cNvPr id="21" name="Group 17">
            <a:extLst>
              <a:ext uri="{FF2B5EF4-FFF2-40B4-BE49-F238E27FC236}">
                <a16:creationId xmlns:a16="http://schemas.microsoft.com/office/drawing/2014/main" id="{652E1AF0-A92C-5DE9-3430-FBB6DA8F5A14}"/>
              </a:ext>
            </a:extLst>
          </p:cNvPr>
          <p:cNvGrpSpPr/>
          <p:nvPr/>
        </p:nvGrpSpPr>
        <p:grpSpPr>
          <a:xfrm rot="5400000">
            <a:off x="10949292" y="3168910"/>
            <a:ext cx="800853" cy="133508"/>
            <a:chOff x="0" y="0"/>
            <a:chExt cx="3656719" cy="609600"/>
          </a:xfrm>
        </p:grpSpPr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1694F2CF-486D-361E-879B-8C5112ABA33B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70625B"/>
            </a:solidFill>
          </p:spPr>
          <p:txBody>
            <a:bodyPr/>
            <a:lstStyle/>
            <a:p>
              <a:endParaRPr lang="en-GB" sz="1200" i="1">
                <a:latin typeface="Aptos" panose="020B0004020202020204" pitchFamily="34" charset="0"/>
              </a:endParaRPr>
            </a:p>
          </p:txBody>
        </p:sp>
        <p:sp>
          <p:nvSpPr>
            <p:cNvPr id="23" name="TextBox 19">
              <a:extLst>
                <a:ext uri="{FF2B5EF4-FFF2-40B4-BE49-F238E27FC236}">
                  <a16:creationId xmlns:a16="http://schemas.microsoft.com/office/drawing/2014/main" id="{CD0E0F59-1E0D-6BBB-6AED-1D2DAB167A41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 i="1">
                <a:latin typeface="Aptos" panose="020B0004020202020204" pitchFamily="34" charset="0"/>
              </a:endParaRPr>
            </a:p>
          </p:txBody>
        </p:sp>
      </p:grpSp>
      <p:grpSp>
        <p:nvGrpSpPr>
          <p:cNvPr id="24" name="Group 20">
            <a:extLst>
              <a:ext uri="{FF2B5EF4-FFF2-40B4-BE49-F238E27FC236}">
                <a16:creationId xmlns:a16="http://schemas.microsoft.com/office/drawing/2014/main" id="{98022C79-AF1A-E9D5-8C96-D7303AA50CD4}"/>
              </a:ext>
            </a:extLst>
          </p:cNvPr>
          <p:cNvGrpSpPr/>
          <p:nvPr/>
        </p:nvGrpSpPr>
        <p:grpSpPr>
          <a:xfrm rot="-5400000">
            <a:off x="433510" y="4780980"/>
            <a:ext cx="800853" cy="133508"/>
            <a:chOff x="0" y="0"/>
            <a:chExt cx="3656719" cy="609600"/>
          </a:xfrm>
        </p:grpSpPr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270A6894-0E47-76D1-7A96-E1E969308C6D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048396"/>
            </a:solidFill>
          </p:spPr>
          <p:txBody>
            <a:bodyPr/>
            <a:lstStyle/>
            <a:p>
              <a:endParaRPr lang="en-GB" sz="1200">
                <a:latin typeface="Aptos" panose="020B0004020202020204" pitchFamily="34" charset="0"/>
              </a:endParaRPr>
            </a:p>
          </p:txBody>
        </p:sp>
        <p:sp>
          <p:nvSpPr>
            <p:cNvPr id="26" name="TextBox 22">
              <a:extLst>
                <a:ext uri="{FF2B5EF4-FFF2-40B4-BE49-F238E27FC236}">
                  <a16:creationId xmlns:a16="http://schemas.microsoft.com/office/drawing/2014/main" id="{5D0B86C3-FD66-222D-1C56-7ED11F433E3B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>
                <a:latin typeface="Aptos" panose="020B0004020202020204" pitchFamily="34" charset="0"/>
              </a:endParaRPr>
            </a:p>
          </p:txBody>
        </p:sp>
      </p:grpSp>
      <p:grpSp>
        <p:nvGrpSpPr>
          <p:cNvPr id="27" name="Group 23">
            <a:extLst>
              <a:ext uri="{FF2B5EF4-FFF2-40B4-BE49-F238E27FC236}">
                <a16:creationId xmlns:a16="http://schemas.microsoft.com/office/drawing/2014/main" id="{C6B5FF90-AFED-AB5A-9EB7-47C83F082433}"/>
              </a:ext>
            </a:extLst>
          </p:cNvPr>
          <p:cNvGrpSpPr/>
          <p:nvPr/>
        </p:nvGrpSpPr>
        <p:grpSpPr>
          <a:xfrm rot="5400000">
            <a:off x="10949292" y="1717696"/>
            <a:ext cx="800853" cy="133508"/>
            <a:chOff x="0" y="0"/>
            <a:chExt cx="3656719" cy="609600"/>
          </a:xfrm>
        </p:grpSpPr>
        <p:sp>
          <p:nvSpPr>
            <p:cNvPr id="28" name="Freeform 24">
              <a:extLst>
                <a:ext uri="{FF2B5EF4-FFF2-40B4-BE49-F238E27FC236}">
                  <a16:creationId xmlns:a16="http://schemas.microsoft.com/office/drawing/2014/main" id="{874AC152-C7E7-3122-852B-4DA899963475}"/>
                </a:ext>
              </a:extLst>
            </p:cNvPr>
            <p:cNvSpPr/>
            <p:nvPr/>
          </p:nvSpPr>
          <p:spPr>
            <a:xfrm>
              <a:off x="0" y="0"/>
              <a:ext cx="3656719" cy="609600"/>
            </a:xfrm>
            <a:custGeom>
              <a:avLst/>
              <a:gdLst/>
              <a:ahLst/>
              <a:cxnLst/>
              <a:rect l="l" t="t" r="r" b="b"/>
              <a:pathLst>
                <a:path w="3656719" h="609600">
                  <a:moveTo>
                    <a:pt x="203200" y="609600"/>
                  </a:moveTo>
                  <a:lnTo>
                    <a:pt x="3453519" y="609600"/>
                  </a:lnTo>
                  <a:lnTo>
                    <a:pt x="3656719" y="0"/>
                  </a:lnTo>
                  <a:lnTo>
                    <a:pt x="0" y="0"/>
                  </a:lnTo>
                  <a:lnTo>
                    <a:pt x="203200" y="609600"/>
                  </a:lnTo>
                  <a:close/>
                </a:path>
              </a:pathLst>
            </a:custGeom>
            <a:solidFill>
              <a:srgbClr val="3BC3DD"/>
            </a:solidFill>
          </p:spPr>
          <p:txBody>
            <a:bodyPr/>
            <a:lstStyle/>
            <a:p>
              <a:endParaRPr lang="en-GB" sz="1200" i="1">
                <a:latin typeface="Aptos" panose="020B0004020202020204" pitchFamily="34" charset="0"/>
              </a:endParaRPr>
            </a:p>
          </p:txBody>
        </p:sp>
        <p:sp>
          <p:nvSpPr>
            <p:cNvPr id="29" name="TextBox 25">
              <a:extLst>
                <a:ext uri="{FF2B5EF4-FFF2-40B4-BE49-F238E27FC236}">
                  <a16:creationId xmlns:a16="http://schemas.microsoft.com/office/drawing/2014/main" id="{A508507B-8F33-9C12-4D66-01D733F4DF06}"/>
                </a:ext>
              </a:extLst>
            </p:cNvPr>
            <p:cNvSpPr txBox="1"/>
            <p:nvPr/>
          </p:nvSpPr>
          <p:spPr>
            <a:xfrm>
              <a:off x="127000" y="-38100"/>
              <a:ext cx="3402719" cy="6477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866"/>
                </a:lnSpc>
              </a:pPr>
              <a:endParaRPr sz="1200" i="1">
                <a:latin typeface="Aptos" panose="020B0004020202020204" pitchFamily="34" charset="0"/>
              </a:endParaRPr>
            </a:p>
          </p:txBody>
        </p:sp>
      </p:grpSp>
      <p:sp>
        <p:nvSpPr>
          <p:cNvPr id="30" name="TextBox 48">
            <a:extLst>
              <a:ext uri="{FF2B5EF4-FFF2-40B4-BE49-F238E27FC236}">
                <a16:creationId xmlns:a16="http://schemas.microsoft.com/office/drawing/2014/main" id="{6D14338B-933B-36FF-6A76-9C0C6727A406}"/>
              </a:ext>
            </a:extLst>
          </p:cNvPr>
          <p:cNvSpPr txBox="1"/>
          <p:nvPr/>
        </p:nvSpPr>
        <p:spPr>
          <a:xfrm>
            <a:off x="1040915" y="1212649"/>
            <a:ext cx="2700409" cy="139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599" b="1" spc="7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Inter Bold"/>
                <a:cs typeface="Inter Bold"/>
                <a:sym typeface="Inter Bold"/>
              </a:rPr>
              <a:t> </a:t>
            </a: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Education providers (Universities, Royal Colleges, including organisations overseeing continuous professional development (CPD))</a:t>
            </a:r>
            <a:endParaRPr lang="en-US" sz="1599" b="1" spc="7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Inter Bold"/>
              <a:cs typeface="Inter Bold"/>
              <a:sym typeface="Inter Bold"/>
            </a:endParaRPr>
          </a:p>
        </p:txBody>
      </p:sp>
      <p:sp>
        <p:nvSpPr>
          <p:cNvPr id="31" name="TextBox 49">
            <a:extLst>
              <a:ext uri="{FF2B5EF4-FFF2-40B4-BE49-F238E27FC236}">
                <a16:creationId xmlns:a16="http://schemas.microsoft.com/office/drawing/2014/main" id="{8FC52843-FD34-E251-E18C-967DDC3F9790}"/>
              </a:ext>
            </a:extLst>
          </p:cNvPr>
          <p:cNvSpPr txBox="1"/>
          <p:nvPr/>
        </p:nvSpPr>
        <p:spPr>
          <a:xfrm>
            <a:off x="1029879" y="2777367"/>
            <a:ext cx="2654294" cy="139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Funders/commissioners (Relevant government departments, Clinical Commissioning Groups (CCGs), Integrated Care Boards (ICBs)) </a:t>
            </a:r>
            <a:endParaRPr lang="en-US" sz="1599" b="1" spc="7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Inter Bold"/>
              <a:cs typeface="Inter Bold"/>
              <a:sym typeface="Inter Bold"/>
            </a:endParaRPr>
          </a:p>
        </p:txBody>
      </p:sp>
      <p:sp>
        <p:nvSpPr>
          <p:cNvPr id="32" name="TextBox 50">
            <a:extLst>
              <a:ext uri="{FF2B5EF4-FFF2-40B4-BE49-F238E27FC236}">
                <a16:creationId xmlns:a16="http://schemas.microsoft.com/office/drawing/2014/main" id="{01568C87-1E77-754D-6F76-791A0CFD72C9}"/>
              </a:ext>
            </a:extLst>
          </p:cNvPr>
          <p:cNvSpPr txBox="1"/>
          <p:nvPr/>
        </p:nvSpPr>
        <p:spPr>
          <a:xfrm>
            <a:off x="1000068" y="4354725"/>
            <a:ext cx="3208058" cy="11142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kumimoji="0" lang="en-GB" sz="16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Academic research institutions, public health research agencies, large research funders (e.g., NIHR, The Health Foundation)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US" sz="1599" b="1" spc="7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Inter Bold"/>
              <a:cs typeface="Inter Bold"/>
              <a:sym typeface="Inter Bold"/>
            </a:endParaRPr>
          </a:p>
        </p:txBody>
      </p:sp>
      <p:sp>
        <p:nvSpPr>
          <p:cNvPr id="33" name="TextBox 51">
            <a:extLst>
              <a:ext uri="{FF2B5EF4-FFF2-40B4-BE49-F238E27FC236}">
                <a16:creationId xmlns:a16="http://schemas.microsoft.com/office/drawing/2014/main" id="{1C44D49F-10F0-250D-1DCA-23FA84FF0F45}"/>
              </a:ext>
            </a:extLst>
          </p:cNvPr>
          <p:cNvSpPr txBox="1"/>
          <p:nvPr/>
        </p:nvSpPr>
        <p:spPr>
          <a:xfrm>
            <a:off x="8251606" y="1227054"/>
            <a:ext cx="2805827" cy="11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GB" sz="1599" i="1" spc="7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Inter Bold"/>
                <a:cs typeface="Inter Bold"/>
                <a:sym typeface="Inter Bold"/>
              </a:rPr>
              <a:t>Organisation and system leaders (NHS leadership, NHS Trust Executives, Integrated Care Systems (ICS) leads) </a:t>
            </a:r>
            <a:endParaRPr lang="en-US" sz="1599" i="1" spc="7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Inter Bold"/>
              <a:cs typeface="Inter Bold"/>
              <a:sym typeface="Inter Bold"/>
            </a:endParaRPr>
          </a:p>
        </p:txBody>
      </p:sp>
      <p:sp>
        <p:nvSpPr>
          <p:cNvPr id="35" name="Freeform 3">
            <a:extLst>
              <a:ext uri="{FF2B5EF4-FFF2-40B4-BE49-F238E27FC236}">
                <a16:creationId xmlns:a16="http://schemas.microsoft.com/office/drawing/2014/main" id="{0E7D2121-D726-BBCC-EE96-25265DF924E8}"/>
              </a:ext>
            </a:extLst>
          </p:cNvPr>
          <p:cNvSpPr/>
          <p:nvPr/>
        </p:nvSpPr>
        <p:spPr>
          <a:xfrm rot="21446694">
            <a:off x="4986120" y="2968233"/>
            <a:ext cx="310833" cy="458108"/>
          </a:xfrm>
          <a:prstGeom prst="rightArrow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95905" t="-91379" r="-21307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 dirty="0">
              <a:latin typeface="Aptos" panose="020B0004020202020204" pitchFamily="34" charset="0"/>
            </a:endParaRPr>
          </a:p>
        </p:txBody>
      </p:sp>
      <p:sp>
        <p:nvSpPr>
          <p:cNvPr id="36" name="Freeform 3">
            <a:extLst>
              <a:ext uri="{FF2B5EF4-FFF2-40B4-BE49-F238E27FC236}">
                <a16:creationId xmlns:a16="http://schemas.microsoft.com/office/drawing/2014/main" id="{642F7A07-C3E4-53EF-6A23-86E009D79201}"/>
              </a:ext>
            </a:extLst>
          </p:cNvPr>
          <p:cNvSpPr/>
          <p:nvPr/>
        </p:nvSpPr>
        <p:spPr>
          <a:xfrm rot="18169757">
            <a:off x="5387296" y="3745205"/>
            <a:ext cx="355310" cy="482263"/>
          </a:xfrm>
          <a:prstGeom prst="rightArrow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00355" r="-54984" b="-12588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 dirty="0">
              <a:latin typeface="Aptos" panose="020B0004020202020204" pitchFamily="34" charset="0"/>
            </a:endParaRPr>
          </a:p>
        </p:txBody>
      </p:sp>
      <p:sp>
        <p:nvSpPr>
          <p:cNvPr id="37" name="Freeform 2">
            <a:extLst>
              <a:ext uri="{FF2B5EF4-FFF2-40B4-BE49-F238E27FC236}">
                <a16:creationId xmlns:a16="http://schemas.microsoft.com/office/drawing/2014/main" id="{15710F66-99C8-E9FE-DD53-FDED85ADD35E}"/>
              </a:ext>
            </a:extLst>
          </p:cNvPr>
          <p:cNvSpPr/>
          <p:nvPr/>
        </p:nvSpPr>
        <p:spPr>
          <a:xfrm rot="13933926">
            <a:off x="6401279" y="3799441"/>
            <a:ext cx="384251" cy="417914"/>
          </a:xfrm>
          <a:prstGeom prst="rightArrow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41231" r="-439151" b="-117761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>
              <a:latin typeface="Aptos" panose="020B0004020202020204" pitchFamily="34" charset="0"/>
            </a:endParaRPr>
          </a:p>
        </p:txBody>
      </p:sp>
      <p:sp>
        <p:nvSpPr>
          <p:cNvPr id="38" name="Freeform 2">
            <a:extLst>
              <a:ext uri="{FF2B5EF4-FFF2-40B4-BE49-F238E27FC236}">
                <a16:creationId xmlns:a16="http://schemas.microsoft.com/office/drawing/2014/main" id="{FCB2EF2B-2B12-F4DE-64CA-422E3532A3F5}"/>
              </a:ext>
            </a:extLst>
          </p:cNvPr>
          <p:cNvSpPr/>
          <p:nvPr/>
        </p:nvSpPr>
        <p:spPr>
          <a:xfrm rot="10800000">
            <a:off x="6883155" y="2961531"/>
            <a:ext cx="320039" cy="416716"/>
          </a:xfrm>
          <a:prstGeom prst="rightArrow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158826" t="-103242" r="-151402" b="1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>
              <a:latin typeface="Aptos" panose="020B0004020202020204" pitchFamily="34" charset="0"/>
            </a:endParaRPr>
          </a:p>
        </p:txBody>
      </p:sp>
      <p:sp>
        <p:nvSpPr>
          <p:cNvPr id="39" name="Freeform 3">
            <a:extLst>
              <a:ext uri="{FF2B5EF4-FFF2-40B4-BE49-F238E27FC236}">
                <a16:creationId xmlns:a16="http://schemas.microsoft.com/office/drawing/2014/main" id="{50539663-64C2-DFC9-7531-342D31C183D4}"/>
              </a:ext>
            </a:extLst>
          </p:cNvPr>
          <p:cNvSpPr/>
          <p:nvPr/>
        </p:nvSpPr>
        <p:spPr>
          <a:xfrm rot="3253577">
            <a:off x="5404001" y="2145368"/>
            <a:ext cx="344310" cy="457200"/>
          </a:xfrm>
          <a:prstGeom prst="rightArrow">
            <a:avLst/>
          </a:pr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38623" r="-307106" b="-86904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 dirty="0">
              <a:latin typeface="Aptos" panose="020B0004020202020204" pitchFamily="34" charset="0"/>
            </a:endParaRPr>
          </a:p>
        </p:txBody>
      </p:sp>
      <p:sp>
        <p:nvSpPr>
          <p:cNvPr id="40" name="Freeform 2">
            <a:extLst>
              <a:ext uri="{FF2B5EF4-FFF2-40B4-BE49-F238E27FC236}">
                <a16:creationId xmlns:a16="http://schemas.microsoft.com/office/drawing/2014/main" id="{B071CE1F-52B1-82F3-590E-80F03B4905EC}"/>
              </a:ext>
            </a:extLst>
          </p:cNvPr>
          <p:cNvSpPr/>
          <p:nvPr/>
        </p:nvSpPr>
        <p:spPr>
          <a:xfrm rot="7592650">
            <a:off x="6394606" y="2112680"/>
            <a:ext cx="344059" cy="427870"/>
          </a:xfrm>
          <a:prstGeom prst="rightArrow">
            <a:avLst/>
          </a:pr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353512" r="-37925" b="-111174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/>
          <a:lstStyle/>
          <a:p>
            <a:endParaRPr lang="en-GB" sz="1200">
              <a:latin typeface="Aptos" panose="020B0004020202020204" pitchFamily="34" charset="0"/>
            </a:endParaRPr>
          </a:p>
        </p:txBody>
      </p:sp>
      <p:sp>
        <p:nvSpPr>
          <p:cNvPr id="41" name="TextBox 52">
            <a:extLst>
              <a:ext uri="{FF2B5EF4-FFF2-40B4-BE49-F238E27FC236}">
                <a16:creationId xmlns:a16="http://schemas.microsoft.com/office/drawing/2014/main" id="{85791D03-364D-72A4-A678-F8FE36D51D7E}"/>
              </a:ext>
            </a:extLst>
          </p:cNvPr>
          <p:cNvSpPr txBox="1"/>
          <p:nvPr/>
        </p:nvSpPr>
        <p:spPr>
          <a:xfrm>
            <a:off x="8403354" y="2532250"/>
            <a:ext cx="2805827" cy="13969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GB" sz="1599" i="1" spc="7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Inter Bold"/>
                <a:cs typeface="Inter Bold"/>
                <a:sym typeface="Inter Bold"/>
              </a:rPr>
              <a:t>Organisation and professional leaders (e.g. Professional bodies, Allied Health Professions Federation, and national health bodies)  </a:t>
            </a:r>
            <a:endParaRPr lang="en-US" sz="1599" i="1" spc="7" dirty="0">
              <a:solidFill>
                <a:schemeClr val="tx1">
                  <a:lumMod val="85000"/>
                  <a:lumOff val="15000"/>
                </a:schemeClr>
              </a:solidFill>
              <a:latin typeface="Aptos" panose="020B0004020202020204" pitchFamily="34" charset="0"/>
              <a:ea typeface="Inter Bold"/>
              <a:cs typeface="Inter Bold"/>
              <a:sym typeface="Inter Bold"/>
            </a:endParaRPr>
          </a:p>
        </p:txBody>
      </p:sp>
      <p:grpSp>
        <p:nvGrpSpPr>
          <p:cNvPr id="42" name="Group 33">
            <a:extLst>
              <a:ext uri="{FF2B5EF4-FFF2-40B4-BE49-F238E27FC236}">
                <a16:creationId xmlns:a16="http://schemas.microsoft.com/office/drawing/2014/main" id="{7241DE6A-7652-785E-3C76-E6FDBABF4229}"/>
              </a:ext>
            </a:extLst>
          </p:cNvPr>
          <p:cNvGrpSpPr/>
          <p:nvPr/>
        </p:nvGrpSpPr>
        <p:grpSpPr>
          <a:xfrm>
            <a:off x="5306535" y="2353026"/>
            <a:ext cx="1576145" cy="1576145"/>
            <a:chOff x="0" y="-9445"/>
            <a:chExt cx="812800" cy="812800"/>
          </a:xfrm>
        </p:grpSpPr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A5367EB2-5815-4C87-D347-1B3193E25A12}"/>
                </a:ext>
              </a:extLst>
            </p:cNvPr>
            <p:cNvSpPr/>
            <p:nvPr/>
          </p:nvSpPr>
          <p:spPr>
            <a:xfrm>
              <a:off x="0" y="-9445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7E7E7"/>
            </a:solidFill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txBody>
            <a:bodyPr/>
            <a:lstStyle/>
            <a:p>
              <a:endParaRPr lang="en-GB" sz="1200" dirty="0">
                <a:latin typeface="Aptos" panose="020B0004020202020204" pitchFamily="34" charset="0"/>
              </a:endParaRPr>
            </a:p>
          </p:txBody>
        </p:sp>
        <p:sp>
          <p:nvSpPr>
            <p:cNvPr id="44" name="TextBox 35">
              <a:extLst>
                <a:ext uri="{FF2B5EF4-FFF2-40B4-BE49-F238E27FC236}">
                  <a16:creationId xmlns:a16="http://schemas.microsoft.com/office/drawing/2014/main" id="{F75B3970-16F6-D952-A9C9-4D672A48F380}"/>
                </a:ext>
              </a:extLst>
            </p:cNvPr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 sz="1200">
                <a:latin typeface="Aptos" panose="020B0004020202020204" pitchFamily="34" charset="0"/>
              </a:endParaRP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924DA3C5-35D5-1D2E-4794-5701D7540DA8}"/>
              </a:ext>
            </a:extLst>
          </p:cNvPr>
          <p:cNvSpPr txBox="1"/>
          <p:nvPr/>
        </p:nvSpPr>
        <p:spPr>
          <a:xfrm>
            <a:off x="5243048" y="2904172"/>
            <a:ext cx="1718426" cy="533479"/>
          </a:xfrm>
          <a:prstGeom prst="rect">
            <a:avLst/>
          </a:prstGeom>
          <a:noFill/>
        </p:spPr>
        <p:txBody>
          <a:bodyPr wrap="square" tIns="0" rtlCol="0">
            <a:spAutoFit/>
          </a:bodyPr>
          <a:lstStyle/>
          <a:p>
            <a:pPr algn="ctr" defTabSz="914446">
              <a:lnSpc>
                <a:spcPts val="1860"/>
              </a:lnSpc>
            </a:pPr>
            <a:r>
              <a:rPr lang="en-GB" sz="20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Sense of coherence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  <a:cs typeface="Arial" panose="020B0604020202020204" pitchFamily="34" charset="0"/>
            </a:endParaRPr>
          </a:p>
        </p:txBody>
      </p:sp>
      <p:pic>
        <p:nvPicPr>
          <p:cNvPr id="46" name="Picture 8" descr="Technology Icons - Download Free Vector Icons 01E">
            <a:extLst>
              <a:ext uri="{FF2B5EF4-FFF2-40B4-BE49-F238E27FC236}">
                <a16:creationId xmlns:a16="http://schemas.microsoft.com/office/drawing/2014/main" id="{695CC264-A7AC-DA2C-E68F-2B4DBE965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-4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0814" y="4173798"/>
            <a:ext cx="686491" cy="6864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 descr="Cog Icon - ClipArt Best">
            <a:extLst>
              <a:ext uri="{FF2B5EF4-FFF2-40B4-BE49-F238E27FC236}">
                <a16:creationId xmlns:a16="http://schemas.microsoft.com/office/drawing/2014/main" id="{A7CFFEE3-1F0B-54EF-741F-98C51E3CF6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151" y="1506058"/>
            <a:ext cx="595077" cy="755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52">
            <a:extLst>
              <a:ext uri="{FF2B5EF4-FFF2-40B4-BE49-F238E27FC236}">
                <a16:creationId xmlns:a16="http://schemas.microsoft.com/office/drawing/2014/main" id="{FA1D8C1A-425B-AE17-C19A-2920DDAD987F}"/>
              </a:ext>
            </a:extLst>
          </p:cNvPr>
          <p:cNvSpPr txBox="1"/>
          <p:nvPr/>
        </p:nvSpPr>
        <p:spPr>
          <a:xfrm>
            <a:off x="8047029" y="4170306"/>
            <a:ext cx="3144903" cy="11147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239"/>
              </a:lnSpc>
            </a:pPr>
            <a:r>
              <a:rPr lang="en-GB" sz="1599" i="1" spc="7" dirty="0">
                <a:solidFill>
                  <a:schemeClr val="tx1">
                    <a:lumMod val="85000"/>
                    <a:lumOff val="15000"/>
                  </a:schemeClr>
                </a:solidFill>
                <a:latin typeface="Aptos" panose="020B0004020202020204" pitchFamily="34" charset="0"/>
                <a:ea typeface="Inter Bold"/>
                <a:cs typeface="Inter Bold"/>
                <a:sym typeface="Inter Bold"/>
              </a:rPr>
              <a:t>Public health agencies, public health bodies, government health ministries, and relevant communication partnerships </a:t>
            </a:r>
          </a:p>
        </p:txBody>
      </p:sp>
      <p:sp>
        <p:nvSpPr>
          <p:cNvPr id="49" name="Freeform 38">
            <a:extLst>
              <a:ext uri="{FF2B5EF4-FFF2-40B4-BE49-F238E27FC236}">
                <a16:creationId xmlns:a16="http://schemas.microsoft.com/office/drawing/2014/main" id="{BFCB20DA-C891-5FB0-2DF5-42CFC9F833DD}"/>
              </a:ext>
            </a:extLst>
          </p:cNvPr>
          <p:cNvSpPr/>
          <p:nvPr/>
        </p:nvSpPr>
        <p:spPr>
          <a:xfrm>
            <a:off x="4155378" y="2798102"/>
            <a:ext cx="729433" cy="721834"/>
          </a:xfrm>
          <a:custGeom>
            <a:avLst/>
            <a:gdLst/>
            <a:ahLst/>
            <a:cxnLst/>
            <a:rect l="l" t="t" r="r" b="b"/>
            <a:pathLst>
              <a:path w="1094149" h="1082751">
                <a:moveTo>
                  <a:pt x="0" y="0"/>
                </a:moveTo>
                <a:lnTo>
                  <a:pt x="1094149" y="0"/>
                </a:lnTo>
                <a:lnTo>
                  <a:pt x="1094149" y="1082751"/>
                </a:lnTo>
                <a:lnTo>
                  <a:pt x="0" y="1082751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rightnessContrast bright="100000" contrast="-37000"/>
                      </a14:imgEffect>
                    </a14:imgLayer>
                  </a14:imgProps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 dirty="0">
              <a:latin typeface="Aptos" panose="020B0004020202020204" pitchFamily="34" charset="0"/>
            </a:endParaRPr>
          </a:p>
        </p:txBody>
      </p:sp>
      <p:sp>
        <p:nvSpPr>
          <p:cNvPr id="50" name="Freeform 40">
            <a:extLst>
              <a:ext uri="{FF2B5EF4-FFF2-40B4-BE49-F238E27FC236}">
                <a16:creationId xmlns:a16="http://schemas.microsoft.com/office/drawing/2014/main" id="{09395520-2F51-429B-2F0F-DEB76A65B2EE}"/>
              </a:ext>
            </a:extLst>
          </p:cNvPr>
          <p:cNvSpPr/>
          <p:nvPr/>
        </p:nvSpPr>
        <p:spPr>
          <a:xfrm>
            <a:off x="7387771" y="2929717"/>
            <a:ext cx="649699" cy="649699"/>
          </a:xfrm>
          <a:custGeom>
            <a:avLst/>
            <a:gdLst/>
            <a:ahLst/>
            <a:cxnLst/>
            <a:rect l="l" t="t" r="r" b="b"/>
            <a:pathLst>
              <a:path w="974548" h="974548">
                <a:moveTo>
                  <a:pt x="0" y="0"/>
                </a:moveTo>
                <a:lnTo>
                  <a:pt x="974548" y="0"/>
                </a:lnTo>
                <a:lnTo>
                  <a:pt x="974548" y="974548"/>
                </a:lnTo>
                <a:lnTo>
                  <a:pt x="0" y="97454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lum bright="100000" contrast="-70000"/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 sz="1200">
              <a:latin typeface="Aptos" panose="020B0004020202020204" pitchFamily="34" charset="0"/>
            </a:endParaRPr>
          </a:p>
        </p:txBody>
      </p:sp>
      <p:pic>
        <p:nvPicPr>
          <p:cNvPr id="51" name="Picture 2" descr="University Of Oxford Logo Text transparent PNG - StickPNG">
            <a:extLst>
              <a:ext uri="{FF2B5EF4-FFF2-40B4-BE49-F238E27FC236}">
                <a16:creationId xmlns:a16="http://schemas.microsoft.com/office/drawing/2014/main" id="{CA5E715F-7709-421E-10CF-E8079F98B5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2">
            <a:extLst>
              <a:ext uri="{FF2B5EF4-FFF2-40B4-BE49-F238E27FC236}">
                <a16:creationId xmlns:a16="http://schemas.microsoft.com/office/drawing/2014/main" id="{B036FF80-F6EE-FCFA-86A3-EDFFE0A5E7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Text Placeholder 1">
            <a:extLst>
              <a:ext uri="{FF2B5EF4-FFF2-40B4-BE49-F238E27FC236}">
                <a16:creationId xmlns:a16="http://schemas.microsoft.com/office/drawing/2014/main" id="{E11B8A62-AC4D-B032-79C4-B41A9C3DCB6C}"/>
              </a:ext>
            </a:extLst>
          </p:cNvPr>
          <p:cNvSpPr txBox="1">
            <a:spLocks/>
          </p:cNvSpPr>
          <p:nvPr/>
        </p:nvSpPr>
        <p:spPr>
          <a:xfrm>
            <a:off x="388259" y="250001"/>
            <a:ext cx="12345608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dirty="0">
                <a:solidFill>
                  <a:srgbClr val="002060"/>
                </a:solidFill>
              </a:rPr>
              <a:t>Understanding what needs to be done </a:t>
            </a:r>
          </a:p>
        </p:txBody>
      </p:sp>
      <p:pic>
        <p:nvPicPr>
          <p:cNvPr id="2050" name="Picture 2" descr="Symbols For Education">
            <a:extLst>
              <a:ext uri="{FF2B5EF4-FFF2-40B4-BE49-F238E27FC236}">
                <a16:creationId xmlns:a16="http://schemas.microsoft.com/office/drawing/2014/main" id="{3D484B1D-92F0-E262-73A7-187DBE27AD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backgroundRemoval t="10000" b="90000" l="10000" r="90000">
                        <a14:foregroundMark x1="39010" y1="48333" x2="39010" y2="48333"/>
                        <a14:foregroundMark x1="38490" y1="54583" x2="38490" y2="54583"/>
                        <a14:foregroundMark x1="36094" y1="60573" x2="36094" y2="60573"/>
                        <a14:foregroundMark x1="36510" y1="67240" x2="36510" y2="67240"/>
                        <a14:foregroundMark x1="67656" y1="66927" x2="67656" y2="66927"/>
                        <a14:foregroundMark x1="61406" y1="60833" x2="61406" y2="60833"/>
                        <a14:foregroundMark x1="62917" y1="54323" x2="62917" y2="54323"/>
                        <a14:foregroundMark x1="63177" y1="47917" x2="63177" y2="47917"/>
                      </a14:backgroundRemoval>
                    </a14:imgEffect>
                    <a14:imgEffect>
                      <a14:colorTemperature colorTemp="293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0779" y="1379898"/>
            <a:ext cx="914528" cy="914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 descr="Population people icon design Royalty Free Vector Image">
            <a:extLst>
              <a:ext uri="{FF2B5EF4-FFF2-40B4-BE49-F238E27FC236}">
                <a16:creationId xmlns:a16="http://schemas.microsoft.com/office/drawing/2014/main" id="{A716B969-6FDF-6C3A-7E97-25D12DE149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20">
                    <a14:imgEffect>
                      <a14:backgroundRemoval t="1523" b="89848" l="2321" r="96624">
                        <a14:foregroundMark x1="13924" y1="36802" x2="13924" y2="36802"/>
                        <a14:foregroundMark x1="32278" y1="34010" x2="32278" y2="34010"/>
                        <a14:foregroundMark x1="32278" y1="15736" x2="32278" y2="15736"/>
                        <a14:foregroundMark x1="15823" y1="16497" x2="15823" y2="16497"/>
                        <a14:foregroundMark x1="5274" y1="39086" x2="5274" y2="39086"/>
                        <a14:foregroundMark x1="2321" y1="50508" x2="2321" y2="50508"/>
                        <a14:foregroundMark x1="64346" y1="77665" x2="64346" y2="77665"/>
                        <a14:foregroundMark x1="66667" y1="16497" x2="66667" y2="16497"/>
                        <a14:foregroundMark x1="86287" y1="37563" x2="86287" y2="37563"/>
                        <a14:foregroundMark x1="83966" y1="18528" x2="83966" y2="18528"/>
                        <a14:foregroundMark x1="97046" y1="48985" x2="97046" y2="48985"/>
                        <a14:foregroundMark x1="49578" y1="5584" x2="49578" y2="5584"/>
                        <a14:foregroundMark x1="51055" y1="1523" x2="51055" y2="1523"/>
                      </a14:backgroundRemoval>
                    </a14:imgEffect>
                    <a14:imgEffect>
                      <a14:colorTemperature colorTemp="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780" y="4217572"/>
            <a:ext cx="704790" cy="585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 descr="Public Health Icon at Vectorified.com | Collection of Public Health ...">
            <a:extLst>
              <a:ext uri="{FF2B5EF4-FFF2-40B4-BE49-F238E27FC236}">
                <a16:creationId xmlns:a16="http://schemas.microsoft.com/office/drawing/2014/main" id="{C67DC621-69CF-334A-A9D8-1ABCC013FF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10000" b="90000" l="10000" r="90000"/>
                    </a14:imgEffect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25" y="4084885"/>
            <a:ext cx="761537" cy="761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69856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2">
            <a:extLst>
              <a:ext uri="{FF2B5EF4-FFF2-40B4-BE49-F238E27FC236}">
                <a16:creationId xmlns:a16="http://schemas.microsoft.com/office/drawing/2014/main" id="{99538424-F37A-E783-4F4C-1C9582C0668B}"/>
              </a:ext>
            </a:extLst>
          </p:cNvPr>
          <p:cNvSpPr/>
          <p:nvPr/>
        </p:nvSpPr>
        <p:spPr>
          <a:xfrm>
            <a:off x="4141697" y="1809549"/>
            <a:ext cx="3822904" cy="3282214"/>
          </a:xfrm>
          <a:custGeom>
            <a:avLst/>
            <a:gdLst/>
            <a:ahLst/>
            <a:cxnLst/>
            <a:rect l="l" t="t" r="r" b="b"/>
            <a:pathLst>
              <a:path w="4623371" h="4114800">
                <a:moveTo>
                  <a:pt x="0" y="0"/>
                </a:moveTo>
                <a:lnTo>
                  <a:pt x="4623371" y="0"/>
                </a:lnTo>
                <a:lnTo>
                  <a:pt x="4623371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GB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674F4AB-4D48-A2B8-34F5-C10E9A4EDE1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9462846"/>
              </p:ext>
            </p:extLst>
          </p:nvPr>
        </p:nvGraphicFramePr>
        <p:xfrm>
          <a:off x="1963057" y="151888"/>
          <a:ext cx="8418286" cy="65542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BE3E3F46-1D11-8D00-5082-534F86D94C3D}"/>
              </a:ext>
            </a:extLst>
          </p:cNvPr>
          <p:cNvSpPr txBox="1"/>
          <p:nvPr/>
        </p:nvSpPr>
        <p:spPr>
          <a:xfrm>
            <a:off x="7953540" y="1457971"/>
            <a:ext cx="189759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914446"/>
            <a:r>
              <a:rPr kumimoji="0" lang="en-GB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Organisation and professional leaders (e.g. Director of Cancer Services)</a:t>
            </a:r>
            <a:r>
              <a:rPr kumimoji="0" lang="en-GB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en-GB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602E35E-62A9-5D9F-449D-C20649BEB7C2}"/>
              </a:ext>
            </a:extLst>
          </p:cNvPr>
          <p:cNvSpPr txBox="1"/>
          <p:nvPr/>
        </p:nvSpPr>
        <p:spPr>
          <a:xfrm>
            <a:off x="5216973" y="3105833"/>
            <a:ext cx="1910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>
                <a:solidFill>
                  <a:schemeClr val="bg2">
                    <a:lumMod val="10000"/>
                  </a:schemeClr>
                </a:solidFill>
              </a:rPr>
              <a:t>Cognitive participation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211D68E-93EA-3C00-98C1-74F742FFB324}"/>
              </a:ext>
            </a:extLst>
          </p:cNvPr>
          <p:cNvSpPr txBox="1"/>
          <p:nvPr/>
        </p:nvSpPr>
        <p:spPr>
          <a:xfrm>
            <a:off x="8050304" y="4220540"/>
            <a:ext cx="1727214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i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Organisation and professional leaders NHS Trusts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C64382-685A-4AFE-E041-7321623D536F}"/>
              </a:ext>
            </a:extLst>
          </p:cNvPr>
          <p:cNvSpPr txBox="1"/>
          <p:nvPr/>
        </p:nvSpPr>
        <p:spPr>
          <a:xfrm>
            <a:off x="2436792" y="4082041"/>
            <a:ext cx="185730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Arial" panose="020B0604020202020204" pitchFamily="34" charset="0"/>
              </a:rPr>
              <a:t>Oncology        and PC professionals, organisation and system leaders</a:t>
            </a: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F37E48-1D21-A7F3-63CC-B0738370B45C}"/>
              </a:ext>
            </a:extLst>
          </p:cNvPr>
          <p:cNvSpPr txBox="1"/>
          <p:nvPr/>
        </p:nvSpPr>
        <p:spPr>
          <a:xfrm>
            <a:off x="2449758" y="1809549"/>
            <a:ext cx="17462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GB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Times New Roman" panose="02020603050405020304" pitchFamily="18" charset="0"/>
                <a:cs typeface="Calibri" panose="020F0502020204030204" pitchFamily="34" charset="0"/>
              </a:rPr>
              <a:t>Education providers and regulatory bodies </a:t>
            </a:r>
            <a:endParaRPr lang="en-GB" dirty="0"/>
          </a:p>
        </p:txBody>
      </p:sp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A2BFD032-16CC-86E1-78F7-C4967BF7F5BC}"/>
              </a:ext>
            </a:extLst>
          </p:cNvPr>
          <p:cNvSpPr txBox="1">
            <a:spLocks/>
          </p:cNvSpPr>
          <p:nvPr/>
        </p:nvSpPr>
        <p:spPr>
          <a:xfrm>
            <a:off x="-733990" y="239753"/>
            <a:ext cx="8698591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Involving people in the work </a:t>
            </a:r>
          </a:p>
        </p:txBody>
      </p:sp>
      <p:pic>
        <p:nvPicPr>
          <p:cNvPr id="12" name="Picture 2" descr="University Of Oxford Logo Text transparent PNG - StickPNG">
            <a:extLst>
              <a:ext uri="{FF2B5EF4-FFF2-40B4-BE49-F238E27FC236}">
                <a16:creationId xmlns:a16="http://schemas.microsoft.com/office/drawing/2014/main" id="{D20AB602-21CC-34CD-F977-6705478E05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2C035599-400A-CB9C-D8B6-773CA5ED83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10473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4D784-4608-E93B-0520-5B560F56D7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4,500+ Cogs And Gears Border Stock Illustrations, Royalty-Free Vector  Graphics &amp; Clip Art - iStock">
            <a:extLst>
              <a:ext uri="{FF2B5EF4-FFF2-40B4-BE49-F238E27FC236}">
                <a16:creationId xmlns:a16="http://schemas.microsoft.com/office/drawing/2014/main" id="{55329E02-2A9C-EC7E-E257-C6C0F630B6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7413"/>
          <a:stretch/>
        </p:blipFill>
        <p:spPr bwMode="auto">
          <a:xfrm>
            <a:off x="1503121" y="3545064"/>
            <a:ext cx="9010650" cy="201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4,500+ Cogs And Gears Border Stock Illustrations, Royalty-Free Vector  Graphics &amp; Clip Art - iStock">
            <a:extLst>
              <a:ext uri="{FF2B5EF4-FFF2-40B4-BE49-F238E27FC236}">
                <a16:creationId xmlns:a16="http://schemas.microsoft.com/office/drawing/2014/main" id="{C07773F3-CC2A-3DBB-2B10-34B0820E660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8101"/>
          <a:stretch/>
        </p:blipFill>
        <p:spPr bwMode="auto">
          <a:xfrm>
            <a:off x="1503121" y="858407"/>
            <a:ext cx="9010650" cy="201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B5A256E3-C169-AD6F-2A38-75267452BD57}"/>
              </a:ext>
            </a:extLst>
          </p:cNvPr>
          <p:cNvSpPr txBox="1">
            <a:spLocks/>
          </p:cNvSpPr>
          <p:nvPr/>
        </p:nvSpPr>
        <p:spPr>
          <a:xfrm>
            <a:off x="-449612" y="294640"/>
            <a:ext cx="10561384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Working together and becoming a team </a:t>
            </a:r>
          </a:p>
        </p:txBody>
      </p:sp>
      <p:pic>
        <p:nvPicPr>
          <p:cNvPr id="12" name="Picture 2" descr="University Of Oxford Logo Text transparent PNG - StickPNG">
            <a:extLst>
              <a:ext uri="{FF2B5EF4-FFF2-40B4-BE49-F238E27FC236}">
                <a16:creationId xmlns:a16="http://schemas.microsoft.com/office/drawing/2014/main" id="{E3AC9B80-CFB5-17AB-7C62-07B88363EB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7153614C-F612-547C-0191-2D107C080D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D5F78B4B-7FB3-7626-F999-7A8723F1D4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86318230"/>
              </p:ext>
            </p:extLst>
          </p:nvPr>
        </p:nvGraphicFramePr>
        <p:xfrm>
          <a:off x="84955" y="0"/>
          <a:ext cx="11846982" cy="6563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6" name="Oval 15">
            <a:extLst>
              <a:ext uri="{FF2B5EF4-FFF2-40B4-BE49-F238E27FC236}">
                <a16:creationId xmlns:a16="http://schemas.microsoft.com/office/drawing/2014/main" id="{A047A6DD-7A5F-9856-C6A1-5C9A436D1930}"/>
              </a:ext>
            </a:extLst>
          </p:cNvPr>
          <p:cNvSpPr/>
          <p:nvPr/>
        </p:nvSpPr>
        <p:spPr>
          <a:xfrm>
            <a:off x="84955" y="1126156"/>
            <a:ext cx="11848699" cy="4361176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644C89-1571-8C49-C656-1A1B9661CEF6}"/>
              </a:ext>
            </a:extLst>
          </p:cNvPr>
          <p:cNvSpPr/>
          <p:nvPr/>
        </p:nvSpPr>
        <p:spPr>
          <a:xfrm>
            <a:off x="5205961" y="4963788"/>
            <a:ext cx="2312003" cy="89407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dk1">
              <a:shade val="80000"/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hemeClr val="lt1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/>
          <a:lstStyle/>
          <a:p>
            <a:endParaRPr lang="en-GB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D658454-17EF-E8CE-7438-82B9C1EFBE40}"/>
              </a:ext>
            </a:extLst>
          </p:cNvPr>
          <p:cNvSpPr txBox="1"/>
          <p:nvPr/>
        </p:nvSpPr>
        <p:spPr>
          <a:xfrm>
            <a:off x="5406735" y="5035868"/>
            <a:ext cx="191045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GB" sz="2000" b="1" dirty="0">
                <a:solidFill>
                  <a:schemeClr val="bg2">
                    <a:lumMod val="10000"/>
                  </a:schemeClr>
                </a:solidFill>
              </a:rPr>
              <a:t>Collective  action</a:t>
            </a:r>
          </a:p>
        </p:txBody>
      </p:sp>
    </p:spTree>
    <p:extLst>
      <p:ext uri="{BB962C8B-B14F-4D97-AF65-F5344CB8AC3E}">
        <p14:creationId xmlns:p14="http://schemas.microsoft.com/office/powerpoint/2010/main" val="31991604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4E22C9-62A7-C7A7-A7CD-72E047AF6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" name="Freeform: Shape 2047">
            <a:extLst>
              <a:ext uri="{FF2B5EF4-FFF2-40B4-BE49-F238E27FC236}">
                <a16:creationId xmlns:a16="http://schemas.microsoft.com/office/drawing/2014/main" id="{81E494B0-0D88-C36D-6039-6870BC696552}"/>
              </a:ext>
            </a:extLst>
          </p:cNvPr>
          <p:cNvSpPr/>
          <p:nvPr/>
        </p:nvSpPr>
        <p:spPr>
          <a:xfrm>
            <a:off x="8432858" y="622755"/>
            <a:ext cx="2275061" cy="2056544"/>
          </a:xfrm>
          <a:custGeom>
            <a:avLst/>
            <a:gdLst>
              <a:gd name="connsiteX0" fmla="*/ 0 w 1178021"/>
              <a:gd name="connsiteY0" fmla="*/ 589011 h 1178021"/>
              <a:gd name="connsiteX1" fmla="*/ 589011 w 1178021"/>
              <a:gd name="connsiteY1" fmla="*/ 0 h 1178021"/>
              <a:gd name="connsiteX2" fmla="*/ 1178022 w 1178021"/>
              <a:gd name="connsiteY2" fmla="*/ 589011 h 1178021"/>
              <a:gd name="connsiteX3" fmla="*/ 589011 w 1178021"/>
              <a:gd name="connsiteY3" fmla="*/ 1178022 h 1178021"/>
              <a:gd name="connsiteX4" fmla="*/ 0 w 1178021"/>
              <a:gd name="connsiteY4" fmla="*/ 589011 h 1178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021" h="1178021">
                <a:moveTo>
                  <a:pt x="0" y="589011"/>
                </a:moveTo>
                <a:cubicBezTo>
                  <a:pt x="0" y="263709"/>
                  <a:pt x="263709" y="0"/>
                  <a:pt x="589011" y="0"/>
                </a:cubicBezTo>
                <a:cubicBezTo>
                  <a:pt x="914313" y="0"/>
                  <a:pt x="1178022" y="263709"/>
                  <a:pt x="1178022" y="589011"/>
                </a:cubicBezTo>
                <a:cubicBezTo>
                  <a:pt x="1178022" y="914313"/>
                  <a:pt x="914313" y="1178022"/>
                  <a:pt x="589011" y="1178022"/>
                </a:cubicBezTo>
                <a:cubicBezTo>
                  <a:pt x="263709" y="1178022"/>
                  <a:pt x="0" y="914313"/>
                  <a:pt x="0" y="589011"/>
                </a:cubicBezTo>
                <a:close/>
              </a:path>
            </a:pathLst>
          </a:custGeom>
          <a:solidFill>
            <a:schemeClr val="accent4">
              <a:lumMod val="20000"/>
              <a:lumOff val="80000"/>
            </a:schemeClr>
          </a:solidFill>
          <a:ln w="3175"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3">
              <a:alpha val="50000"/>
              <a:hueOff val="0"/>
              <a:satOff val="0"/>
              <a:lumOff val="0"/>
              <a:alphaOff val="0"/>
            </a:schemeClr>
          </a:fillRef>
          <a:effectRef idx="2">
            <a:schemeClr val="accent3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1407" tIns="181407" rIns="181407" bIns="181407" numCol="1" spcCol="1270" anchor="ctr" anchorCtr="0">
            <a:no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 dirty="0"/>
              <a:t>System and organisational leaders 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2731FE0B-2EC7-7045-5E86-E03576EFB2F5}"/>
              </a:ext>
            </a:extLst>
          </p:cNvPr>
          <p:cNvSpPr/>
          <p:nvPr/>
        </p:nvSpPr>
        <p:spPr>
          <a:xfrm>
            <a:off x="1145959" y="852573"/>
            <a:ext cx="2274066" cy="2128824"/>
          </a:xfrm>
          <a:custGeom>
            <a:avLst/>
            <a:gdLst>
              <a:gd name="connsiteX0" fmla="*/ 0 w 1178021"/>
              <a:gd name="connsiteY0" fmla="*/ 589011 h 1178021"/>
              <a:gd name="connsiteX1" fmla="*/ 589011 w 1178021"/>
              <a:gd name="connsiteY1" fmla="*/ 0 h 1178021"/>
              <a:gd name="connsiteX2" fmla="*/ 1178022 w 1178021"/>
              <a:gd name="connsiteY2" fmla="*/ 589011 h 1178021"/>
              <a:gd name="connsiteX3" fmla="*/ 589011 w 1178021"/>
              <a:gd name="connsiteY3" fmla="*/ 1178022 h 1178021"/>
              <a:gd name="connsiteX4" fmla="*/ 0 w 1178021"/>
              <a:gd name="connsiteY4" fmla="*/ 589011 h 1178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021" h="1178021">
                <a:moveTo>
                  <a:pt x="0" y="589011"/>
                </a:moveTo>
                <a:cubicBezTo>
                  <a:pt x="0" y="263709"/>
                  <a:pt x="263709" y="0"/>
                  <a:pt x="589011" y="0"/>
                </a:cubicBezTo>
                <a:cubicBezTo>
                  <a:pt x="914313" y="0"/>
                  <a:pt x="1178022" y="263709"/>
                  <a:pt x="1178022" y="589011"/>
                </a:cubicBezTo>
                <a:cubicBezTo>
                  <a:pt x="1178022" y="914313"/>
                  <a:pt x="914313" y="1178022"/>
                  <a:pt x="589011" y="1178022"/>
                </a:cubicBezTo>
                <a:cubicBezTo>
                  <a:pt x="263709" y="1178022"/>
                  <a:pt x="0" y="914313"/>
                  <a:pt x="0" y="589011"/>
                </a:cubicBezTo>
                <a:close/>
              </a:path>
            </a:pathLst>
          </a:custGeo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6">
              <a:alpha val="50000"/>
              <a:hueOff val="0"/>
              <a:satOff val="0"/>
              <a:lumOff val="0"/>
              <a:alphaOff val="0"/>
            </a:schemeClr>
          </a:fillRef>
          <a:effectRef idx="2">
            <a:schemeClr val="accent6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1407" tIns="181407" rIns="181407" bIns="181407" numCol="1" spcCol="1270" anchor="ctr" anchorCtr="0">
            <a:no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 dirty="0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918B2865-481E-789B-DB97-0AA4BA708A49}"/>
              </a:ext>
            </a:extLst>
          </p:cNvPr>
          <p:cNvSpPr/>
          <p:nvPr/>
        </p:nvSpPr>
        <p:spPr>
          <a:xfrm>
            <a:off x="8483679" y="3481530"/>
            <a:ext cx="2356043" cy="2117047"/>
          </a:xfrm>
          <a:custGeom>
            <a:avLst/>
            <a:gdLst>
              <a:gd name="connsiteX0" fmla="*/ 0 w 1178021"/>
              <a:gd name="connsiteY0" fmla="*/ 589011 h 1178021"/>
              <a:gd name="connsiteX1" fmla="*/ 589011 w 1178021"/>
              <a:gd name="connsiteY1" fmla="*/ 0 h 1178021"/>
              <a:gd name="connsiteX2" fmla="*/ 1178022 w 1178021"/>
              <a:gd name="connsiteY2" fmla="*/ 589011 h 1178021"/>
              <a:gd name="connsiteX3" fmla="*/ 589011 w 1178021"/>
              <a:gd name="connsiteY3" fmla="*/ 1178022 h 1178021"/>
              <a:gd name="connsiteX4" fmla="*/ 0 w 1178021"/>
              <a:gd name="connsiteY4" fmla="*/ 589011 h 1178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021" h="1178021">
                <a:moveTo>
                  <a:pt x="0" y="589011"/>
                </a:moveTo>
                <a:cubicBezTo>
                  <a:pt x="0" y="263709"/>
                  <a:pt x="263709" y="0"/>
                  <a:pt x="589011" y="0"/>
                </a:cubicBezTo>
                <a:cubicBezTo>
                  <a:pt x="914313" y="0"/>
                  <a:pt x="1178022" y="263709"/>
                  <a:pt x="1178022" y="589011"/>
                </a:cubicBezTo>
                <a:cubicBezTo>
                  <a:pt x="1178022" y="914313"/>
                  <a:pt x="914313" y="1178022"/>
                  <a:pt x="589011" y="1178022"/>
                </a:cubicBezTo>
                <a:cubicBezTo>
                  <a:pt x="263709" y="1178022"/>
                  <a:pt x="0" y="914313"/>
                  <a:pt x="0" y="589011"/>
                </a:cubicBez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4">
              <a:alpha val="50000"/>
              <a:hueOff val="0"/>
              <a:satOff val="0"/>
              <a:lumOff val="0"/>
              <a:alphaOff val="0"/>
            </a:schemeClr>
          </a:fillRef>
          <a:effectRef idx="2">
            <a:schemeClr val="accent4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1407" tIns="181407" rIns="181407" bIns="181407" numCol="1" spcCol="1270" anchor="ctr" anchorCtr="0">
            <a:no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 dirty="0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D95F8197-6F49-B853-20C4-D40E9F3FB9C3}"/>
              </a:ext>
            </a:extLst>
          </p:cNvPr>
          <p:cNvSpPr/>
          <p:nvPr/>
        </p:nvSpPr>
        <p:spPr>
          <a:xfrm>
            <a:off x="1028111" y="3479376"/>
            <a:ext cx="2274066" cy="2053357"/>
          </a:xfrm>
          <a:custGeom>
            <a:avLst/>
            <a:gdLst>
              <a:gd name="connsiteX0" fmla="*/ 0 w 1178021"/>
              <a:gd name="connsiteY0" fmla="*/ 589011 h 1178021"/>
              <a:gd name="connsiteX1" fmla="*/ 589011 w 1178021"/>
              <a:gd name="connsiteY1" fmla="*/ 0 h 1178021"/>
              <a:gd name="connsiteX2" fmla="*/ 1178022 w 1178021"/>
              <a:gd name="connsiteY2" fmla="*/ 589011 h 1178021"/>
              <a:gd name="connsiteX3" fmla="*/ 589011 w 1178021"/>
              <a:gd name="connsiteY3" fmla="*/ 1178022 h 1178021"/>
              <a:gd name="connsiteX4" fmla="*/ 0 w 1178021"/>
              <a:gd name="connsiteY4" fmla="*/ 589011 h 1178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78021" h="1178021">
                <a:moveTo>
                  <a:pt x="0" y="589011"/>
                </a:moveTo>
                <a:cubicBezTo>
                  <a:pt x="0" y="263709"/>
                  <a:pt x="263709" y="0"/>
                  <a:pt x="589011" y="0"/>
                </a:cubicBezTo>
                <a:cubicBezTo>
                  <a:pt x="914313" y="0"/>
                  <a:pt x="1178022" y="263709"/>
                  <a:pt x="1178022" y="589011"/>
                </a:cubicBezTo>
                <a:cubicBezTo>
                  <a:pt x="1178022" y="914313"/>
                  <a:pt x="914313" y="1178022"/>
                  <a:pt x="589011" y="1178022"/>
                </a:cubicBezTo>
                <a:cubicBezTo>
                  <a:pt x="263709" y="1178022"/>
                  <a:pt x="0" y="914313"/>
                  <a:pt x="0" y="589011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5">
              <a:alpha val="50000"/>
              <a:hueOff val="0"/>
              <a:satOff val="0"/>
              <a:lumOff val="0"/>
              <a:alphaOff val="0"/>
            </a:schemeClr>
          </a:fillRef>
          <a:effectRef idx="2">
            <a:schemeClr val="accent5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181407" tIns="181407" rIns="181407" bIns="181407" numCol="1" spcCol="1270" anchor="ctr" anchorCtr="0">
            <a:no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 dirty="0"/>
          </a:p>
        </p:txBody>
      </p:sp>
      <p:pic>
        <p:nvPicPr>
          <p:cNvPr id="2050" name="Picture 2" descr="Reflective Practice — Neighborhood Mediation Center">
            <a:extLst>
              <a:ext uri="{FF2B5EF4-FFF2-40B4-BE49-F238E27FC236}">
                <a16:creationId xmlns:a16="http://schemas.microsoft.com/office/drawing/2014/main" id="{C122A191-7F43-C40F-96F5-FE8D4D9D4B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8" b="91323" l="9496" r="89911">
                        <a14:foregroundMark x1="9496" y1="36334" x2="9496" y2="36334"/>
                        <a14:foregroundMark x1="41642" y1="8134" x2="41642" y2="8134"/>
                        <a14:foregroundMark x1="39367" y1="5098" x2="39367" y2="5098"/>
                        <a14:foregroundMark x1="80712" y1="91323" x2="80712" y2="91323"/>
                        <a14:foregroundMark x1="29080" y1="34490" x2="29080" y2="34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08268">
            <a:off x="4267625" y="1499208"/>
            <a:ext cx="4526872" cy="4128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" descr="Reflective Practice — Neighborhood Mediation Center">
            <a:extLst>
              <a:ext uri="{FF2B5EF4-FFF2-40B4-BE49-F238E27FC236}">
                <a16:creationId xmlns:a16="http://schemas.microsoft.com/office/drawing/2014/main" id="{62AB7250-868E-84B2-2840-10782C63BAF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8" b="91323" l="9496" r="89911">
                        <a14:foregroundMark x1="9496" y1="36334" x2="9496" y2="36334"/>
                        <a14:foregroundMark x1="41642" y1="8134" x2="41642" y2="8134"/>
                        <a14:foregroundMark x1="39367" y1="5098" x2="39367" y2="5098"/>
                        <a14:foregroundMark x1="80712" y1="91323" x2="80712" y2="91323"/>
                        <a14:foregroundMark x1="29080" y1="34490" x2="29080" y2="34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74" t="55726"/>
          <a:stretch/>
        </p:blipFill>
        <p:spPr bwMode="auto">
          <a:xfrm rot="9228077">
            <a:off x="2622141" y="1530867"/>
            <a:ext cx="2044993" cy="18970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Reflective Practice — Neighborhood Mediation Center">
            <a:extLst>
              <a:ext uri="{FF2B5EF4-FFF2-40B4-BE49-F238E27FC236}">
                <a16:creationId xmlns:a16="http://schemas.microsoft.com/office/drawing/2014/main" id="{99652D84-038A-A77C-7FE7-A3F45A57239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8" b="91323" l="9496" r="89911">
                        <a14:foregroundMark x1="9496" y1="36334" x2="9496" y2="36334"/>
                        <a14:foregroundMark x1="41642" y1="8134" x2="41642" y2="8134"/>
                        <a14:foregroundMark x1="39367" y1="5098" x2="39367" y2="5098"/>
                        <a14:foregroundMark x1="80712" y1="91323" x2="80712" y2="91323"/>
                        <a14:foregroundMark x1="29080" y1="34490" x2="29080" y2="34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74" t="55726"/>
          <a:stretch/>
        </p:blipFill>
        <p:spPr bwMode="auto">
          <a:xfrm rot="17529340">
            <a:off x="6947361" y="1116962"/>
            <a:ext cx="2170689" cy="2013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Reflective Practice — Neighborhood Mediation Center">
            <a:extLst>
              <a:ext uri="{FF2B5EF4-FFF2-40B4-BE49-F238E27FC236}">
                <a16:creationId xmlns:a16="http://schemas.microsoft.com/office/drawing/2014/main" id="{F8FC4121-D000-C211-6F75-C06F9E6AD5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5098" b="91323" l="9496" r="89911">
                        <a14:foregroundMark x1="9496" y1="36334" x2="9496" y2="36334"/>
                        <a14:foregroundMark x1="41642" y1="8134" x2="41642" y2="8134"/>
                        <a14:foregroundMark x1="39367" y1="5098" x2="39367" y2="5098"/>
                        <a14:foregroundMark x1="80712" y1="91323" x2="80712" y2="91323"/>
                        <a14:foregroundMark x1="29080" y1="34490" x2="29080" y2="34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6474" t="55726"/>
          <a:stretch/>
        </p:blipFill>
        <p:spPr bwMode="auto">
          <a:xfrm rot="7075939">
            <a:off x="2609429" y="3306389"/>
            <a:ext cx="2088217" cy="19371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 Placeholder 1">
            <a:extLst>
              <a:ext uri="{FF2B5EF4-FFF2-40B4-BE49-F238E27FC236}">
                <a16:creationId xmlns:a16="http://schemas.microsoft.com/office/drawing/2014/main" id="{D177F60E-E4C6-EFCB-3320-22E561E15A47}"/>
              </a:ext>
            </a:extLst>
          </p:cNvPr>
          <p:cNvSpPr txBox="1">
            <a:spLocks/>
          </p:cNvSpPr>
          <p:nvPr/>
        </p:nvSpPr>
        <p:spPr>
          <a:xfrm>
            <a:off x="-1335136" y="131010"/>
            <a:ext cx="10561384" cy="139922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None/>
              <a:defRPr sz="4800" b="1" kern="1200" baseline="0">
                <a:solidFill>
                  <a:srgbClr val="D6000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36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1000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Considering how well it is working </a:t>
            </a:r>
          </a:p>
        </p:txBody>
      </p:sp>
      <p:pic>
        <p:nvPicPr>
          <p:cNvPr id="12" name="Picture 2" descr="University Of Oxford Logo Text transparent PNG - StickPNG">
            <a:extLst>
              <a:ext uri="{FF2B5EF4-FFF2-40B4-BE49-F238E27FC236}">
                <a16:creationId xmlns:a16="http://schemas.microsoft.com/office/drawing/2014/main" id="{FE71C016-7791-A2C6-948A-FA6EF65BB8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0FFC5555-FE5C-64BC-70F2-2F1F1F5EF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073" y="5675833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C3F6D38-25D0-E647-EA90-A312207E8EE4}"/>
              </a:ext>
            </a:extLst>
          </p:cNvPr>
          <p:cNvSpPr/>
          <p:nvPr/>
        </p:nvSpPr>
        <p:spPr>
          <a:xfrm>
            <a:off x="4691352" y="2126141"/>
            <a:ext cx="2356043" cy="2356043"/>
          </a:xfrm>
          <a:custGeom>
            <a:avLst/>
            <a:gdLst>
              <a:gd name="connsiteX0" fmla="*/ 0 w 2356043"/>
              <a:gd name="connsiteY0" fmla="*/ 1178022 h 2356043"/>
              <a:gd name="connsiteX1" fmla="*/ 1178022 w 2356043"/>
              <a:gd name="connsiteY1" fmla="*/ 0 h 2356043"/>
              <a:gd name="connsiteX2" fmla="*/ 2356044 w 2356043"/>
              <a:gd name="connsiteY2" fmla="*/ 1178022 h 2356043"/>
              <a:gd name="connsiteX3" fmla="*/ 1178022 w 2356043"/>
              <a:gd name="connsiteY3" fmla="*/ 2356044 h 2356043"/>
              <a:gd name="connsiteX4" fmla="*/ 0 w 2356043"/>
              <a:gd name="connsiteY4" fmla="*/ 1178022 h 2356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56043" h="2356043">
                <a:moveTo>
                  <a:pt x="0" y="1178022"/>
                </a:moveTo>
                <a:cubicBezTo>
                  <a:pt x="0" y="527418"/>
                  <a:pt x="527418" y="0"/>
                  <a:pt x="1178022" y="0"/>
                </a:cubicBezTo>
                <a:cubicBezTo>
                  <a:pt x="1828626" y="0"/>
                  <a:pt x="2356044" y="527418"/>
                  <a:pt x="2356044" y="1178022"/>
                </a:cubicBezTo>
                <a:cubicBezTo>
                  <a:pt x="2356044" y="1828626"/>
                  <a:pt x="1828626" y="2356044"/>
                  <a:pt x="1178022" y="2356044"/>
                </a:cubicBezTo>
                <a:cubicBezTo>
                  <a:pt x="527418" y="2356044"/>
                  <a:pt x="0" y="1828626"/>
                  <a:pt x="0" y="1178022"/>
                </a:cubicBezTo>
                <a:close/>
              </a:path>
            </a:pathLst>
          </a:custGeom>
          <a:solidFill>
            <a:schemeClr val="bg1"/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 prst="relaxedInset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2">
              <a:alpha val="50000"/>
              <a:hueOff val="0"/>
              <a:satOff val="0"/>
              <a:lumOff val="0"/>
              <a:alphaOff val="0"/>
            </a:schemeClr>
          </a:fillRef>
          <a:effectRef idx="2">
            <a:schemeClr val="accent2">
              <a:alpha val="50000"/>
              <a:hueOff val="0"/>
              <a:satOff val="0"/>
              <a:lumOff val="0"/>
              <a:alphaOff val="0"/>
            </a:schemeClr>
          </a:effectRef>
          <a:fontRef idx="minor">
            <a:schemeClr val="tx1"/>
          </a:fontRef>
        </p:style>
        <p:txBody>
          <a:bodyPr spcFirstLastPara="0" vert="horz" wrap="square" lIns="378055" tIns="378055" rIns="378055" bIns="378055" numCol="1" spcCol="1270" anchor="ctr" anchorCtr="0">
            <a:no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GB" sz="1600" kern="1200" dirty="0"/>
          </a:p>
        </p:txBody>
      </p:sp>
      <p:pic>
        <p:nvPicPr>
          <p:cNvPr id="21" name="Picture 2" descr="Reflective Practice — Neighborhood Mediation Center">
            <a:extLst>
              <a:ext uri="{FF2B5EF4-FFF2-40B4-BE49-F238E27FC236}">
                <a16:creationId xmlns:a16="http://schemas.microsoft.com/office/drawing/2014/main" id="{D8989DAA-6DCB-33E7-17E3-713AD962C6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98" b="91323" l="9496" r="89911">
                        <a14:foregroundMark x1="9496" y1="36334" x2="9496" y2="36334"/>
                        <a14:foregroundMark x1="41642" y1="8134" x2="41642" y2="8134"/>
                        <a14:foregroundMark x1="39367" y1="5098" x2="39367" y2="5098"/>
                        <a14:foregroundMark x1="80712" y1="91323" x2="80712" y2="91323"/>
                        <a14:foregroundMark x1="29080" y1="34490" x2="29080" y2="3449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05187">
            <a:off x="5351629" y="3133508"/>
            <a:ext cx="1242990" cy="1133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E7405C6-7C63-42A8-A50C-C8CA82D76C2A}"/>
              </a:ext>
            </a:extLst>
          </p:cNvPr>
          <p:cNvSpPr txBox="1"/>
          <p:nvPr/>
        </p:nvSpPr>
        <p:spPr>
          <a:xfrm>
            <a:off x="4832056" y="2519718"/>
            <a:ext cx="2030615" cy="7017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11557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2200" b="1" kern="1200" dirty="0"/>
              <a:t>Reflexive monitoring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669764E-917D-7D82-4CEB-05090055A2DB}"/>
              </a:ext>
            </a:extLst>
          </p:cNvPr>
          <p:cNvSpPr txBox="1"/>
          <p:nvPr/>
        </p:nvSpPr>
        <p:spPr>
          <a:xfrm>
            <a:off x="8737471" y="3781877"/>
            <a:ext cx="2003348" cy="16435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 algn="ctr" defTabSz="311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GB" sz="1600" kern="1200" dirty="0"/>
              <a:t>Commissioners, NHS Trusts, third-sector healthcare providers, research funders and academic institutions 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F6278DB3-EF24-6111-385A-6B446ADEE0B0}"/>
              </a:ext>
            </a:extLst>
          </p:cNvPr>
          <p:cNvSpPr txBox="1"/>
          <p:nvPr/>
        </p:nvSpPr>
        <p:spPr>
          <a:xfrm>
            <a:off x="1337368" y="1477470"/>
            <a:ext cx="194211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Health and social care professionals </a:t>
            </a:r>
          </a:p>
        </p:txBody>
      </p:sp>
      <p:sp>
        <p:nvSpPr>
          <p:cNvPr id="2053" name="TextBox 2052">
            <a:extLst>
              <a:ext uri="{FF2B5EF4-FFF2-40B4-BE49-F238E27FC236}">
                <a16:creationId xmlns:a16="http://schemas.microsoft.com/office/drawing/2014/main" id="{657B2F18-E74E-65D4-E674-4E1E98A586AD}"/>
              </a:ext>
            </a:extLst>
          </p:cNvPr>
          <p:cNvSpPr txBox="1"/>
          <p:nvPr/>
        </p:nvSpPr>
        <p:spPr>
          <a:xfrm>
            <a:off x="1217622" y="3996762"/>
            <a:ext cx="19284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dirty="0"/>
              <a:t>Professional </a:t>
            </a:r>
          </a:p>
          <a:p>
            <a:pPr algn="ctr"/>
            <a:r>
              <a:rPr lang="en-GB" sz="1600" dirty="0"/>
              <a:t>leaders and specialist PC </a:t>
            </a:r>
          </a:p>
        </p:txBody>
      </p:sp>
    </p:spTree>
    <p:extLst>
      <p:ext uri="{BB962C8B-B14F-4D97-AF65-F5344CB8AC3E}">
        <p14:creationId xmlns:p14="http://schemas.microsoft.com/office/powerpoint/2010/main" val="9978051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220991" y="210625"/>
            <a:ext cx="11228832" cy="1399222"/>
          </a:xfrm>
        </p:spPr>
        <p:txBody>
          <a:bodyPr/>
          <a:lstStyle/>
          <a:p>
            <a:r>
              <a:rPr lang="en-GB" sz="4400" dirty="0">
                <a:solidFill>
                  <a:srgbClr val="002060"/>
                </a:solidFill>
              </a:rPr>
              <a:t>Co-produced Research Priorities</a:t>
            </a:r>
            <a:endParaRPr lang="en-US" sz="4400" dirty="0">
              <a:solidFill>
                <a:srgbClr val="002060"/>
              </a:solidFill>
            </a:endParaRPr>
          </a:p>
        </p:txBody>
      </p:sp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236B69A-19C7-D0EA-0213-44E6FE26EE90}"/>
              </a:ext>
            </a:extLst>
          </p:cNvPr>
          <p:cNvSpPr txBox="1"/>
          <p:nvPr/>
        </p:nvSpPr>
        <p:spPr>
          <a:xfrm>
            <a:off x="352261" y="1340082"/>
            <a:ext cx="11487477" cy="4329198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Optimum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 modes 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and routines to facilitate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collaboration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within and between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professional teams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Approaches to improve (all) stakeholder’s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understanding of integrated palliative care, 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especially those outside of specialist palliative care, such as community members and policymakers.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Appropriate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accountability and meaningful evaluation 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strategies and how can these be introduced.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Interventions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develop and support the role of </a:t>
            </a:r>
            <a:r>
              <a:rPr lang="en-GB" sz="16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generalist palliative care </a:t>
            </a:r>
            <a:r>
              <a:rPr lang="en-GB" sz="16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 a wider range of professionals. </a:t>
            </a:r>
            <a:endParaRPr lang="en-GB" sz="1600" kern="100" dirty="0"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Optimum modes of </a:t>
            </a: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communication</a:t>
            </a: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to meet the needs of </a:t>
            </a: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people with cancer and their families </a:t>
            </a: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(informational, emotional, clinical, practical etc).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Research to understand and influence how integration of palliative care could </a:t>
            </a:r>
            <a:r>
              <a:rPr kumimoji="0" 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benefit health equity/ population health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GB" sz="1600" kern="100" dirty="0">
              <a:solidFill>
                <a:prstClr val="black"/>
              </a:solidFill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Approaches to </a:t>
            </a: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maximise benefits of collaborative working environments </a:t>
            </a: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for workforce wellbeing and to </a:t>
            </a:r>
            <a:r>
              <a:rPr kumimoji="0" lang="en-GB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minimise risk of moral distress </a:t>
            </a:r>
            <a:r>
              <a:rPr kumimoji="0" lang="en-GB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experienced by professionals. 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Research to develop strategies to </a:t>
            </a:r>
            <a:r>
              <a:rPr kumimoji="0" 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close the implementation gap 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between </a:t>
            </a:r>
            <a:r>
              <a:rPr kumimoji="0" lang="en-US" sz="16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policy and practice </a:t>
            </a:r>
            <a:r>
              <a:rPr kumimoji="0" lang="en-US" sz="16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(e.g., Holistic Needs Assessment guidelines not being delivered). </a:t>
            </a:r>
            <a:endParaRPr kumimoji="0" lang="en-GB" sz="16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  <a:tabLst>
                <a:tab pos="457200" algn="l"/>
              </a:tabLst>
            </a:pPr>
            <a:endParaRPr lang="en-GB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E10C08-3061-B779-67BC-3E3C0C4639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261" y="5786726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2208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59339289-9ED0-FFAD-D9D5-5EF79CB1C0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F1487E-2CE6-043F-F8EB-B5A781243CA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334" y="1187654"/>
            <a:ext cx="5153254" cy="2877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9329A04-6383-2A91-4BBF-F98848B533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2413" y="1187654"/>
            <a:ext cx="5105185" cy="287737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3B60E15-7CF7-718F-E48A-261ACC1C23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15986" y="2743677"/>
            <a:ext cx="5526958" cy="3088594"/>
          </a:xfrm>
          <a:prstGeom prst="rect">
            <a:avLst/>
          </a:prstGeom>
        </p:spPr>
      </p:pic>
      <p:sp>
        <p:nvSpPr>
          <p:cNvPr id="16" name="Text Placeholder 1">
            <a:extLst>
              <a:ext uri="{FF2B5EF4-FFF2-40B4-BE49-F238E27FC236}">
                <a16:creationId xmlns:a16="http://schemas.microsoft.com/office/drawing/2014/main" id="{F224654D-87A4-1088-2BB6-A4DF03CEA6F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81584" y="105366"/>
            <a:ext cx="11228832" cy="1399222"/>
          </a:xfrm>
        </p:spPr>
        <p:txBody>
          <a:bodyPr/>
          <a:lstStyle/>
          <a:p>
            <a:r>
              <a:rPr lang="en-US" sz="3600" dirty="0">
                <a:solidFill>
                  <a:schemeClr val="accent1">
                    <a:lumMod val="50000"/>
                  </a:schemeClr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Outputs - </a:t>
            </a:r>
            <a:r>
              <a:rPr lang="en-US" sz="3600" dirty="0">
                <a:solidFill>
                  <a:schemeClr val="accent1">
                    <a:lumMod val="50000"/>
                  </a:schemeClr>
                </a:solidFill>
              </a:rPr>
              <a:t>Animation</a:t>
            </a:r>
            <a:r>
              <a:rPr kumimoji="0" lang="en-GB" sz="36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ea typeface="+mn-ea"/>
                <a:cs typeface="+mn-cs"/>
              </a:rPr>
              <a:t>  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(English, Polish, Punjabi and Urdu)</a:t>
            </a:r>
            <a:endParaRPr lang="en-US" sz="1800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50000"/>
                </a:schemeClr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24E25225-474D-7665-5EE3-B998039944C5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828" y="58015"/>
            <a:ext cx="1005540" cy="1005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25236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A logo of a group of people&#10;&#10;Description automatically generated">
            <a:extLst>
              <a:ext uri="{FF2B5EF4-FFF2-40B4-BE49-F238E27FC236}">
                <a16:creationId xmlns:a16="http://schemas.microsoft.com/office/drawing/2014/main" id="{7028DD00-811C-1241-7899-2DCC061714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4999" y="-240255"/>
            <a:ext cx="3079272" cy="1602079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345017" y="254327"/>
            <a:ext cx="11228832" cy="1399222"/>
          </a:xfrm>
        </p:spPr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IPCO Website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ea typeface="Calibri Light" panose="020F0302020204030204" pitchFamily="34" charset="0"/>
                <a:cs typeface="Calibri Light" panose="020F0302020204030204" pitchFamily="34" charset="0"/>
              </a:rPr>
              <a:t>https://ipcoresearch.co.uk/blog/</a:t>
            </a:r>
          </a:p>
          <a:p>
            <a:endParaRPr lang="en-US" dirty="0">
              <a:solidFill>
                <a:schemeClr val="tx1"/>
              </a:solidFill>
              <a:ea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3BDE7FF8-40BC-32B0-DF8D-50FD1D81448B}"/>
              </a:ext>
            </a:extLst>
          </p:cNvPr>
          <p:cNvSpPr txBox="1">
            <a:spLocks/>
          </p:cNvSpPr>
          <p:nvPr/>
        </p:nvSpPr>
        <p:spPr>
          <a:xfrm>
            <a:off x="429747" y="2548047"/>
            <a:ext cx="9710108" cy="277447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2200" dirty="0"/>
          </a:p>
        </p:txBody>
      </p:sp>
      <p:pic>
        <p:nvPicPr>
          <p:cNvPr id="9" name="Picture 2" descr="University Of Oxford Logo Text transparent PNG - StickPNG">
            <a:extLst>
              <a:ext uri="{FF2B5EF4-FFF2-40B4-BE49-F238E27FC236}">
                <a16:creationId xmlns:a16="http://schemas.microsoft.com/office/drawing/2014/main" id="{6E6123AE-8482-853C-8A43-D1C1F9DBC7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1C86BBF-4111-8AC4-03A3-30E2D494AE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E04D72B-89A4-59E7-5CA1-91A93E208BB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67678"/>
          <a:stretch/>
        </p:blipFill>
        <p:spPr>
          <a:xfrm>
            <a:off x="4206775" y="1263305"/>
            <a:ext cx="2863806" cy="39755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CD62212C-3E7C-3B72-5ECA-CFDAF261360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4828" y="58015"/>
            <a:ext cx="1005540" cy="100554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F5B3660-F5FB-BBAB-397A-63D32BD8ED8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68595"/>
          <a:stretch/>
        </p:blipFill>
        <p:spPr>
          <a:xfrm>
            <a:off x="7763250" y="1270183"/>
            <a:ext cx="2847776" cy="40688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7E0AA7-589D-6C14-A450-776CD6D1739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246" y="1270183"/>
            <a:ext cx="2977798" cy="39686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7255082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logo of a group of people&#10;&#10;Description automatically generated">
            <a:extLst>
              <a:ext uri="{FF2B5EF4-FFF2-40B4-BE49-F238E27FC236}">
                <a16:creationId xmlns:a16="http://schemas.microsoft.com/office/drawing/2014/main" id="{8AD3AE90-A9C0-293A-3613-E8DBFEC957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49" y="-154213"/>
            <a:ext cx="2914651" cy="1516431"/>
          </a:xfrm>
          <a:prstGeom prst="rect">
            <a:avLst/>
          </a:prstGeom>
        </p:spPr>
      </p:pic>
      <p:sp>
        <p:nvSpPr>
          <p:cNvPr id="2" name="Text Placeholder 1"/>
          <p:cNvSpPr>
            <a:spLocks noGrp="1"/>
          </p:cNvSpPr>
          <p:nvPr>
            <p:ph type="body" sz="quarter" idx="12"/>
          </p:nvPr>
        </p:nvSpPr>
        <p:spPr>
          <a:xfrm>
            <a:off x="413173" y="406714"/>
            <a:ext cx="11135360" cy="955504"/>
          </a:xfrm>
        </p:spPr>
        <p:txBody>
          <a:bodyPr/>
          <a:lstStyle/>
          <a:p>
            <a:r>
              <a:rPr lang="en-GB" sz="3600" dirty="0">
                <a:solidFill>
                  <a:srgbClr val="002060"/>
                </a:solidFill>
              </a:rPr>
              <a:t>NEXT STEPS for  </a:t>
            </a:r>
          </a:p>
          <a:p>
            <a:r>
              <a:rPr lang="en-GB" sz="3600" dirty="0">
                <a:solidFill>
                  <a:srgbClr val="002060"/>
                </a:solidFill>
              </a:rPr>
              <a:t>putting our programme theory to the test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25785" y="1509226"/>
            <a:ext cx="10910136" cy="4349426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rgbClr val="FF6699"/>
              </a:buClr>
              <a:buNone/>
              <a:defRPr/>
            </a:pPr>
            <a:endParaRPr lang="en-GB" sz="1800" b="1" dirty="0">
              <a:solidFill>
                <a:schemeClr val="accent1">
                  <a:lumMod val="50000"/>
                </a:schemeClr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rgbClr val="FF6699"/>
              </a:buClr>
              <a:buNone/>
              <a:defRPr/>
            </a:pP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Aim: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refine and develop initial programme theory and develop more detailed guidance on how to set up integrated palliative care and oncology (IPCO) services in the NHS</a:t>
            </a:r>
            <a:endParaRPr lang="en-GB" sz="1800" b="1" dirty="0">
              <a:solidFill>
                <a:schemeClr val="accent1">
                  <a:lumMod val="50000"/>
                </a:schemeClr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rgbClr val="FF6699"/>
              </a:buClr>
              <a:buNone/>
              <a:defRPr/>
            </a:pPr>
            <a:endParaRPr lang="en-GB" sz="1800" b="1" dirty="0">
              <a:solidFill>
                <a:schemeClr val="accent1">
                  <a:lumMod val="50000"/>
                </a:schemeClr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Bef>
                <a:spcPts val="0"/>
              </a:spcBef>
              <a:buClr>
                <a:srgbClr val="FF6699"/>
              </a:buClr>
              <a:buNone/>
              <a:defRPr/>
            </a:pP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Question</a:t>
            </a: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can we learn from existing successful NHS integrated palliative care and oncology services to develop detailed 'how to' guidance for setting up these services across the NHS?</a:t>
            </a:r>
          </a:p>
          <a:p>
            <a:pPr>
              <a:spcBef>
                <a:spcPts val="0"/>
              </a:spcBef>
              <a:buClr>
                <a:srgbClr val="FF6699"/>
              </a:buClr>
              <a:buFont typeface="Arial" panose="020B0604020202020204" pitchFamily="34" charset="0"/>
              <a:buChar char="♥"/>
              <a:defRPr/>
            </a:pPr>
            <a:endParaRPr lang="en-GB" sz="1800" dirty="0">
              <a:solidFill>
                <a:schemeClr val="accent1">
                  <a:lumMod val="50000"/>
                </a:schemeClr>
              </a:solidFill>
              <a:effectLst/>
              <a:latin typeface="Aptos" panose="020B00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lvl="0" indent="0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 b="1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Methods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ea typeface="Calibri" panose="020F0502020204030204" pitchFamily="34" charset="0"/>
                <a:cs typeface="Aparajita" panose="020B0502040204020203" pitchFamily="18" charset="0"/>
              </a:rPr>
              <a:t>R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parajita" panose="020B0502040204020203" pitchFamily="18" charset="0"/>
              </a:rPr>
              <a:t>ealist evaluation approach 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Aptos" panose="020B0004020202020204" pitchFamily="34" charset="0"/>
                <a:cs typeface="Aparajita" panose="020B0502040204020203" pitchFamily="18" charset="0"/>
              </a:rPr>
              <a:t>Recruitment across care settings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latin typeface="Aptos" panose="020B0004020202020204" pitchFamily="34" charset="0"/>
                <a:cs typeface="Aparajita" panose="020B0502040204020203" pitchFamily="18" charset="0"/>
              </a:rPr>
              <a:t>:</a:t>
            </a:r>
            <a:r>
              <a:rPr lang="en-GB" sz="1800" dirty="0">
                <a:solidFill>
                  <a:schemeClr val="accent1">
                    <a:lumMod val="50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Aparajita" panose="020B0502040204020203" pitchFamily="18" charset="0"/>
              </a:rPr>
              <a:t> (England, Northern Ireland, Scotland and Wales) purposively sampled to involve existing successful IPCO services</a:t>
            </a: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80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uLnTx/>
                <a:uFillTx/>
                <a:latin typeface="Aptos" panose="020B0004020202020204" pitchFamily="34" charset="0"/>
                <a:cs typeface="Aparajita" panose="020B0502040204020203" pitchFamily="18" charset="0"/>
              </a:rPr>
              <a:t>Interviews service providers, observation of service delivery etc. </a:t>
            </a:r>
            <a:endParaRPr kumimoji="0" lang="en-GB" sz="1800" i="0" u="none" strike="noStrike" kern="1200" cap="none" spc="0" normalizeH="0" baseline="0" dirty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uLnTx/>
              <a:uFillTx/>
              <a:latin typeface="Aptos" panose="020B0004020202020204" pitchFamily="34" charset="0"/>
              <a:cs typeface="Aparajita" panose="020B0502040204020203" pitchFamily="18" charset="0"/>
            </a:endParaRPr>
          </a:p>
          <a:p>
            <a:pPr marR="0" lvl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8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ptos" panose="020B0004020202020204" pitchFamily="34" charset="0"/>
              <a:cs typeface="Aparajita" panose="020B0502040204020203" pitchFamily="18" charset="0"/>
            </a:endParaRPr>
          </a:p>
          <a:p>
            <a:endParaRPr lang="en-GB" sz="3600" dirty="0"/>
          </a:p>
        </p:txBody>
      </p:sp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Text&#10;&#10;Description automatically generated">
            <a:extLst>
              <a:ext uri="{FF2B5EF4-FFF2-40B4-BE49-F238E27FC236}">
                <a16:creationId xmlns:a16="http://schemas.microsoft.com/office/drawing/2014/main" id="{72E0D137-ED83-F056-4638-FF43C8FC418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583" y="5858652"/>
            <a:ext cx="2879820" cy="515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076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University Of Oxford Logo Text transparent PNG - Stick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1080" y="5669280"/>
            <a:ext cx="2682240" cy="894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of a group of people&#10;&#10;Description automatically generated">
            <a:extLst>
              <a:ext uri="{FF2B5EF4-FFF2-40B4-BE49-F238E27FC236}">
                <a16:creationId xmlns:a16="http://schemas.microsoft.com/office/drawing/2014/main" id="{6FF5D959-166A-0E84-7D15-30FAB6AC704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6595" y="0"/>
            <a:ext cx="3079272" cy="160207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09FDFE9-6180-60BE-2FC3-82C8529116E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4393" b="4641"/>
          <a:stretch/>
        </p:blipFill>
        <p:spPr>
          <a:xfrm>
            <a:off x="2412913" y="594914"/>
            <a:ext cx="6967061" cy="3658614"/>
          </a:xfrm>
          <a:prstGeom prst="rect">
            <a:avLst/>
          </a:prstGeom>
          <a:effectLst>
            <a:softEdge rad="317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B76ADB-F581-A2FF-48E0-E83EA7E2183F}"/>
              </a:ext>
            </a:extLst>
          </p:cNvPr>
          <p:cNvSpPr txBox="1"/>
          <p:nvPr/>
        </p:nvSpPr>
        <p:spPr>
          <a:xfrm>
            <a:off x="5026114" y="3429000"/>
            <a:ext cx="6096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1" dirty="0"/>
              <a:t>…for taking the time to listen.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87404AB-CC8C-FF74-A518-04FB75F2DE91}"/>
              </a:ext>
            </a:extLst>
          </p:cNvPr>
          <p:cNvSpPr txBox="1"/>
          <p:nvPr/>
        </p:nvSpPr>
        <p:spPr>
          <a:xfrm>
            <a:off x="0" y="4052279"/>
            <a:ext cx="12192000" cy="135421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GB" sz="3200" b="1" dirty="0">
                <a:solidFill>
                  <a:schemeClr val="bg1"/>
                </a:solidFill>
              </a:rPr>
              <a:t>ANY QUESTIONS?</a:t>
            </a:r>
          </a:p>
          <a:p>
            <a:pPr algn="ctr"/>
            <a:endParaRPr lang="en-GB" sz="3200" b="1" dirty="0">
              <a:solidFill>
                <a:schemeClr val="bg1"/>
              </a:solidFill>
            </a:endParaRPr>
          </a:p>
          <a:p>
            <a:pPr algn="ctr"/>
            <a:r>
              <a:rPr lang="en-GB" b="1" dirty="0">
                <a:solidFill>
                  <a:schemeClr val="bg1"/>
                </a:solidFill>
              </a:rPr>
              <a:t>Email </a:t>
            </a:r>
            <a:r>
              <a:rPr lang="en-GB" b="1" dirty="0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j.reid@qub.ac.uk</a:t>
            </a:r>
            <a:r>
              <a:rPr lang="en-GB" b="1" dirty="0">
                <a:solidFill>
                  <a:schemeClr val="bg1"/>
                </a:solidFill>
              </a:rPr>
              <a:t> / </a:t>
            </a:r>
            <a:r>
              <a:rPr lang="en-GB" b="1" dirty="0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c.blair@qub.ac.uk</a:t>
            </a:r>
            <a:r>
              <a:rPr lang="en-GB" b="1" dirty="0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E515E538-DB72-600F-CB43-8C67E58D8E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017" y="5712297"/>
            <a:ext cx="3703298" cy="659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6335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8BF121AA-39DC-4480-BA84-327A2E820FFC}"/>
              </a:ext>
            </a:extLst>
          </p:cNvPr>
          <p:cNvSpPr/>
          <p:nvPr/>
        </p:nvSpPr>
        <p:spPr>
          <a:xfrm>
            <a:off x="0" y="0"/>
            <a:ext cx="5197150" cy="6858000"/>
          </a:xfrm>
          <a:prstGeom prst="rect">
            <a:avLst/>
          </a:prstGeom>
          <a:solidFill>
            <a:srgbClr val="92399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E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9" name="Picture 8" descr="A screenshot of a cell phone&#10;&#10;Description automatically generated">
            <a:extLst>
              <a:ext uri="{FF2B5EF4-FFF2-40B4-BE49-F238E27FC236}">
                <a16:creationId xmlns:a16="http://schemas.microsoft.com/office/drawing/2014/main" id="{4C69B48D-D300-41C3-9FBE-354664C7D99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4" t="4057" r="14395" b="12486"/>
          <a:stretch/>
        </p:blipFill>
        <p:spPr>
          <a:xfrm>
            <a:off x="5857080" y="2130480"/>
            <a:ext cx="5415355" cy="428698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17AE48-EB3E-4D54-88F7-F3FF396098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74902"/>
            <a:ext cx="5197150" cy="4919933"/>
          </a:xfrm>
        </p:spPr>
        <p:txBody>
          <a:bodyPr anchor="b">
            <a:norm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</a:rPr>
              <a:t>Files will be available on</a:t>
            </a:r>
            <a:br>
              <a:rPr lang="en-GB" sz="2600" dirty="0">
                <a:solidFill>
                  <a:srgbClr val="FFFFFF"/>
                </a:solidFill>
              </a:rPr>
            </a:br>
            <a:r>
              <a:rPr lang="en-IE" sz="2400" dirty="0">
                <a:solidFill>
                  <a:schemeClr val="bg2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Past Events - The Palliative Hub Professional (professionalpalliativehub.com/events)</a:t>
            </a:r>
            <a:br>
              <a:rPr lang="en-GB" sz="2400">
                <a:solidFill>
                  <a:schemeClr val="bg2"/>
                </a:solidFill>
              </a:rPr>
            </a:br>
            <a:r>
              <a:rPr lang="en-IE" sz="90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)</a:t>
            </a:r>
            <a:endParaRPr lang="en-GB" sz="2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11B410-B908-4802-BFDE-77D9A55ED4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958" y="5914702"/>
            <a:ext cx="4835236" cy="323431"/>
          </a:xfrm>
        </p:spPr>
        <p:txBody>
          <a:bodyPr anchor="t">
            <a:noAutofit/>
          </a:bodyPr>
          <a:lstStyle/>
          <a:p>
            <a:pPr algn="r"/>
            <a:r>
              <a:rPr lang="en-GB" sz="2600" dirty="0">
                <a:solidFill>
                  <a:srgbClr val="FFFFFF"/>
                </a:solidFill>
                <a:latin typeface="+mj-lt"/>
              </a:rPr>
              <a:t>Thank you for your time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545A64-C53A-4511-8DEF-3CAAF4490E14}"/>
              </a:ext>
            </a:extLst>
          </p:cNvPr>
          <p:cNvCxnSpPr>
            <a:cxnSpLocks/>
          </p:cNvCxnSpPr>
          <p:nvPr/>
        </p:nvCxnSpPr>
        <p:spPr>
          <a:xfrm>
            <a:off x="180957" y="5204171"/>
            <a:ext cx="4835236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A logo for a medical research network">
            <a:extLst>
              <a:ext uri="{FF2B5EF4-FFF2-40B4-BE49-F238E27FC236}">
                <a16:creationId xmlns:a16="http://schemas.microsoft.com/office/drawing/2014/main" id="{853F59B0-E107-39CE-6714-4594158C3C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149" y="1964603"/>
            <a:ext cx="6919986" cy="4893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596614"/>
      </p:ext>
    </p:extLst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EFA51232B59664AAFCFA8584F69A328" ma:contentTypeVersion="15" ma:contentTypeDescription="Create a new document." ma:contentTypeScope="" ma:versionID="81ae7e8af2dcf3d64155d80f85248b1b">
  <xsd:schema xmlns:xsd="http://www.w3.org/2001/XMLSchema" xmlns:xs="http://www.w3.org/2001/XMLSchema" xmlns:p="http://schemas.microsoft.com/office/2006/metadata/properties" xmlns:ns2="ee6905b2-f471-43a2-928e-47492c4fd955" xmlns:ns3="5b934445-a005-439d-b5ae-abbdd2ed1de1" targetNamespace="http://schemas.microsoft.com/office/2006/metadata/properties" ma:root="true" ma:fieldsID="54d898adfe4c788f7a3f596036976f15" ns2:_="" ns3:_="">
    <xsd:import namespace="ee6905b2-f471-43a2-928e-47492c4fd955"/>
    <xsd:import namespace="5b934445-a005-439d-b5ae-abbdd2ed1d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6905b2-f471-43a2-928e-47492c4fd9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7eb4a9f-841c-4498-87e7-cbd8de9f176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934445-a005-439d-b5ae-abbdd2ed1de1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dfca1be8-b73d-48c4-bba2-15dafaa9295f}" ma:internalName="TaxCatchAll" ma:showField="CatchAllData" ma:web="5b934445-a005-439d-b5ae-abbdd2ed1d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e6905b2-f471-43a2-928e-47492c4fd955">
      <Terms xmlns="http://schemas.microsoft.com/office/infopath/2007/PartnerControls"/>
    </lcf76f155ced4ddcb4097134ff3c332f>
    <TaxCatchAll xmlns="5b934445-a005-439d-b5ae-abbdd2ed1de1" xsi:nil="true"/>
  </documentManagement>
</p:properties>
</file>

<file path=customXml/itemProps1.xml><?xml version="1.0" encoding="utf-8"?>
<ds:datastoreItem xmlns:ds="http://schemas.openxmlformats.org/officeDocument/2006/customXml" ds:itemID="{788F024F-A782-42C6-9870-D65EAA5D543F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4F4BD0-CD3E-4C11-B241-6E9C7D2C0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6905b2-f471-43a2-928e-47492c4fd955"/>
    <ds:schemaRef ds:uri="5b934445-a005-439d-b5ae-abbdd2ed1d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A1DE7E1-13FC-4050-991F-808B157FE5C8}">
  <ds:schemaRefs>
    <ds:schemaRef ds:uri="http://schemas.microsoft.com/office/2006/documentManagement/types"/>
    <ds:schemaRef ds:uri="http://purl.org/dc/terms/"/>
    <ds:schemaRef ds:uri="b284fee0-584b-44a4-9f0d-5de850140b68"/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infopath/2007/PartnerControls"/>
    <ds:schemaRef ds:uri="7991591d-ed43-47f4-bcbd-d4fab9cff40a"/>
    <ds:schemaRef ds:uri="http://www.w3.org/XML/1998/namespace"/>
    <ds:schemaRef ds:uri="ee6905b2-f471-43a2-928e-47492c4fd955"/>
    <ds:schemaRef ds:uri="5b934445-a005-439d-b5ae-abbdd2ed1de1"/>
  </ds:schemaRefs>
</ds:datastoreItem>
</file>

<file path=docMetadata/LabelInfo.xml><?xml version="1.0" encoding="utf-8"?>
<clbl:labelList xmlns:clbl="http://schemas.microsoft.com/office/2020/mipLabelMetadata">
  <clbl:label id="{eaab77ea-b4a5-49e3-a1e8-d6dd23a1f286}" enabled="0" method="" siteId="{eaab77ea-b4a5-49e3-a1e8-d6dd23a1f2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6053</TotalTime>
  <Words>1315</Words>
  <Application>Microsoft Office PowerPoint</Application>
  <PresentationFormat>Widescreen</PresentationFormat>
  <Paragraphs>137</Paragraphs>
  <Slides>21</Slides>
  <Notes>19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30" baseType="lpstr">
      <vt:lpstr>Aptos</vt:lpstr>
      <vt:lpstr>Aptos Display</vt:lpstr>
      <vt:lpstr>Arial</vt:lpstr>
      <vt:lpstr>Calibri</vt:lpstr>
      <vt:lpstr>Calibri Light</vt:lpstr>
      <vt:lpstr>Symbol</vt:lpstr>
      <vt:lpstr>Times New Roman</vt:lpstr>
      <vt:lpstr>White</vt:lpstr>
      <vt:lpstr>Office Theme</vt:lpstr>
      <vt:lpstr>         ‘AIIHPC Expert Topic Webinar on Integrated Palliative Care in Oncology: key findings and recommendations for policy and practice’    Presented by Prof Joanne Reid and  Dr Carolyn Blair, Queens University Belfast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Files will be available on Past Events - The Palliative Hub Professional (professionalpalliativehub.com/events) 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Clare Howie</dc:creator>
  <cp:lastModifiedBy>Jane Clare</cp:lastModifiedBy>
  <cp:revision>28</cp:revision>
  <cp:lastPrinted>2024-10-16T11:21:50Z</cp:lastPrinted>
  <dcterms:created xsi:type="dcterms:W3CDTF">2021-10-19T08:57:20Z</dcterms:created>
  <dcterms:modified xsi:type="dcterms:W3CDTF">2025-01-20T10:22:25Z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0x010100EEFA51232B59664AAFCFA8584F69A328</vt:lpwstr>
  </property>
  <property fmtid="{D5CDD505-2E9C-101B-9397-08002B2CF9AE}" pid="3" name="MediaServiceImageTags">
    <vt:lpwstr/>
  </property>
</Properties>
</file>