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2"/>
  </p:notesMasterIdLst>
  <p:sldIdLst>
    <p:sldId id="1464" r:id="rId6"/>
    <p:sldId id="1473" r:id="rId7"/>
    <p:sldId id="1483" r:id="rId8"/>
    <p:sldId id="1485" r:id="rId9"/>
    <p:sldId id="1487" r:id="rId10"/>
    <p:sldId id="148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00"/>
    <a:srgbClr val="9900CC"/>
    <a:srgbClr val="FF00FF"/>
    <a:srgbClr val="CC00CC"/>
    <a:srgbClr val="FF33CC"/>
    <a:srgbClr val="FF3399"/>
    <a:srgbClr val="0D93E5"/>
    <a:srgbClr val="085D92"/>
    <a:srgbClr val="1DA1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0BCDF5-0EB0-49F8-9545-DF437CE18500}" v="41" dt="2025-11-19T08:55:42.322"/>
    <p1510:client id="{57A14578-5669-4110-9581-D55936CB6CB2}" v="204" dt="2025-11-18T15:31:00.690"/>
    <p1510:client id="{8922FBAA-DA65-4422-9B36-8AC2B068CA55}" v="7" dt="2025-11-19T10:43:27.1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ED174-5B94-4F46-84C2-08D4DA33EAE6}" type="datetimeFigureOut">
              <a:rPr lang="en-IE" smtClean="0"/>
              <a:t>19/11/2025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16C74-1063-426F-A73B-41FC615EDE26}" type="slidenum">
              <a:rPr lang="en-IE" smtClean="0"/>
              <a:t>‹#›</a:t>
            </a:fld>
            <a:endParaRPr lang="en-IE"/>
          </a:p>
        </p:txBody>
      </p:sp>
    </p:spTree>
    <p:extLst>
      <p:ext uri="{BB962C8B-B14F-4D97-AF65-F5344CB8AC3E}">
        <p14:creationId xmlns:p14="http://schemas.microsoft.com/office/powerpoint/2010/main" val="127500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E7997-75C7-6113-C52B-B8CC253EB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9CE45-103A-B0D5-3AE7-79A46AEB7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D29C-0AEB-6732-FB9F-8303337E3DEC}"/>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999C50C7-6CBF-56F3-542F-6A8A60612E0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31A50A-957E-4966-AE43-FB520DDAE0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870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133BA-E7A7-52A6-AEB9-481D786B05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7A28251-3412-524E-C282-CEFBA5B64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03EB773-9498-6F46-4A1F-413A8038DAA6}"/>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C1D0DD13-8C90-910F-5105-7306B87C3D2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8709BCA-2D37-1121-A44B-0207542B189B}"/>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275744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3594-4D09-0238-84E0-4968A9C640B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C944D9-2CCC-3C2E-D935-9CB9B4C08F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8BF8127-89AB-A170-F249-9242ADE857C7}"/>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51F7322A-C07E-AA13-9140-B994AB5C6C9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221858D-61E7-B35A-7482-BB2619396774}"/>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24431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1B54D-E843-C0E3-FF7C-8BC1F24F55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B3FE183F-AF3B-7250-6C41-7F8FE989D6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4CDC9F-E9CD-3653-8C84-45782E03BE8D}"/>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8E3ADBCF-0613-9B80-E5AB-F4C30FB9174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35220CA-9261-14D1-4CA4-7E092264D8CA}"/>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942727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EBF5-F2DA-73E7-A81B-A928F54E667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15D30E7-BF9D-06C5-7A4D-B2B2E5C7A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DB44A6A7-9EB7-1671-4C7D-729296F04A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52CA500-2AB8-90DE-8CC9-40F5EA7451BF}"/>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6" name="Footer Placeholder 5">
            <a:extLst>
              <a:ext uri="{FF2B5EF4-FFF2-40B4-BE49-F238E27FC236}">
                <a16:creationId xmlns:a16="http://schemas.microsoft.com/office/drawing/2014/main" id="{D9DCB288-908D-DD79-8432-9FE6244598E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99AE5004-CB38-1125-060A-DBCFE5DD482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845892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C1A3-8DA7-BE54-4D46-E49483C82AD7}"/>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B797886-3AF5-BBC2-CC7D-0CD26D7599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1E09A5-B98E-FEAD-5260-D01940B970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E8F4587-5E63-63F4-ADE5-E31BB5771D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E69E88-21D5-B108-78E7-67A0B791D1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3C00205-13AE-A144-F806-A2F7F2FB4615}"/>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8" name="Footer Placeholder 7">
            <a:extLst>
              <a:ext uri="{FF2B5EF4-FFF2-40B4-BE49-F238E27FC236}">
                <a16:creationId xmlns:a16="http://schemas.microsoft.com/office/drawing/2014/main" id="{EFD6CE69-F966-E0A4-EF58-05EDD5A11560}"/>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1404DF6-6942-51B2-79E2-A8D999E5231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027577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F3A8C-5E80-B11E-B24A-8769AAFCFD97}"/>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E780069-1ACC-B437-919F-6A0D621046C2}"/>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4" name="Footer Placeholder 3">
            <a:extLst>
              <a:ext uri="{FF2B5EF4-FFF2-40B4-BE49-F238E27FC236}">
                <a16:creationId xmlns:a16="http://schemas.microsoft.com/office/drawing/2014/main" id="{50BD0235-E25C-0114-BF18-1979D17C8243}"/>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CF033F7-C35A-7B68-21EF-B81336D9D3F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36318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F1072-8576-545A-6216-57CF3A2A66B2}"/>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3" name="Footer Placeholder 2">
            <a:extLst>
              <a:ext uri="{FF2B5EF4-FFF2-40B4-BE49-F238E27FC236}">
                <a16:creationId xmlns:a16="http://schemas.microsoft.com/office/drawing/2014/main" id="{7FB8E5E0-CE22-5529-F87C-69096C5CE6BA}"/>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F6F0F5D7-5B01-DACB-1067-BDCF1E667BD2}"/>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454660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957B-F981-75CE-5A9D-C1B166905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DC229358-217D-1AAB-0535-460889020B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42141C3-FC25-AA84-FBBA-FE262B362D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82D0C4-B807-92CD-9500-F7B14BD7C958}"/>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6" name="Footer Placeholder 5">
            <a:extLst>
              <a:ext uri="{FF2B5EF4-FFF2-40B4-BE49-F238E27FC236}">
                <a16:creationId xmlns:a16="http://schemas.microsoft.com/office/drawing/2014/main" id="{4742EAF1-1CAF-0EB8-319C-35ABD6351BE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26FDCBB-1ADB-900F-8074-0CE77ECB6243}"/>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65277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BAEB-56D2-C622-5736-B69FDC541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7EE1A3D-63B6-214B-C440-CED721BE5C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B42DD7AC-9631-BA62-9D68-4F7202B2D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8BFAE-9817-7D70-0DFE-25E4F09B542A}"/>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6" name="Footer Placeholder 5">
            <a:extLst>
              <a:ext uri="{FF2B5EF4-FFF2-40B4-BE49-F238E27FC236}">
                <a16:creationId xmlns:a16="http://schemas.microsoft.com/office/drawing/2014/main" id="{90BABD86-4E68-C3F9-1E70-DCBD5A607F4C}"/>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4180F40-AD35-6869-D5A5-0FCDA2221A37}"/>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209471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4AE1-6313-F57E-3FF4-3F87E851D18E}"/>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5A96BB0-5453-F260-B5AE-C8AFE7509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8DC93EB-468F-1076-3A1A-2236864C62F0}"/>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0B055D1A-4E38-080F-6FC4-8ABDC245EE0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99CD753-C9CE-5E9A-5833-934282B47D8A}"/>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83732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399407-191D-11EB-8DB2-4AC74C4919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4332398-6621-D047-5351-F5D877C5DE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AA2EB7C-B82E-848A-7262-3DEB3A19A81A}"/>
              </a:ext>
            </a:extLst>
          </p:cNvPr>
          <p:cNvSpPr>
            <a:spLocks noGrp="1"/>
          </p:cNvSpPr>
          <p:nvPr>
            <p:ph type="dt" sz="half" idx="10"/>
          </p:nvPr>
        </p:nvSpPr>
        <p:spPr/>
        <p:txBody>
          <a:body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4C28B189-4426-8D87-6AF5-4F186C67D24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03D4642-60D5-2465-77FB-B4AA710328E1}"/>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16703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8E5B77-7968-49E4-BE4F-E70561AC0816}" type="datetimeFigureOut">
              <a:rPr lang="en-IE" smtClean="0"/>
              <a:t>19/11/2025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34706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19/11/2025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4294159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8E5B77-7968-49E4-BE4F-E70561AC0816}" type="datetimeFigureOut">
              <a:rPr lang="en-IE" smtClean="0"/>
              <a:t>19/11/2025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535800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8E5B77-7968-49E4-BE4F-E70561AC0816}" type="datetimeFigureOut">
              <a:rPr lang="en-IE" smtClean="0"/>
              <a:t>19/11/2025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814338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8E5B77-7968-49E4-BE4F-E70561AC0816}" type="datetimeFigureOut">
              <a:rPr lang="en-IE" smtClean="0"/>
              <a:t>19/11/2025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2519446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8E5B77-7968-49E4-BE4F-E70561AC0816}" type="datetimeFigureOut">
              <a:rPr lang="en-IE" smtClean="0"/>
              <a:t>19/11/2025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4260201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E5B77-7968-49E4-BE4F-E70561AC0816}" type="datetimeFigureOut">
              <a:rPr lang="en-IE" smtClean="0"/>
              <a:t>19/11/2025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1476756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8E5B77-7968-49E4-BE4F-E70561AC0816}" type="datetimeFigureOut">
              <a:rPr lang="en-IE" smtClean="0"/>
              <a:t>19/11/2025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36713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8E5B77-7968-49E4-BE4F-E70561AC0816}" type="datetimeFigureOut">
              <a:rPr lang="en-IE" smtClean="0"/>
              <a:t>19/11/2025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2139050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19/11/2025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71351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19/11/2025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1474601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sz="2600"/>
            </a:lvl1pPr>
          </a:lstStyle>
          <a:p>
            <a:r>
              <a:rPr lang="en-GB"/>
              <a:t>Slide title up to two lines and it should be short and punchy for maximum impact</a:t>
            </a:r>
          </a:p>
        </p:txBody>
      </p:sp>
      <p:sp>
        <p:nvSpPr>
          <p:cNvPr id="3" name="Content Placeholder 2">
            <a:extLst>
              <a:ext uri="{FF2B5EF4-FFF2-40B4-BE49-F238E27FC236}">
                <a16:creationId xmlns:a16="http://schemas.microsoft.com/office/drawing/2014/main" id="{5F2408D8-2D59-BA6D-D2B2-DF11D29D8041}"/>
              </a:ext>
            </a:extLst>
          </p:cNvPr>
          <p:cNvSpPr>
            <a:spLocks noGrp="1"/>
          </p:cNvSpPr>
          <p:nvPr>
            <p:ph idx="1" hasCustomPrompt="1"/>
          </p:nvPr>
        </p:nvSpPr>
        <p:spPr>
          <a:xfrm>
            <a:off x="758400" y="2184064"/>
            <a:ext cx="10846225" cy="3224549"/>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758400" y="5997145"/>
            <a:ext cx="7339293" cy="620713"/>
          </a:xfrm>
        </p:spPr>
        <p:txBody>
          <a:bodyPr anchor="b"/>
          <a:lstStyle>
            <a:lvl1pPr>
              <a:defRPr sz="900"/>
            </a:lvl1pPr>
            <a:lvl2pPr marL="0" indent="0">
              <a:buNone/>
              <a:defRPr/>
            </a:lvl2pPr>
          </a:lstStyle>
          <a:p>
            <a:pPr lvl="0"/>
            <a:r>
              <a:rPr lang="en-US"/>
              <a:t>Click to edit footnote area</a:t>
            </a:r>
          </a:p>
        </p:txBody>
      </p:sp>
      <p:pic>
        <p:nvPicPr>
          <p:cNvPr id="5" name="Picture 4">
            <a:extLst>
              <a:ext uri="{FF2B5EF4-FFF2-40B4-BE49-F238E27FC236}">
                <a16:creationId xmlns:a16="http://schemas.microsoft.com/office/drawing/2014/main" id="{35E6B5B6-E759-0A2B-9BB1-BAFCA170D61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B561401F-2987-3398-B337-FDF62AADB7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
        <p:nvSpPr>
          <p:cNvPr id="4" name="Text Placeholder 8">
            <a:extLst>
              <a:ext uri="{FF2B5EF4-FFF2-40B4-BE49-F238E27FC236}">
                <a16:creationId xmlns:a16="http://schemas.microsoft.com/office/drawing/2014/main" id="{C5D1F85B-EEE2-73CA-0598-1720E221272A}"/>
              </a:ext>
            </a:extLst>
          </p:cNvPr>
          <p:cNvSpPr>
            <a:spLocks noGrp="1"/>
          </p:cNvSpPr>
          <p:nvPr>
            <p:ph type="body" sz="quarter" idx="17" hasCustomPrompt="1"/>
          </p:nvPr>
        </p:nvSpPr>
        <p:spPr>
          <a:xfrm>
            <a:off x="758400" y="1611401"/>
            <a:ext cx="5181600" cy="313200"/>
          </a:xfrm>
          <a:prstGeom prst="roundRect">
            <a:avLst>
              <a:gd name="adj" fmla="val 17911"/>
            </a:avLst>
          </a:prstGeom>
          <a:solidFill>
            <a:schemeClr val="accent2"/>
          </a:solidFill>
        </p:spPr>
        <p:txBody>
          <a:bodyPr lIns="36000" tIns="18000" anchor="t" anchorCtr="0"/>
          <a:lstStyle>
            <a:lvl1pPr>
              <a:defRPr b="1"/>
            </a:lvl1pPr>
          </a:lstStyle>
          <a:p>
            <a:r>
              <a:rPr lang="en-GB"/>
              <a:t>Short punchy subheading up to one line</a:t>
            </a:r>
          </a:p>
        </p:txBody>
      </p:sp>
    </p:spTree>
    <p:extLst>
      <p:ext uri="{BB962C8B-B14F-4D97-AF65-F5344CB8AC3E}">
        <p14:creationId xmlns:p14="http://schemas.microsoft.com/office/powerpoint/2010/main" val="3888736417"/>
      </p:ext>
    </p:extLst>
  </p:cSld>
  <p:clrMapOvr>
    <a:masterClrMapping/>
  </p:clrMapOvr>
  <p:extLst>
    <p:ext uri="{DCECCB84-F9BA-43D5-87BE-67443E8EF086}">
      <p15:sldGuideLst xmlns:p15="http://schemas.microsoft.com/office/powerpoint/2012/main">
        <p15:guide id="1" orient="horz" pos="354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wo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758400" y="2185202"/>
            <a:ext cx="5181600" cy="3232721"/>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424084" y="2185200"/>
            <a:ext cx="5181600" cy="3232800"/>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756976" y="5997145"/>
            <a:ext cx="7396425" cy="620713"/>
          </a:xfrm>
        </p:spPr>
        <p:txBody>
          <a:bodyPr anchor="b"/>
          <a:lstStyle>
            <a:lvl1pPr>
              <a:defRPr sz="900"/>
            </a:lvl1pPr>
            <a:lvl2pPr marL="0" indent="0">
              <a:buNone/>
              <a:defRPr/>
            </a:lvl2pPr>
          </a:lstStyle>
          <a:p>
            <a:pPr lvl="0"/>
            <a:r>
              <a:rPr lang="en-US"/>
              <a:t>Click to edit footnote area or leave blank</a:t>
            </a:r>
          </a:p>
        </p:txBody>
      </p:sp>
      <p:pic>
        <p:nvPicPr>
          <p:cNvPr id="11" name="Picture 10">
            <a:extLst>
              <a:ext uri="{FF2B5EF4-FFF2-40B4-BE49-F238E27FC236}">
                <a16:creationId xmlns:a16="http://schemas.microsoft.com/office/drawing/2014/main" id="{D695BE72-2778-366A-761C-1918DF3C863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0F23342-729A-7474-A34C-A414565FA8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
        <p:nvSpPr>
          <p:cNvPr id="9" name="Text Placeholder 8">
            <a:extLst>
              <a:ext uri="{FF2B5EF4-FFF2-40B4-BE49-F238E27FC236}">
                <a16:creationId xmlns:a16="http://schemas.microsoft.com/office/drawing/2014/main" id="{2970DA84-BF3C-2383-8E2B-8243E0A8E2D0}"/>
              </a:ext>
            </a:extLst>
          </p:cNvPr>
          <p:cNvSpPr>
            <a:spLocks noGrp="1"/>
          </p:cNvSpPr>
          <p:nvPr>
            <p:ph type="body" sz="quarter" idx="17" hasCustomPrompt="1"/>
          </p:nvPr>
        </p:nvSpPr>
        <p:spPr>
          <a:xfrm>
            <a:off x="758400" y="1611401"/>
            <a:ext cx="5181600" cy="313200"/>
          </a:xfrm>
          <a:prstGeom prst="roundRect">
            <a:avLst>
              <a:gd name="adj" fmla="val 17911"/>
            </a:avLst>
          </a:prstGeom>
          <a:solidFill>
            <a:schemeClr val="accent2"/>
          </a:solidFill>
        </p:spPr>
        <p:txBody>
          <a:bodyPr lIns="36000" tIns="18000" anchor="t" anchorCtr="0"/>
          <a:lstStyle>
            <a:lvl1pPr>
              <a:defRPr b="1"/>
            </a:lvl1pPr>
          </a:lstStyle>
          <a:p>
            <a:r>
              <a:rPr lang="en-GB"/>
              <a:t>Short punchy subheading up to one line</a:t>
            </a:r>
          </a:p>
        </p:txBody>
      </p:sp>
    </p:spTree>
    <p:extLst>
      <p:ext uri="{BB962C8B-B14F-4D97-AF65-F5344CB8AC3E}">
        <p14:creationId xmlns:p14="http://schemas.microsoft.com/office/powerpoint/2010/main" val="2904415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60B555-EF1F-005E-4A82-915CFEC810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7DC35ED-305F-1CFE-F6F9-5D040039E0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52B4C87-CAFB-4757-D5C3-EE4C95F03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4ED42-DE59-4472-8B02-4565C0E2A73A}" type="datetimeFigureOut">
              <a:rPr lang="en-IE" smtClean="0"/>
              <a:t>19/11/2025</a:t>
            </a:fld>
            <a:endParaRPr lang="en-IE"/>
          </a:p>
        </p:txBody>
      </p:sp>
      <p:sp>
        <p:nvSpPr>
          <p:cNvPr id="5" name="Footer Placeholder 4">
            <a:extLst>
              <a:ext uri="{FF2B5EF4-FFF2-40B4-BE49-F238E27FC236}">
                <a16:creationId xmlns:a16="http://schemas.microsoft.com/office/drawing/2014/main" id="{930400D3-1299-6FD3-6177-49D1EC036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1C8B4F9-B212-FE82-DFC7-4B6D6782E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DA406-B0A5-4EF9-AD1E-8B00DAD29E41}" type="slidenum">
              <a:rPr lang="en-IE" smtClean="0"/>
              <a:t>‹#›</a:t>
            </a:fld>
            <a:endParaRPr lang="en-IE"/>
          </a:p>
        </p:txBody>
      </p:sp>
    </p:spTree>
    <p:extLst>
      <p:ext uri="{BB962C8B-B14F-4D97-AF65-F5344CB8AC3E}">
        <p14:creationId xmlns:p14="http://schemas.microsoft.com/office/powerpoint/2010/main" val="2882951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E5B77-7968-49E4-BE4F-E70561AC0816}" type="datetimeFigureOut">
              <a:rPr lang="en-IE" smtClean="0"/>
              <a:t>19/11/2025</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737A0-DA91-446B-ABE0-23B3EA61FB7C}" type="slidenum">
              <a:rPr lang="en-IE" smtClean="0"/>
              <a:t>‹#›</a:t>
            </a:fld>
            <a:endParaRPr lang="en-IE"/>
          </a:p>
        </p:txBody>
      </p:sp>
    </p:spTree>
    <p:extLst>
      <p:ext uri="{BB962C8B-B14F-4D97-AF65-F5344CB8AC3E}">
        <p14:creationId xmlns:p14="http://schemas.microsoft.com/office/powerpoint/2010/main" val="3053915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31"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professionalpalliativehub.com/research/priorities-funding-support/"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302F-C3E7-5568-C35F-4D2BC73EF834}"/>
              </a:ext>
            </a:extLst>
          </p:cNvPr>
          <p:cNvSpPr>
            <a:spLocks noGrp="1"/>
          </p:cNvSpPr>
          <p:nvPr>
            <p:ph type="ctrTitle"/>
          </p:nvPr>
        </p:nvSpPr>
        <p:spPr>
          <a:xfrm>
            <a:off x="1126472" y="2837927"/>
            <a:ext cx="9488679" cy="1182146"/>
          </a:xfrm>
        </p:spPr>
        <p:txBody>
          <a:bodyPr>
            <a:noAutofit/>
          </a:bodyPr>
          <a:lstStyle/>
          <a:p>
            <a:r>
              <a:rPr lang="en-IE" sz="3600" b="1">
                <a:latin typeface="+mn-lt"/>
              </a:rPr>
              <a:t>Launch </a:t>
            </a:r>
            <a:r>
              <a:rPr lang="en-GB" sz="3600" b="1">
                <a:latin typeface="+mn-lt"/>
              </a:rPr>
              <a:t>AIIHPC PCRN Fellowships and AIIHPC ECRF Fellowships and Bursaries </a:t>
            </a:r>
            <a:br>
              <a:rPr lang="en-GB" sz="3600" b="1">
                <a:latin typeface="+mn-lt"/>
              </a:rPr>
            </a:br>
            <a:endParaRPr lang="en-IE" sz="3600">
              <a:latin typeface="+mn-lt"/>
            </a:endParaRPr>
          </a:p>
        </p:txBody>
      </p:sp>
      <p:sp>
        <p:nvSpPr>
          <p:cNvPr id="3" name="Subtitle 2">
            <a:extLst>
              <a:ext uri="{FF2B5EF4-FFF2-40B4-BE49-F238E27FC236}">
                <a16:creationId xmlns:a16="http://schemas.microsoft.com/office/drawing/2014/main" id="{FEDB491B-8B19-7268-B791-B67172C23C57}"/>
              </a:ext>
            </a:extLst>
          </p:cNvPr>
          <p:cNvSpPr>
            <a:spLocks noGrp="1"/>
          </p:cNvSpPr>
          <p:nvPr>
            <p:ph type="subTitle" idx="1"/>
          </p:nvPr>
        </p:nvSpPr>
        <p:spPr>
          <a:xfrm>
            <a:off x="0" y="4301902"/>
            <a:ext cx="11741624" cy="2387600"/>
          </a:xfrm>
        </p:spPr>
        <p:txBody>
          <a:bodyPr>
            <a:normAutofit/>
          </a:bodyPr>
          <a:lstStyle/>
          <a:p>
            <a:pPr>
              <a:lnSpc>
                <a:spcPct val="100000"/>
              </a:lnSpc>
            </a:pPr>
            <a:r>
              <a:rPr lang="en-GB"/>
              <a:t>Karen Charnley, CEO AIIHPC, </a:t>
            </a:r>
          </a:p>
          <a:p>
            <a:pPr>
              <a:lnSpc>
                <a:spcPct val="100000"/>
              </a:lnSpc>
            </a:pPr>
            <a:r>
              <a:rPr lang="en-GB"/>
              <a:t>Dr Janet </a:t>
            </a:r>
            <a:r>
              <a:rPr lang="en-GB" err="1"/>
              <a:t>Diffen</a:t>
            </a:r>
            <a:r>
              <a:rPr lang="en-GB"/>
              <a:t>, Health and Social Care R&amp;D, Public Health Agency, Northern Ireland </a:t>
            </a:r>
          </a:p>
          <a:p>
            <a:pPr>
              <a:lnSpc>
                <a:spcPct val="100000"/>
              </a:lnSpc>
            </a:pPr>
            <a:r>
              <a:rPr lang="en-GB"/>
              <a:t>Dr Catherine Gill, Health Research Board, Republic of Ireland </a:t>
            </a:r>
            <a:r>
              <a:rPr lang="en-US" sz="2800"/>
              <a:t> </a:t>
            </a:r>
            <a:endParaRPr lang="en-IE" sz="2800"/>
          </a:p>
        </p:txBody>
      </p:sp>
      <p:pic>
        <p:nvPicPr>
          <p:cNvPr id="4" name="Picture 3">
            <a:extLst>
              <a:ext uri="{FF2B5EF4-FFF2-40B4-BE49-F238E27FC236}">
                <a16:creationId xmlns:a16="http://schemas.microsoft.com/office/drawing/2014/main" id="{E851AA5F-08AE-B676-BFE4-4A818BE6D1EA}"/>
              </a:ext>
            </a:extLst>
          </p:cNvPr>
          <p:cNvPicPr>
            <a:picLocks noChangeAspect="1"/>
          </p:cNvPicPr>
          <p:nvPr/>
        </p:nvPicPr>
        <p:blipFill>
          <a:blip r:embed="rId2"/>
          <a:stretch>
            <a:fillRect/>
          </a:stretch>
        </p:blipFill>
        <p:spPr>
          <a:xfrm>
            <a:off x="4359024" y="96580"/>
            <a:ext cx="2925935" cy="2073414"/>
          </a:xfrm>
          <a:prstGeom prst="rect">
            <a:avLst/>
          </a:prstGeom>
        </p:spPr>
      </p:pic>
    </p:spTree>
    <p:extLst>
      <p:ext uri="{BB962C8B-B14F-4D97-AF65-F5344CB8AC3E}">
        <p14:creationId xmlns:p14="http://schemas.microsoft.com/office/powerpoint/2010/main" val="136042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43031-DD48-5EBC-EAC3-BDC74AF094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900273-1888-B1C2-08B7-3A74CC27E9CB}"/>
              </a:ext>
            </a:extLst>
          </p:cNvPr>
          <p:cNvSpPr>
            <a:spLocks noGrp="1"/>
          </p:cNvSpPr>
          <p:nvPr>
            <p:ph idx="1"/>
          </p:nvPr>
        </p:nvSpPr>
        <p:spPr>
          <a:xfrm>
            <a:off x="456011" y="1991169"/>
            <a:ext cx="7991954" cy="3549619"/>
          </a:xfrm>
        </p:spPr>
        <p:txBody>
          <a:bodyPr>
            <a:noAutofit/>
          </a:bodyPr>
          <a:lstStyle/>
          <a:p>
            <a:pPr marL="0" lvl="0" indent="0">
              <a:lnSpc>
                <a:spcPct val="100000"/>
              </a:lnSpc>
              <a:spcBef>
                <a:spcPts val="700"/>
              </a:spcBef>
              <a:buSzPct val="100000"/>
              <a:buNone/>
              <a:defRPr/>
            </a:pPr>
            <a:r>
              <a:rPr lang="en-GB" sz="2400"/>
              <a:t>Aim: To support AIIHPC Early Career Researcher Forum and AIIHPC Palliative Care Research Network members from AIIHPC member organisations in palliative care research across the Island of Ireland to improve the quality of life of people with life-limiting conditions and their families</a:t>
            </a:r>
          </a:p>
          <a:p>
            <a:pPr marL="0" lvl="0" indent="0">
              <a:lnSpc>
                <a:spcPct val="100000"/>
              </a:lnSpc>
              <a:spcBef>
                <a:spcPts val="700"/>
              </a:spcBef>
              <a:buSzPct val="100000"/>
              <a:buNone/>
              <a:defRPr/>
            </a:pPr>
            <a:endParaRPr lang="en-GB" sz="2400" kern="0">
              <a:solidFill>
                <a:srgbClr val="000000"/>
              </a:solidFill>
            </a:endParaRPr>
          </a:p>
          <a:p>
            <a:pPr marL="0" lvl="0" indent="0">
              <a:lnSpc>
                <a:spcPct val="100000"/>
              </a:lnSpc>
              <a:spcBef>
                <a:spcPts val="700"/>
              </a:spcBef>
              <a:buSzPct val="100000"/>
              <a:buNone/>
              <a:defRPr/>
            </a:pPr>
            <a:r>
              <a:rPr lang="en-GB" sz="2400" kern="0">
                <a:solidFill>
                  <a:srgbClr val="000000"/>
                </a:solidFill>
              </a:rPr>
              <a:t>F</a:t>
            </a:r>
            <a:r>
              <a:rPr lang="en-GB" sz="2400"/>
              <a:t>unded in collaboration with the Health Research Board and Health and Social Care R&amp;D, Public Health Agency</a:t>
            </a:r>
          </a:p>
          <a:p>
            <a:pPr marL="0" lvl="0" indent="0">
              <a:lnSpc>
                <a:spcPct val="100000"/>
              </a:lnSpc>
              <a:spcBef>
                <a:spcPts val="700"/>
              </a:spcBef>
              <a:buSzPct val="100000"/>
              <a:buNone/>
              <a:defRPr/>
            </a:pPr>
            <a:endParaRPr lang="en-IE" sz="2400" kern="0">
              <a:solidFill>
                <a:srgbClr val="000000"/>
              </a:solidFill>
            </a:endParaRPr>
          </a:p>
        </p:txBody>
      </p:sp>
      <p:sp>
        <p:nvSpPr>
          <p:cNvPr id="5" name="Title 1">
            <a:extLst>
              <a:ext uri="{FF2B5EF4-FFF2-40B4-BE49-F238E27FC236}">
                <a16:creationId xmlns:a16="http://schemas.microsoft.com/office/drawing/2014/main" id="{CDF6E356-D035-66FB-1B38-D3E964A3D190}"/>
              </a:ext>
            </a:extLst>
          </p:cNvPr>
          <p:cNvSpPr>
            <a:spLocks noGrp="1"/>
          </p:cNvSpPr>
          <p:nvPr>
            <p:ph type="title"/>
          </p:nvPr>
        </p:nvSpPr>
        <p:spPr>
          <a:xfrm>
            <a:off x="0" y="434870"/>
            <a:ext cx="10515600" cy="1325563"/>
          </a:xfrm>
        </p:spPr>
        <p:txBody>
          <a:bodyPr>
            <a:normAutofit fontScale="90000"/>
          </a:bodyPr>
          <a:lstStyle/>
          <a:p>
            <a:pPr algn="ctr"/>
            <a:r>
              <a:rPr lang="en-GB" sz="3600" b="1">
                <a:latin typeface="+mn-lt"/>
              </a:rPr>
              <a:t>AIIHPC PCRN Fellowships and AIIHPC ECRF Fellowships </a:t>
            </a:r>
            <a:br>
              <a:rPr lang="en-GB" sz="3600" b="1">
                <a:latin typeface="+mn-lt"/>
              </a:rPr>
            </a:br>
            <a:r>
              <a:rPr lang="en-GB" sz="3600" b="1">
                <a:latin typeface="+mn-lt"/>
              </a:rPr>
              <a:t>and Bursaries 2025-2030</a:t>
            </a:r>
            <a:br>
              <a:rPr lang="en-IE" kern="0">
                <a:latin typeface="+mn-lt"/>
              </a:rPr>
            </a:br>
            <a:endParaRPr lang="en-IE">
              <a:latin typeface="+mn-lt"/>
            </a:endParaRPr>
          </a:p>
        </p:txBody>
      </p:sp>
      <p:pic>
        <p:nvPicPr>
          <p:cNvPr id="4" name="Picture 3" descr="A logo for a health care company&#10;&#10;AI-generated content may be incorrect.">
            <a:extLst>
              <a:ext uri="{FF2B5EF4-FFF2-40B4-BE49-F238E27FC236}">
                <a16:creationId xmlns:a16="http://schemas.microsoft.com/office/drawing/2014/main" id="{CE690CC6-0EA5-88B8-1A4C-A0E1D451F5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2872" y="1389595"/>
            <a:ext cx="2286000" cy="1621536"/>
          </a:xfrm>
          <a:prstGeom prst="rect">
            <a:avLst/>
          </a:prstGeom>
        </p:spPr>
      </p:pic>
      <p:pic>
        <p:nvPicPr>
          <p:cNvPr id="7" name="Picture 6" descr="A blue and white logo&#10;&#10;AI-generated content may be incorrect.">
            <a:extLst>
              <a:ext uri="{FF2B5EF4-FFF2-40B4-BE49-F238E27FC236}">
                <a16:creationId xmlns:a16="http://schemas.microsoft.com/office/drawing/2014/main" id="{4A9893F0-573C-B6C7-B729-448D306C7E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2872" y="3311826"/>
            <a:ext cx="2505456" cy="908304"/>
          </a:xfrm>
          <a:prstGeom prst="rect">
            <a:avLst/>
          </a:prstGeom>
        </p:spPr>
      </p:pic>
      <p:pic>
        <p:nvPicPr>
          <p:cNvPr id="9" name="Picture 8" descr="A logo with blue text&#10;&#10;AI-generated content may be incorrect.">
            <a:extLst>
              <a:ext uri="{FF2B5EF4-FFF2-40B4-BE49-F238E27FC236}">
                <a16:creationId xmlns:a16="http://schemas.microsoft.com/office/drawing/2014/main" id="{C6A0FCA4-3EC5-274E-2B0B-694D4CBCF0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1617" y="4502597"/>
            <a:ext cx="2727966" cy="1038191"/>
          </a:xfrm>
          <a:prstGeom prst="rect">
            <a:avLst/>
          </a:prstGeom>
        </p:spPr>
      </p:pic>
    </p:spTree>
    <p:extLst>
      <p:ext uri="{BB962C8B-B14F-4D97-AF65-F5344CB8AC3E}">
        <p14:creationId xmlns:p14="http://schemas.microsoft.com/office/powerpoint/2010/main" val="2274948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03D14-EF25-F1C1-1E61-EBFA754181E2}"/>
              </a:ext>
            </a:extLst>
          </p:cNvPr>
          <p:cNvSpPr>
            <a:spLocks noGrp="1"/>
          </p:cNvSpPr>
          <p:nvPr>
            <p:ph type="title"/>
          </p:nvPr>
        </p:nvSpPr>
        <p:spPr>
          <a:xfrm>
            <a:off x="-25893" y="195921"/>
            <a:ext cx="10515600" cy="1325563"/>
          </a:xfrm>
        </p:spPr>
        <p:txBody>
          <a:bodyPr>
            <a:normAutofit/>
          </a:bodyPr>
          <a:lstStyle/>
          <a:p>
            <a:pPr algn="ctr"/>
            <a:r>
              <a:rPr lang="en-GB" sz="3000" b="1" kern="0">
                <a:latin typeface="+mn-lt"/>
              </a:rPr>
              <a:t>AIIHPC Early Career Researcher Forum (ECRF) Bursary Awards</a:t>
            </a:r>
            <a:br>
              <a:rPr lang="en-IE" sz="3000" kern="0"/>
            </a:br>
            <a:endParaRPr lang="en-IE" sz="3000"/>
          </a:p>
        </p:txBody>
      </p:sp>
      <p:sp>
        <p:nvSpPr>
          <p:cNvPr id="3" name="Content Placeholder 2">
            <a:extLst>
              <a:ext uri="{FF2B5EF4-FFF2-40B4-BE49-F238E27FC236}">
                <a16:creationId xmlns:a16="http://schemas.microsoft.com/office/drawing/2014/main" id="{C8AB919D-D056-4467-F16B-752091127FF8}"/>
              </a:ext>
            </a:extLst>
          </p:cNvPr>
          <p:cNvSpPr>
            <a:spLocks noGrp="1"/>
          </p:cNvSpPr>
          <p:nvPr>
            <p:ph idx="1"/>
          </p:nvPr>
        </p:nvSpPr>
        <p:spPr>
          <a:xfrm>
            <a:off x="293172" y="1268513"/>
            <a:ext cx="8050138" cy="3812804"/>
          </a:xfrm>
        </p:spPr>
        <p:txBody>
          <a:bodyPr>
            <a:normAutofit fontScale="25000" lnSpcReduction="20000"/>
          </a:bodyPr>
          <a:lstStyle/>
          <a:p>
            <a:pPr>
              <a:lnSpc>
                <a:spcPct val="120000"/>
              </a:lnSpc>
            </a:pPr>
            <a:r>
              <a:rPr lang="en-GB" sz="9600"/>
              <a:t>To strengthen capacity and capability of </a:t>
            </a:r>
            <a:r>
              <a:rPr lang="en-GB" sz="9600" b="1"/>
              <a:t>early-career PhD researchers in palliative care who are ECRF members from AIIHPC member organisations</a:t>
            </a:r>
            <a:r>
              <a:rPr lang="en-GB" sz="9600"/>
              <a:t> across the island of Ireland</a:t>
            </a:r>
          </a:p>
          <a:p>
            <a:pPr marL="0" indent="0">
              <a:lnSpc>
                <a:spcPct val="120000"/>
              </a:lnSpc>
              <a:buNone/>
            </a:pPr>
            <a:endParaRPr lang="en-GB" sz="9600"/>
          </a:p>
          <a:p>
            <a:pPr>
              <a:lnSpc>
                <a:spcPct val="120000"/>
              </a:lnSpc>
            </a:pPr>
            <a:r>
              <a:rPr lang="en-GB" sz="9600"/>
              <a:t>Support for </a:t>
            </a:r>
            <a:r>
              <a:rPr lang="en-GB" sz="9600" b="1"/>
              <a:t>research related expenses </a:t>
            </a:r>
            <a:r>
              <a:rPr lang="en-GB" sz="9600"/>
              <a:t>e.g. example, conference registration, research equipment, or software analysis tools </a:t>
            </a:r>
          </a:p>
          <a:p>
            <a:pPr>
              <a:lnSpc>
                <a:spcPct val="120000"/>
              </a:lnSpc>
            </a:pPr>
            <a:endParaRPr lang="en-GB" sz="9600"/>
          </a:p>
          <a:p>
            <a:pPr>
              <a:lnSpc>
                <a:spcPct val="120000"/>
              </a:lnSpc>
            </a:pPr>
            <a:r>
              <a:rPr lang="en-GB" sz="9600" b="1"/>
              <a:t>6 ECRF Bursary Awards </a:t>
            </a:r>
            <a:r>
              <a:rPr lang="en-GB" sz="9600"/>
              <a:t>each year of </a:t>
            </a:r>
            <a:r>
              <a:rPr lang="en-GB" sz="9600" b="1"/>
              <a:t>€500 </a:t>
            </a:r>
            <a:r>
              <a:rPr lang="en-GB" sz="9600"/>
              <a:t>each through a </a:t>
            </a:r>
            <a:r>
              <a:rPr lang="en-GB" sz="9600" b="1"/>
              <a:t>competitive open call</a:t>
            </a:r>
          </a:p>
          <a:p>
            <a:endParaRPr lang="en-IE"/>
          </a:p>
        </p:txBody>
      </p:sp>
      <p:pic>
        <p:nvPicPr>
          <p:cNvPr id="4" name="Picture 3" descr="A logo with a pink circle&#10;&#10;AI-generated content may be incorrect.">
            <a:extLst>
              <a:ext uri="{FF2B5EF4-FFF2-40B4-BE49-F238E27FC236}">
                <a16:creationId xmlns:a16="http://schemas.microsoft.com/office/drawing/2014/main" id="{2AFBA2B1-3606-2030-5AFF-1D653E745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3310" y="2409252"/>
            <a:ext cx="3050338" cy="2039495"/>
          </a:xfrm>
          <a:prstGeom prst="rect">
            <a:avLst/>
          </a:prstGeom>
        </p:spPr>
      </p:pic>
    </p:spTree>
    <p:extLst>
      <p:ext uri="{BB962C8B-B14F-4D97-AF65-F5344CB8AC3E}">
        <p14:creationId xmlns:p14="http://schemas.microsoft.com/office/powerpoint/2010/main" val="3507909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D7E0-F8BB-ED8D-ACE3-8E2B518C8B3B}"/>
              </a:ext>
            </a:extLst>
          </p:cNvPr>
          <p:cNvSpPr>
            <a:spLocks noGrp="1"/>
          </p:cNvSpPr>
          <p:nvPr>
            <p:ph type="title"/>
          </p:nvPr>
        </p:nvSpPr>
        <p:spPr>
          <a:xfrm>
            <a:off x="111807" y="277872"/>
            <a:ext cx="10515600" cy="1325563"/>
          </a:xfrm>
        </p:spPr>
        <p:txBody>
          <a:bodyPr>
            <a:normAutofit fontScale="90000"/>
          </a:bodyPr>
          <a:lstStyle/>
          <a:p>
            <a:r>
              <a:rPr lang="en-GB" sz="3300" b="1" kern="0">
                <a:latin typeface="+mn-lt"/>
              </a:rPr>
              <a:t>AIIHPC North/South Early Career Researcher Forum (ECRF) Fellowship Awards</a:t>
            </a:r>
            <a:br>
              <a:rPr lang="en-GB"/>
            </a:br>
            <a:endParaRPr lang="en-IE"/>
          </a:p>
        </p:txBody>
      </p:sp>
      <p:sp>
        <p:nvSpPr>
          <p:cNvPr id="3" name="Content Placeholder 2">
            <a:extLst>
              <a:ext uri="{FF2B5EF4-FFF2-40B4-BE49-F238E27FC236}">
                <a16:creationId xmlns:a16="http://schemas.microsoft.com/office/drawing/2014/main" id="{8DA477A2-8247-8D03-8992-0F7EC56BB64C}"/>
              </a:ext>
            </a:extLst>
          </p:cNvPr>
          <p:cNvSpPr>
            <a:spLocks noGrp="1"/>
          </p:cNvSpPr>
          <p:nvPr>
            <p:ph idx="1"/>
          </p:nvPr>
        </p:nvSpPr>
        <p:spPr>
          <a:xfrm>
            <a:off x="111807" y="1603435"/>
            <a:ext cx="7758870" cy="4351338"/>
          </a:xfrm>
        </p:spPr>
        <p:txBody>
          <a:bodyPr>
            <a:normAutofit lnSpcReduction="10000"/>
          </a:bodyPr>
          <a:lstStyle/>
          <a:p>
            <a:r>
              <a:rPr lang="en-GB" sz="2400"/>
              <a:t>To enhance the capacity and capability of </a:t>
            </a:r>
            <a:r>
              <a:rPr lang="en-GB" sz="2400" b="1"/>
              <a:t>early-career postdoctoral researchers in palliative care who are ECRF members from AIIHPC member organisations across the island of Ireland</a:t>
            </a:r>
            <a:endParaRPr lang="en-GB" sz="2400"/>
          </a:p>
          <a:p>
            <a:endParaRPr lang="en-GB" sz="2400"/>
          </a:p>
          <a:p>
            <a:r>
              <a:rPr lang="en-GB" sz="2400"/>
              <a:t>Support to spend </a:t>
            </a:r>
            <a:r>
              <a:rPr lang="en-GB" sz="2400" b="1"/>
              <a:t>3-4 weeks at academic institution or clinical site </a:t>
            </a:r>
            <a:r>
              <a:rPr lang="en-GB" sz="2400"/>
              <a:t>aligned to academic institutions located in the opposite jurisdiction </a:t>
            </a:r>
          </a:p>
          <a:p>
            <a:endParaRPr lang="en-GB" sz="2400"/>
          </a:p>
          <a:p>
            <a:r>
              <a:rPr lang="en-GB" sz="2400" b="1"/>
              <a:t>3 ECRF North/South Fellowship Awards </a:t>
            </a:r>
            <a:r>
              <a:rPr lang="en-GB" sz="2400"/>
              <a:t>each year for travel, accommodation, expenses of  </a:t>
            </a:r>
            <a:r>
              <a:rPr lang="en-GB" sz="2400" b="1"/>
              <a:t>€3,000 </a:t>
            </a:r>
            <a:r>
              <a:rPr lang="en-GB" sz="2400"/>
              <a:t>each through </a:t>
            </a:r>
            <a:r>
              <a:rPr lang="en-GB" sz="2400" b="1"/>
              <a:t>competitive open call</a:t>
            </a:r>
          </a:p>
          <a:p>
            <a:endParaRPr lang="en-IE"/>
          </a:p>
        </p:txBody>
      </p:sp>
      <p:pic>
        <p:nvPicPr>
          <p:cNvPr id="5" name="Picture 4" descr="A logo with a pink circle&#10;&#10;AI-generated content may be incorrect.">
            <a:extLst>
              <a:ext uri="{FF2B5EF4-FFF2-40B4-BE49-F238E27FC236}">
                <a16:creationId xmlns:a16="http://schemas.microsoft.com/office/drawing/2014/main" id="{D838A835-55C1-8F03-0081-0770E73B39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5604" y="2272174"/>
            <a:ext cx="3428068" cy="2040517"/>
          </a:xfrm>
          <a:prstGeom prst="rect">
            <a:avLst/>
          </a:prstGeom>
        </p:spPr>
      </p:pic>
    </p:spTree>
    <p:extLst>
      <p:ext uri="{BB962C8B-B14F-4D97-AF65-F5344CB8AC3E}">
        <p14:creationId xmlns:p14="http://schemas.microsoft.com/office/powerpoint/2010/main" val="3645115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47A25-576D-9178-B637-54FF79139707}"/>
              </a:ext>
            </a:extLst>
          </p:cNvPr>
          <p:cNvSpPr>
            <a:spLocks noGrp="1"/>
          </p:cNvSpPr>
          <p:nvPr>
            <p:ph type="title"/>
          </p:nvPr>
        </p:nvSpPr>
        <p:spPr>
          <a:xfrm>
            <a:off x="423080" y="299344"/>
            <a:ext cx="10515600" cy="1325563"/>
          </a:xfrm>
        </p:spPr>
        <p:txBody>
          <a:bodyPr>
            <a:normAutofit fontScale="90000"/>
          </a:bodyPr>
          <a:lstStyle/>
          <a:p>
            <a:r>
              <a:rPr lang="en-GB" sz="3300" b="1" kern="0">
                <a:latin typeface="+mn-lt"/>
              </a:rPr>
              <a:t>AIIHPC International Palliative Care Research Network (PCRN) Fellowship Awards</a:t>
            </a:r>
            <a:br>
              <a:rPr lang="en-GB"/>
            </a:br>
            <a:endParaRPr lang="en-IE"/>
          </a:p>
        </p:txBody>
      </p:sp>
      <p:sp>
        <p:nvSpPr>
          <p:cNvPr id="3" name="Content Placeholder 2">
            <a:extLst>
              <a:ext uri="{FF2B5EF4-FFF2-40B4-BE49-F238E27FC236}">
                <a16:creationId xmlns:a16="http://schemas.microsoft.com/office/drawing/2014/main" id="{8E4C9CF2-02CC-923F-16FE-C8CF561A0C46}"/>
              </a:ext>
            </a:extLst>
          </p:cNvPr>
          <p:cNvSpPr>
            <a:spLocks noGrp="1"/>
          </p:cNvSpPr>
          <p:nvPr>
            <p:ph idx="1"/>
          </p:nvPr>
        </p:nvSpPr>
        <p:spPr>
          <a:xfrm>
            <a:off x="368182" y="1370030"/>
            <a:ext cx="7784507" cy="4351338"/>
          </a:xfrm>
        </p:spPr>
        <p:txBody>
          <a:bodyPr>
            <a:normAutofit/>
          </a:bodyPr>
          <a:lstStyle/>
          <a:p>
            <a:r>
              <a:rPr lang="en-GB" sz="2400"/>
              <a:t>To enhance research and advance professional development of </a:t>
            </a:r>
            <a:r>
              <a:rPr lang="en-GB" sz="2400" b="1"/>
              <a:t>mid-career PCRN members in palliative care</a:t>
            </a:r>
            <a:r>
              <a:rPr lang="en-GB" sz="2400"/>
              <a:t> from AIIHPC member organisations across the island of Ireland</a:t>
            </a:r>
          </a:p>
          <a:p>
            <a:pPr marL="0" indent="0">
              <a:buNone/>
            </a:pPr>
            <a:endParaRPr lang="en-GB" sz="2400"/>
          </a:p>
          <a:p>
            <a:r>
              <a:rPr lang="en-GB" sz="2400"/>
              <a:t>Support for </a:t>
            </a:r>
            <a:r>
              <a:rPr lang="en-GB" sz="2400" b="1"/>
              <a:t>international visit at academic institution or a clinical site </a:t>
            </a:r>
            <a:r>
              <a:rPr lang="en-GB" sz="2400"/>
              <a:t>aligned to academic institutions </a:t>
            </a:r>
          </a:p>
          <a:p>
            <a:pPr marL="0" indent="0">
              <a:buNone/>
            </a:pPr>
            <a:endParaRPr lang="en-GB" sz="2400"/>
          </a:p>
          <a:p>
            <a:r>
              <a:rPr lang="en-GB" sz="2400" b="1"/>
              <a:t>3 PCRN Fellowships each year </a:t>
            </a:r>
            <a:r>
              <a:rPr lang="en-GB" sz="2400"/>
              <a:t>for travel, accommodation and expenses of </a:t>
            </a:r>
            <a:r>
              <a:rPr lang="en-GB" sz="2400" b="1"/>
              <a:t>€4,000 </a:t>
            </a:r>
            <a:r>
              <a:rPr lang="en-GB" sz="2400"/>
              <a:t>each through </a:t>
            </a:r>
            <a:r>
              <a:rPr lang="en-GB" sz="2400" b="1"/>
              <a:t>competitive open call</a:t>
            </a:r>
          </a:p>
          <a:p>
            <a:endParaRPr lang="en-IE"/>
          </a:p>
        </p:txBody>
      </p:sp>
      <p:pic>
        <p:nvPicPr>
          <p:cNvPr id="4" name="Picture 3" descr="A logo for a medical research network&#10;&#10;AI-generated content may be incorrect.">
            <a:extLst>
              <a:ext uri="{FF2B5EF4-FFF2-40B4-BE49-F238E27FC236}">
                <a16:creationId xmlns:a16="http://schemas.microsoft.com/office/drawing/2014/main" id="{A52D65A6-A24F-8F9A-1D65-18AA9206F1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52689" y="2129874"/>
            <a:ext cx="3396431" cy="2401751"/>
          </a:xfrm>
          <a:prstGeom prst="rect">
            <a:avLst/>
          </a:prstGeom>
        </p:spPr>
      </p:pic>
    </p:spTree>
    <p:extLst>
      <p:ext uri="{BB962C8B-B14F-4D97-AF65-F5344CB8AC3E}">
        <p14:creationId xmlns:p14="http://schemas.microsoft.com/office/powerpoint/2010/main" val="2579608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0D2F-395B-F2B2-AF60-03BF4A7F5B64}"/>
              </a:ext>
            </a:extLst>
          </p:cNvPr>
          <p:cNvSpPr>
            <a:spLocks noGrp="1"/>
          </p:cNvSpPr>
          <p:nvPr>
            <p:ph type="title"/>
          </p:nvPr>
        </p:nvSpPr>
        <p:spPr>
          <a:xfrm>
            <a:off x="357324" y="303822"/>
            <a:ext cx="10515600" cy="1325563"/>
          </a:xfrm>
        </p:spPr>
        <p:txBody>
          <a:bodyPr/>
          <a:lstStyle/>
          <a:p>
            <a:r>
              <a:rPr lang="en-GB" b="1"/>
              <a:t>Open Call – Now Open!</a:t>
            </a:r>
            <a:endParaRPr lang="en-IE" b="1"/>
          </a:p>
        </p:txBody>
      </p:sp>
      <p:sp>
        <p:nvSpPr>
          <p:cNvPr id="6" name="TextBox 5">
            <a:extLst>
              <a:ext uri="{FF2B5EF4-FFF2-40B4-BE49-F238E27FC236}">
                <a16:creationId xmlns:a16="http://schemas.microsoft.com/office/drawing/2014/main" id="{4473D891-589B-7AD6-81F3-5D9A9718BC80}"/>
              </a:ext>
            </a:extLst>
          </p:cNvPr>
          <p:cNvSpPr txBox="1"/>
          <p:nvPr/>
        </p:nvSpPr>
        <p:spPr>
          <a:xfrm>
            <a:off x="559165" y="1526850"/>
            <a:ext cx="6524024" cy="433965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lvl="1"/>
            <a:endParaRPr lang="en-US" sz="2400">
              <a:latin typeface="Calibri" panose="020F0502020204030204" pitchFamily="34" charset="0"/>
              <a:cs typeface="Calibri" panose="020F0502020204030204" pitchFamily="34" charset="0"/>
            </a:endParaRPr>
          </a:p>
          <a:p>
            <a:pPr>
              <a:lnSpc>
                <a:spcPct val="150000"/>
              </a:lnSpc>
            </a:pPr>
            <a:r>
              <a:rPr lang="en-US" sz="2400" b="1">
                <a:latin typeface="Calibri" panose="020F0502020204030204" pitchFamily="34" charset="0"/>
                <a:cs typeface="Calibri" panose="020F0502020204030204" pitchFamily="34" charset="0"/>
              </a:rPr>
              <a:t>Closing Date</a:t>
            </a:r>
          </a:p>
          <a:p>
            <a:pPr>
              <a:lnSpc>
                <a:spcPct val="150000"/>
              </a:lnSpc>
            </a:pPr>
            <a:r>
              <a:rPr lang="en-US" sz="2400" b="1">
                <a:latin typeface="Calibri" panose="020F0502020204030204" pitchFamily="34" charset="0"/>
                <a:cs typeface="Calibri" panose="020F0502020204030204" pitchFamily="34" charset="0"/>
              </a:rPr>
              <a:t>09/01/2026 4pm</a:t>
            </a:r>
          </a:p>
          <a:p>
            <a:pPr>
              <a:lnSpc>
                <a:spcPct val="150000"/>
              </a:lnSpc>
            </a:pPr>
            <a:endParaRPr lang="en-US" sz="2400" b="1">
              <a:latin typeface="Calibri" panose="020F0502020204030204" pitchFamily="34" charset="0"/>
              <a:cs typeface="Calibri" panose="020F0502020204030204" pitchFamily="34" charset="0"/>
            </a:endParaRPr>
          </a:p>
          <a:p>
            <a:pPr>
              <a:lnSpc>
                <a:spcPct val="150000"/>
              </a:lnSpc>
            </a:pPr>
            <a:r>
              <a:rPr lang="en-US" sz="2400" b="1">
                <a:latin typeface="Calibri" panose="020F0502020204030204" pitchFamily="34" charset="0"/>
                <a:cs typeface="Calibri" panose="020F0502020204030204" pitchFamily="34" charset="0"/>
              </a:rPr>
              <a:t>More Information</a:t>
            </a:r>
          </a:p>
          <a:p>
            <a:r>
              <a:rPr lang="en-US" sz="2400">
                <a:latin typeface="Calibri" panose="020F0502020204030204" pitchFamily="34" charset="0"/>
                <a:cs typeface="Calibri" panose="020F0502020204030204" pitchFamily="34" charset="0"/>
                <a:hlinkClick r:id="rId2"/>
              </a:rPr>
              <a:t>professionalpalliativehub.com/research/priorities-funding-support/</a:t>
            </a:r>
            <a:endParaRPr lang="en-US" sz="2400">
              <a:latin typeface="Calibri" panose="020F0502020204030204" pitchFamily="34" charset="0"/>
              <a:cs typeface="Calibri" panose="020F0502020204030204" pitchFamily="34" charset="0"/>
            </a:endParaRPr>
          </a:p>
          <a:p>
            <a:endParaRPr lang="en-US" sz="2000" b="1">
              <a:solidFill>
                <a:srgbClr val="923992"/>
              </a:solidFill>
              <a:latin typeface="Aptos" panose="020B0004020202020204" pitchFamily="34" charset="0"/>
            </a:endParaRPr>
          </a:p>
          <a:p>
            <a:endParaRPr lang="en-US" sz="2000">
              <a:latin typeface="Aptos" panose="020B0004020202020204" pitchFamily="34" charset="0"/>
            </a:endParaRPr>
          </a:p>
          <a:p>
            <a:endParaRPr lang="en-US" sz="2000">
              <a:latin typeface="Aptos" panose="020B0004020202020204" pitchFamily="34" charset="0"/>
            </a:endParaRPr>
          </a:p>
        </p:txBody>
      </p:sp>
      <p:pic>
        <p:nvPicPr>
          <p:cNvPr id="9" name="Picture 8">
            <a:extLst>
              <a:ext uri="{FF2B5EF4-FFF2-40B4-BE49-F238E27FC236}">
                <a16:creationId xmlns:a16="http://schemas.microsoft.com/office/drawing/2014/main" id="{E74F847B-25EA-75E3-50DA-65437CE00F2E}"/>
              </a:ext>
            </a:extLst>
          </p:cNvPr>
          <p:cNvPicPr>
            <a:picLocks noChangeAspect="1"/>
          </p:cNvPicPr>
          <p:nvPr/>
        </p:nvPicPr>
        <p:blipFill>
          <a:blip r:embed="rId3"/>
          <a:stretch>
            <a:fillRect/>
          </a:stretch>
        </p:blipFill>
        <p:spPr>
          <a:xfrm>
            <a:off x="8591329" y="1353200"/>
            <a:ext cx="2483436" cy="2394742"/>
          </a:xfrm>
          <a:prstGeom prst="rect">
            <a:avLst/>
          </a:prstGeom>
        </p:spPr>
      </p:pic>
      <p:sp>
        <p:nvSpPr>
          <p:cNvPr id="10" name="TextBox 9">
            <a:extLst>
              <a:ext uri="{FF2B5EF4-FFF2-40B4-BE49-F238E27FC236}">
                <a16:creationId xmlns:a16="http://schemas.microsoft.com/office/drawing/2014/main" id="{04EF86EB-2764-7332-82B8-393753CAD679}"/>
              </a:ext>
            </a:extLst>
          </p:cNvPr>
          <p:cNvSpPr txBox="1"/>
          <p:nvPr/>
        </p:nvSpPr>
        <p:spPr>
          <a:xfrm>
            <a:off x="8591329" y="4566487"/>
            <a:ext cx="3020040" cy="461665"/>
          </a:xfrm>
          <a:prstGeom prst="rect">
            <a:avLst/>
          </a:prstGeom>
          <a:noFill/>
        </p:spPr>
        <p:txBody>
          <a:bodyPr wrap="square" rtlCol="0">
            <a:spAutoFit/>
          </a:bodyPr>
          <a:lstStyle/>
          <a:p>
            <a:r>
              <a:rPr lang="en-US" sz="2400" b="1"/>
              <a:t>Scan QR Code Here</a:t>
            </a:r>
            <a:endParaRPr lang="en-IE" sz="2400" b="1"/>
          </a:p>
        </p:txBody>
      </p:sp>
    </p:spTree>
    <p:extLst>
      <p:ext uri="{BB962C8B-B14F-4D97-AF65-F5344CB8AC3E}">
        <p14:creationId xmlns:p14="http://schemas.microsoft.com/office/powerpoint/2010/main" val="790076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MediaLengthInSeconds xmlns="ee6905b2-f471-43a2-928e-47492c4fd95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afc4de94298d3dc6bcffe99a082425c3">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97268df0ef20f41fc2640ecd7cc304e9"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010A61-1B6F-4C32-95B4-58F3032A03CF}">
  <ds:schemaRefs>
    <ds:schemaRef ds:uri="4b1f3122-7b36-42ab-a375-f0c6c702b253"/>
    <ds:schemaRef ds:uri="5b934445-a005-439d-b5ae-abbdd2ed1de1"/>
    <ds:schemaRef ds:uri="c712b512-82d0-4cc6-9889-28098787c1c4"/>
    <ds:schemaRef ds:uri="ee6905b2-f471-43a2-928e-47492c4fd95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5C6AEE-E28A-47EF-B7BA-43E390F50B7D}">
  <ds:schemaRefs>
    <ds:schemaRef ds:uri="http://schemas.microsoft.com/sharepoint/v3/contenttype/forms"/>
  </ds:schemaRefs>
</ds:datastoreItem>
</file>

<file path=customXml/itemProps3.xml><?xml version="1.0" encoding="utf-8"?>
<ds:datastoreItem xmlns:ds="http://schemas.openxmlformats.org/officeDocument/2006/customXml" ds:itemID="{23A50832-1252-4D6E-A686-7E0F1C6A2AC5}">
  <ds:schemaRefs>
    <ds:schemaRef ds:uri="5b934445-a005-439d-b5ae-abbdd2ed1de1"/>
    <ds:schemaRef ds:uri="ee6905b2-f471-43a2-928e-47492c4fd9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370</Words>
  <Application>Microsoft Office PowerPoint</Application>
  <PresentationFormat>Widescreen</PresentationFormat>
  <Paragraphs>36</Paragraphs>
  <Slides>6</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Aptos</vt:lpstr>
      <vt:lpstr>Arial</vt:lpstr>
      <vt:lpstr>Calibri</vt:lpstr>
      <vt:lpstr>Calibri Light</vt:lpstr>
      <vt:lpstr>Office Theme</vt:lpstr>
      <vt:lpstr>1_Office Theme</vt:lpstr>
      <vt:lpstr>Launch AIIHPC PCRN Fellowships and AIIHPC ECRF Fellowships and Bursaries  </vt:lpstr>
      <vt:lpstr>AIIHPC PCRN Fellowships and AIIHPC ECRF Fellowships  and Bursaries 2025-2030 </vt:lpstr>
      <vt:lpstr>AIIHPC Early Career Researcher Forum (ECRF) Bursary Awards </vt:lpstr>
      <vt:lpstr>AIIHPC North/South Early Career Researcher Forum (ECRF) Fellowship Awards </vt:lpstr>
      <vt:lpstr>AIIHPC International Palliative Care Research Network (PCRN) Fellowship Awards </vt:lpstr>
      <vt:lpstr>Open Call – Now Open!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Please use the hashtag below when tweeting about today’s PCRN Symposium:</dc:title>
  <dc:creator>Clodagh O’Donovan</dc:creator>
  <cp:lastModifiedBy>Busra Ertugrul</cp:lastModifiedBy>
  <cp:revision>1</cp:revision>
  <dcterms:created xsi:type="dcterms:W3CDTF">2022-11-24T12:10:21Z</dcterms:created>
  <dcterms:modified xsi:type="dcterms:W3CDTF">2025-11-19T11:03:25Z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Order">
    <vt:lpwstr>14511900.0000000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