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notesSlides/notesSlide11.xml" ContentType="application/vnd.openxmlformats-officedocument.presentationml.notesSlide+xml"/>
  <Override PartName="/ppt/notesSlides/notesSlide15.xml" ContentType="application/vnd.openxmlformats-officedocument.presentationml.notesSlide+xml"/>
  <Override PartName="/ppt/slideLayouts/slideLayout17.xml" ContentType="application/vnd.openxmlformats-officedocument.presentationml.slideLayout+xml"/>
  <Override PartName="/ppt/slides/slide13.xml" ContentType="application/vnd.openxmlformats-officedocument.presentationml.slide+xml"/>
  <Override PartName="/ppt/slides/slide8.xml" ContentType="application/vnd.openxmlformats-officedocument.presentationml.slide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Layouts/slideLayout29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21.xml" ContentType="application/vnd.openxmlformats-officedocument.presentationml.notesSlide+xml"/>
  <Override PartName="/ppt/notesSlides/notesSlide18.xml" ContentType="application/vnd.openxmlformats-officedocument.presentationml.notesSlide+xml"/>
  <Override PartName="/ppt/slideLayouts/slideLayout27.xml" ContentType="application/vnd.openxmlformats-officedocument.presentationml.slideLayout+xml"/>
  <Override PartName="/ppt/viewProps.xml" ContentType="application/vnd.openxmlformats-officedocument.presentationml.viewProps+xml"/>
  <Override PartName="/ppt/slideMasters/slideMaster3.xml" ContentType="application/vnd.openxmlformats-officedocument.presentationml.slideMaster+xml"/>
  <Override PartName="/ppt/notesSlides/notesSlide10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21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6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3.xml" ContentType="application/vnd.openxmlformats-officedocument.presentationml.slideLayout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9.xml" ContentType="application/vnd.openxmlformats-officedocument.presentationml.slide+xml"/>
  <Override PartName="/ppt/slideLayouts/slideLayout2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7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5.xml" ContentType="application/vnd.openxmlformats-officedocument.presentationml.slideLayout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12.xml" ContentType="application/vnd.openxmlformats-officedocument.presentationml.slide+xml"/>
  <Override PartName="/ppt/slides/slide7.xml" ContentType="application/vnd.openxmlformats-officedocument.presentationml.slide+xml"/>
  <Override PartName="/ppt/slideLayouts/slideLayout18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tableStyles.xml" ContentType="application/vnd.openxmlformats-officedocument.presentationml.tableStyles+xml"/>
  <Override PartName="/ppt/theme/theme2.xml" ContentType="application/vnd.openxmlformats-officedocument.theme+xml"/>
  <Override PartName="/ppt/theme/theme4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7"/>
  </p:notesMasterIdLst>
  <p:sldIdLst>
    <p:sldId id="428" r:id="rId4"/>
    <p:sldId id="269" r:id="rId5"/>
    <p:sldId id="647" r:id="rId6"/>
    <p:sldId id="648" r:id="rId7"/>
    <p:sldId id="660" r:id="rId8"/>
    <p:sldId id="283" r:id="rId9"/>
    <p:sldId id="664" r:id="rId10"/>
    <p:sldId id="634" r:id="rId11"/>
    <p:sldId id="652" r:id="rId12"/>
    <p:sldId id="653" r:id="rId13"/>
    <p:sldId id="654" r:id="rId14"/>
    <p:sldId id="659" r:id="rId15"/>
    <p:sldId id="665" r:id="rId16"/>
    <p:sldId id="657" r:id="rId17"/>
    <p:sldId id="636" r:id="rId18"/>
    <p:sldId id="626" r:id="rId19"/>
    <p:sldId id="650" r:id="rId20"/>
    <p:sldId id="635" r:id="rId21"/>
    <p:sldId id="663" r:id="rId22"/>
    <p:sldId id="662" r:id="rId23"/>
    <p:sldId id="658" r:id="rId24"/>
    <p:sldId id="339" r:id="rId25"/>
    <p:sldId id="42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customXml" Target="../customXml/item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customXml" Target="../customXml/item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E641B3-92F9-4BF2-802F-A9E69122BC43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290229-5CBC-4E1D-B2BE-2055FC8FB36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35921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893228-5FA8-47F5-AA3E-2E3FE70553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573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B434A-B2AE-8E74-9D3C-F21B1997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44CCA1-3C66-7CE0-B609-F34735456B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E85844-0EE0-0EC1-5F33-D467FE6CF6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6A933C-CA5D-EFAB-DA6B-2FA153D71F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893228-5FA8-47F5-AA3E-2E3FE70553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3364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02184-51D6-02C5-5BE8-B7557809D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E1BD4A-8844-E470-C6DF-A7B466E555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84EB6E-7051-08A1-928F-D5250F15A1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7B105F-FCE8-34A9-C22A-21590FCC24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893228-5FA8-47F5-AA3E-2E3FE70553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6704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20E92-49C2-3297-949A-E8D73472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43957C-793C-0D42-7625-7FDE560054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DF7F7C-3A00-504D-4609-C8AF24D200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6FD95E-9C9E-9AC1-2D92-EDA329316C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893228-5FA8-47F5-AA3E-2E3FE70553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2798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893228-5FA8-47F5-AA3E-2E3FE70553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6496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0D6C3-BBC4-426D-87E0-A9FF87359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941509-459C-2BAB-808A-868A5DA083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40374B-A2BA-1629-A1BE-6F471B002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5E4695-1B7E-E382-D783-5E3ED3B954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893228-5FA8-47F5-AA3E-2E3FE70553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47112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893228-5FA8-47F5-AA3E-2E3FE70553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7074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D6446-46C0-D117-A4E6-097817E92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1F2400-435A-7D16-2183-DB08E1C2C1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F8B27C-F16F-0140-6A36-99045EC51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EF7E0C-DC34-96C0-2E5A-95751B14A8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893228-5FA8-47F5-AA3E-2E3FE70553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5051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815B9-2F1D-5D7D-1233-E8670C541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06CC43-937D-A8A1-22C8-6DA33F0158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325B5A-CF27-60E4-A1FD-540F4C3F32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514A0E-AE7A-D236-666B-C88CE1E962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893228-5FA8-47F5-AA3E-2E3FE70553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5099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91768-BDF8-5C94-7A84-D4D9F309C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06B55E-2619-216D-2CC2-FF3085FF11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ECAE60-A158-820B-6B6F-AAB5D1720B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9F5DE3-2D9D-5E54-25D6-04F3CD4DB4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893228-5FA8-47F5-AA3E-2E3FE70553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8347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4901E-F077-EAD4-172E-692455E59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3D5CD1-C30D-3AAF-F94C-990308ED4D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278806-4EBF-4B95-01C0-207314C89E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D53F0F-9270-A1C4-751B-D0882EDA53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893228-5FA8-47F5-AA3E-2E3FE70553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6651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BF069-9216-CDFD-DEC0-C03EBE9D0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788E8D-7A7E-1301-D139-DC876800BF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9B5979-5102-CDD7-C516-16143225B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69CF47-EFCA-B20D-15E1-972C065B1F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893228-5FA8-47F5-AA3E-2E3FE70553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42519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81F04-D6F8-3025-FEA3-FFD9C36CA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062E52-2A67-0B9B-7028-628D8C1B49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63832A-C99F-181F-69D0-B7DB391E24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F8F083-2928-BB2E-4B3A-46979DC63D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893228-5FA8-47F5-AA3E-2E3FE70553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7102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893228-5FA8-47F5-AA3E-2E3FE70553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40148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692140" cy="360045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8031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893228-5FA8-47F5-AA3E-2E3FE70553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34409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893228-5FA8-47F5-AA3E-2E3FE70553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06657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2200-269B-0C3E-767D-78A3C70D3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61522A-CA4C-73CF-A26B-1419DB3CA3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23448A-1D84-C2CE-BF11-B9046E2E3C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A91EB1-5B89-B88C-7C38-F1A9140A1E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893228-5FA8-47F5-AA3E-2E3FE70553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8581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7881C-B875-A9D1-52F7-5097E08A4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8BC401-7559-2F81-4864-99B8F0A1F6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743239-FE1A-C6EB-68C0-B93DE3CD5F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0594B9-9A92-1399-2BB5-5DB11272E2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893228-5FA8-47F5-AA3E-2E3FE70553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5217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BD512-6ABB-011D-1451-7C45EEFE9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96E6EF-18A7-D0DD-7694-91EADAD21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335316-C0BA-4795-44F3-261B7E7655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9F1ED2-56F9-8C6E-6DCB-DF5ECE27BF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893228-5FA8-47F5-AA3E-2E3FE70553F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3696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6719FE-4653-4110-9E8E-FFAD7ECF0CC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9284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C4047-91FC-8A08-711F-F697F8AE4C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E1C2B4-FF84-80E8-803C-BA4F63BD6F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8A5EE-BAA1-119F-4217-BBD6EB82C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1C26D-86B6-4703-969A-B84852691110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B5C21-7318-763E-A91F-02A62BF9A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BD041-C399-1AB5-0228-B974A03C7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4DFA-F4E1-4414-BCEE-16FD7E7E35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9395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C31CF-8D4A-FCEE-0954-43D424288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22ECA-C501-B061-B958-1360CED97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548D9-1621-2AAA-8D27-6B8DD4E60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1C26D-86B6-4703-969A-B84852691110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F968E-A824-D4B2-0797-3BCA6EAFC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3EC67-2516-3C00-961B-17CC93C4E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4DFA-F4E1-4414-BCEE-16FD7E7E35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72948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F7D87-9186-DBD7-E9D7-BE8F47E79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3E71A8-6D78-4AD4-DAEC-C44BA850B9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EC5E5-FBDB-9F63-4C1F-EB462BE0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1C26D-86B6-4703-969A-B84852691110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B2E3D-FE23-205D-66E0-BFE89705A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F3BE9-D051-ECFD-1040-40B024E4F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4DFA-F4E1-4414-BCEE-16FD7E7E35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00684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9D2B6-FB48-A568-638E-AC0C44A77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30D96-2E65-E58D-6B18-91C179BC80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A9A91A-BF77-EB38-FA93-D36804151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1406AD-EEB0-1306-C4CD-691C36B3E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1C26D-86B6-4703-969A-B84852691110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BF3885-C712-1AAB-E8EA-BFE904E1A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9018A7-89C5-6E97-4ABD-0665EF937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4DFA-F4E1-4414-BCEE-16FD7E7E35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15833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31686-C2D0-F66E-18BE-208B603A8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60634C-C23C-F736-713B-1A25775B34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7F7EF5-9995-0E4E-ECCA-2DA144711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A84CE4-C936-FC88-3E7B-12FFB8780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2A4160-011F-CF73-E62F-99A5979D68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0951F-7AE8-FE13-0F0D-47B0A9075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1C26D-86B6-4703-969A-B84852691110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73C5D5-0BBF-2151-D9DE-8AD7C0769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645E27-C5F5-8A8A-F9D3-32E32534E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4DFA-F4E1-4414-BCEE-16FD7E7E35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422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A25F9-6A82-BF4E-69E4-4ABD966DF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8B84F7-DBF1-A580-3271-566A33DD6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1C26D-86B6-4703-969A-B84852691110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F2267D-F5D1-EC56-880E-A7D78B431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CDD862-4BFA-AB8F-DCB1-0FAD8D7C5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4DFA-F4E1-4414-BCEE-16FD7E7E35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66066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8CAD01-1728-836F-5527-DA4F8DB0A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1C26D-86B6-4703-969A-B84852691110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E0CA46-15A9-A2F9-7B32-F10AC5444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DCA1B1-035E-4B6C-7438-FC8F064CC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4DFA-F4E1-4414-BCEE-16FD7E7E35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96478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94AC3-9E14-9DDE-FD25-0296C3830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E9971-1D17-5B16-B438-E586BEA9D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BE247-B741-A9D9-B983-E5CAA87CDC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0599C3-BFD6-BA82-0376-149E58BC6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1C26D-86B6-4703-969A-B84852691110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48F9EA-E222-EC32-5956-4F9C523F7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E0C325-0D02-94E3-1E50-70A652781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4DFA-F4E1-4414-BCEE-16FD7E7E35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91508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28B9A-1657-2E02-99DB-9DE154A90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F70B76-083A-4636-12F7-69ADC733F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3B8415-7DA4-5F7E-53DA-C4943D7C8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0F6986-D95F-FFA2-ECF8-F1591B0CA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1C26D-86B6-4703-969A-B84852691110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C7F035-07B0-DCB3-5D26-A8429DE8C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361A58-29D6-74C3-B2D2-05CF0CFCE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4DFA-F4E1-4414-BCEE-16FD7E7E35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51923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E1FDB-0065-AC15-9C9A-113B1DFDB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3C5717-D346-DC5A-4807-9B6ADCB838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392AC-B17D-B3F7-D114-817ACC96F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1C26D-86B6-4703-969A-B84852691110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AD0CA-B10E-3D28-931F-617E4C261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21B0D-C93F-133A-2F26-F5763E1A4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4DFA-F4E1-4414-BCEE-16FD7E7E35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0607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93CF9C-9BAE-97FC-E777-8D8B2A48D9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84FB8A-51BA-BE1E-C9F7-D773CFFEE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7E57B6-6EBE-A36C-3E06-95F6F75B7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1C26D-86B6-4703-969A-B84852691110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8D2F4-21EE-7DA5-AA66-1A78B700B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5C2A2-3F7E-9801-8117-F82DD95C1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A4DFA-F4E1-4414-BCEE-16FD7E7E35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3411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977475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1621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65468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864445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91262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815079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067111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422953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162231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477316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E5B77-7968-49E4-BE4F-E70561AC0816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6603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16AD2-9A6E-3A5E-7DB2-5D085AEBF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FDF83-D6CA-12C2-0FF8-B17126EE12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227F70-146E-9A73-AA8B-7DC03FC0B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CFC2C-9AB5-4364-9979-F0232453D0BD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5D5A52-0C13-DB54-CB0A-ABB68F337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AE6BBC-2EA7-AF85-B251-D1ECEF44A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3584-9544-4D4D-8AD1-021CB31E4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5053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8CADF-DAF5-C415-3772-F127FFC23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038C5-6A7C-2486-D80F-E1EF5CA1B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4D708-1EC9-46EB-D8E6-0A08C4BF3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CFC2C-9AB5-4364-9979-F0232453D0BD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BE751-1880-0587-DE4A-B38CD6483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D4494-952D-D5F9-9839-1652B09A7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3584-9544-4D4D-8AD1-021CB31E4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7668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5ACFB-A94A-B883-ADF6-EB149D14F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B7EF1-1BBB-87BE-C856-6FE6D95C6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BB04E5-7D5C-3253-0163-8D629DBF4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CFC2C-9AB5-4364-9979-F0232453D0BD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7731B-25D9-76B8-37CA-4EBFEEC64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4EDD5-EB2E-EDF8-60CE-966DE0D72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3584-9544-4D4D-8AD1-021CB31E4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334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8F9BB-45F3-2F7B-FCB6-EF6966034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36B2B-D29D-C152-4854-DB2F04C6AB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6D468F-5AFF-B883-E8F4-2E314C4EE5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844759-C757-CAA1-4B2F-5B3972AD6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CFC2C-9AB5-4364-9979-F0232453D0BD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34FCF-ADDD-0B43-19B5-79D3E7786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F1E454-7AC2-E043-767A-F57AB22EF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3584-9544-4D4D-8AD1-021CB31E4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093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C7F56-DCE5-3892-FA6C-8CBA41EFE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BCC9E-E4C8-045F-4F53-9E3B79AD5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86E054-5FCE-7155-C137-157B40AEFF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70A329-E709-5440-B98B-67E6A7EA13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E34876-D1B8-09BA-4312-1D2F02DA41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1F2A23-8DB7-10D5-DAA1-7D38D7748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CFC2C-9AB5-4364-9979-F0232453D0BD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E4BDF5-B59E-A33F-1A7E-C7320F71B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722D8B-17E0-55BD-14C8-DDD947626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3584-9544-4D4D-8AD1-021CB31E4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626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EC576-4EDF-6DC2-92C6-EF647FCED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A2116C-11A0-DFEE-3F64-4F203F6CE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CFC2C-9AB5-4364-9979-F0232453D0BD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CED555-417E-3759-1962-FC0594863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B33252-0D0E-EFA7-4C51-024E33D9E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3584-9544-4D4D-8AD1-021CB31E4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6680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373156-BEAB-6772-8099-0E6238F10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CFC2C-9AB5-4364-9979-F0232453D0BD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825D4F-25A5-976B-3ECB-3D6A6CCB3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E72BEC-8523-9180-8EE0-84BFA46F6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3584-9544-4D4D-8AD1-021CB31E4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3520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517B8-A7E7-404F-C99B-FCCE74112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FACF2-A395-616D-EBD8-2ECCE7347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6D70E3-5381-36D4-296E-39E5C2288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842DA-3728-EF71-ADE6-BCE0CCD18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CFC2C-9AB5-4364-9979-F0232453D0BD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D60CA6-120E-6EC0-ED34-E5F9748EC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5EFE30-6465-F950-40F5-E24D5E025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3584-9544-4D4D-8AD1-021CB31E4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6801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5A508-935D-355C-0165-4DE789DAC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F683D3-3908-F0E1-5ACA-F21DA9CD2C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1E7B5-1362-2163-EC44-B57BAEDCA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33DA49-5DB8-C8F0-8BF2-037C65D3A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CFC2C-9AB5-4364-9979-F0232453D0BD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BF5497-63AD-9460-DE93-B30A0E875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F5570F-51C0-6B31-A210-9442EC710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3584-9544-4D4D-8AD1-021CB31E4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8212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07533-375D-7DA3-DF03-113F7FDEB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ACD074-D732-4DCA-23E0-DEE44FA357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D6143-A640-E49B-B05F-2ADE5319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CFC2C-9AB5-4364-9979-F0232453D0BD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96FDD-E36F-AAF2-2E7E-A6B2E6653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87676-6F18-839C-8F3F-00EBB47B2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3584-9544-4D4D-8AD1-021CB31E4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5460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FE9B3C-3544-D51B-8CE2-0DDEF8440D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3042BC-B73C-EFA2-0C26-B49A3401EA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A20C2D-2C13-E87B-A381-28B441FEA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CFC2C-9AB5-4364-9979-F0232453D0BD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229F5E-A25F-A2E2-549D-5A4CE4F52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2449D-038D-B63B-49DB-0B5C17E1D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3584-9544-4D4D-8AD1-021CB31E4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71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45818F-E4F3-0650-4E81-47E88D10D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167A34-9FD4-2ABA-861A-E706A3306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91324-66E7-AEFA-B753-0E668424A9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71C26D-86B6-4703-969A-B84852691110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A0DFE-D7BC-83EC-EBE6-8E22D7A18A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767EFD-3844-A7B0-4831-2A073D601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EA4DFA-F4E1-4414-BCEE-16FD7E7E35B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51803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E5B77-7968-49E4-BE4F-E70561AC0816}" type="datetimeFigureOut">
              <a:rPr lang="en-IE" smtClean="0"/>
              <a:t>27/03/2026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737A0-DA91-446B-ABE0-23B3EA61FB7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8156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78C48B-A5C2-FA56-5E5C-EC9B5439A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F8DF4-10F7-0DF1-F33F-6815AC16B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0C271-3A7C-3D79-C268-1B7864D3DE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CFC2C-9AB5-4364-9979-F0232453D0BD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E112C-FDD8-2BAE-CAB2-DBF445973B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F2FD1-D2B3-1E54-4C32-909732806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E3584-9544-4D4D-8AD1-021CB31E4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8808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professionalpalliativehub.com/research/special-interest-groups/" TargetMode="External"/><Relationship Id="rId2" Type="http://schemas.openxmlformats.org/officeDocument/2006/relationships/hyperlink" Target="https://professionalpalliativehub.com/events/past-events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F121AA-39DC-4480-BA84-327A2E820FFC}"/>
              </a:ext>
            </a:extLst>
          </p:cNvPr>
          <p:cNvSpPr/>
          <p:nvPr/>
        </p:nvSpPr>
        <p:spPr>
          <a:xfrm>
            <a:off x="0" y="0"/>
            <a:ext cx="5197150" cy="6858000"/>
          </a:xfrm>
          <a:prstGeom prst="rect">
            <a:avLst/>
          </a:prstGeom>
          <a:solidFill>
            <a:srgbClr val="923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17AE48-EB3E-4D54-88F7-F3FF39609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957" y="223936"/>
            <a:ext cx="4835236" cy="4746974"/>
          </a:xfrm>
        </p:spPr>
        <p:txBody>
          <a:bodyPr anchor="b">
            <a:normAutofit fontScale="90000"/>
          </a:bodyPr>
          <a:lstStyle/>
          <a:p>
            <a:pPr algn="r"/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r>
              <a:rPr lang="en-GB" sz="3600" b="1" dirty="0">
                <a:solidFill>
                  <a:schemeClr val="bg2"/>
                </a:solidFill>
              </a:rPr>
              <a:t>‘Introduction to Mixed Methods’</a:t>
            </a:r>
            <a:br>
              <a:rPr lang="en-GB" sz="2800" dirty="0">
                <a:solidFill>
                  <a:schemeClr val="bg2"/>
                </a:solidFill>
              </a:rPr>
            </a:br>
            <a:br>
              <a:rPr lang="en-GB" sz="2800" dirty="0">
                <a:solidFill>
                  <a:schemeClr val="bg1"/>
                </a:solidFill>
              </a:rPr>
            </a:br>
            <a:br>
              <a:rPr lang="en-GB" sz="2800" dirty="0">
                <a:solidFill>
                  <a:schemeClr val="bg1"/>
                </a:solidFill>
              </a:rPr>
            </a:br>
            <a:br>
              <a:rPr lang="en-IE" sz="2800" dirty="0">
                <a:solidFill>
                  <a:schemeClr val="bg1"/>
                </a:solidFill>
              </a:rPr>
            </a:br>
            <a:r>
              <a:rPr lang="en-IE" sz="2800" dirty="0">
                <a:solidFill>
                  <a:schemeClr val="bg2"/>
                </a:solidFill>
              </a:rPr>
              <a:t>Presented by</a:t>
            </a:r>
            <a:br>
              <a:rPr lang="en-IE" sz="2800" dirty="0">
                <a:solidFill>
                  <a:schemeClr val="bg2"/>
                </a:solidFill>
              </a:rPr>
            </a:br>
            <a:r>
              <a:rPr lang="en-GB" sz="2800" dirty="0">
                <a:solidFill>
                  <a:schemeClr val="bg2"/>
                </a:solidFill>
              </a:rPr>
              <a:t>Dr Julie Doherty, Queens University Belfast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1B410-B908-4802-BFDE-77D9A55ED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958" y="6002384"/>
            <a:ext cx="4835236" cy="323431"/>
          </a:xfrm>
        </p:spPr>
        <p:txBody>
          <a:bodyPr anchor="t">
            <a:noAutofit/>
          </a:bodyPr>
          <a:lstStyle/>
          <a:p>
            <a:pPr algn="r"/>
            <a:r>
              <a:rPr lang="en-GB" sz="225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professionalpalliativehub.com/research/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545A64-C53A-4511-8DEF-3CAAF4490E14}"/>
              </a:ext>
            </a:extLst>
          </p:cNvPr>
          <p:cNvCxnSpPr>
            <a:cxnSpLocks/>
          </p:cNvCxnSpPr>
          <p:nvPr/>
        </p:nvCxnSpPr>
        <p:spPr>
          <a:xfrm>
            <a:off x="180957" y="5204171"/>
            <a:ext cx="483523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B28C9CB-4DAC-2884-F61B-72CE50D27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106" y="2743200"/>
            <a:ext cx="6749801" cy="401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221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D650FC4-4459-BD47-A8D5-072CBBBAE060}"/>
              </a:ext>
            </a:extLst>
          </p:cNvPr>
          <p:cNvSpPr txBox="1"/>
          <p:nvPr/>
        </p:nvSpPr>
        <p:spPr>
          <a:xfrm>
            <a:off x="2142309" y="2485313"/>
            <a:ext cx="7750628" cy="137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4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 to Mixed Methods 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4C04C0D-0375-DE4E-A143-F88C48807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557" y="2001292"/>
            <a:ext cx="1179012" cy="11790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70514B-FC8B-394F-ABB0-43EEA44086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017" y="4033034"/>
            <a:ext cx="1188920" cy="1188920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E1543BBF-E65A-D441-8313-927BA6564D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432" y="471239"/>
            <a:ext cx="2916424" cy="10499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512552A-D29F-0B49-9C89-8C1629BCE43D}"/>
              </a:ext>
            </a:extLst>
          </p:cNvPr>
          <p:cNvSpPr txBox="1"/>
          <p:nvPr/>
        </p:nvSpPr>
        <p:spPr>
          <a:xfrm>
            <a:off x="10383140" y="5548558"/>
            <a:ext cx="1635097" cy="1073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D9222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SHAPING A </a:t>
            </a:r>
          </a:p>
          <a:p>
            <a:pPr marL="0" marR="0" lvl="0" indent="0" algn="l" defTabSz="4572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D9222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BETTER WORLD</a:t>
            </a:r>
          </a:p>
          <a:p>
            <a:pPr marL="0" marR="0" lvl="0" indent="0" algn="l" defTabSz="4572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9222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SINCE 1845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F8D2DC-5C01-C74C-BE73-04D663CF3C1E}"/>
              </a:ext>
            </a:extLst>
          </p:cNvPr>
          <p:cNvSpPr txBox="1"/>
          <p:nvPr/>
        </p:nvSpPr>
        <p:spPr>
          <a:xfrm>
            <a:off x="564432" y="5623133"/>
            <a:ext cx="23522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 Julie Doherty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Webinar ECRF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Friday 27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March 2026</a:t>
            </a:r>
          </a:p>
        </p:txBody>
      </p:sp>
    </p:spTree>
    <p:extLst>
      <p:ext uri="{BB962C8B-B14F-4D97-AF65-F5344CB8AC3E}">
        <p14:creationId xmlns:p14="http://schemas.microsoft.com/office/powerpoint/2010/main" val="3128899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F2F78-CB43-8001-F388-55F7211EC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FF85A202-67E5-798E-28A3-9CD53EFA2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3793" y="5842617"/>
            <a:ext cx="2037410" cy="7334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1A4F42-0F30-A60A-CDEA-032277E4B630}"/>
              </a:ext>
            </a:extLst>
          </p:cNvPr>
          <p:cNvSpPr txBox="1"/>
          <p:nvPr/>
        </p:nvSpPr>
        <p:spPr>
          <a:xfrm>
            <a:off x="1218046" y="612845"/>
            <a:ext cx="97559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D9222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Session overview and objectives 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6A3FCD-4D20-82B4-E4D1-C5835F62C2F0}"/>
              </a:ext>
            </a:extLst>
          </p:cNvPr>
          <p:cNvSpPr txBox="1"/>
          <p:nvPr/>
        </p:nvSpPr>
        <p:spPr>
          <a:xfrm>
            <a:off x="1218046" y="1659285"/>
            <a:ext cx="890452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Arial" panose="020B0604020202020204" pitchFamily="34" charset="0"/>
              <a:buChar char="•"/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742950" marR="0" lvl="0" indent="-7429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Introduction to mixed methods research </a:t>
            </a:r>
          </a:p>
          <a:p>
            <a:pPr marL="742950" marR="0" lvl="0" indent="-7429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0" indent="-7429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Why it matter in palliative care</a:t>
            </a:r>
          </a:p>
          <a:p>
            <a:pPr marL="742950" marR="0" lvl="0" indent="-7429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0" indent="-7429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Key mixed methods designs </a:t>
            </a:r>
          </a:p>
          <a:p>
            <a:pPr marL="742950" marR="0" lvl="0" indent="-7429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0" indent="-7429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Integration </a:t>
            </a:r>
          </a:p>
          <a:p>
            <a:pPr marL="742950" marR="0" lvl="0" indent="-7429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0" indent="-7429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Research examples </a:t>
            </a:r>
          </a:p>
          <a:p>
            <a:pPr marL="742950" marR="0" lvl="0" indent="-7429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0" indent="-7429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Key takeaway messages </a:t>
            </a:r>
          </a:p>
        </p:txBody>
      </p:sp>
    </p:spTree>
    <p:extLst>
      <p:ext uri="{BB962C8B-B14F-4D97-AF65-F5344CB8AC3E}">
        <p14:creationId xmlns:p14="http://schemas.microsoft.com/office/powerpoint/2010/main" val="14466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05B00-E3E4-B625-76E8-3E33CEB42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4EC93A09-CB91-248D-E901-E26E121303E7}"/>
              </a:ext>
            </a:extLst>
          </p:cNvPr>
          <p:cNvSpPr/>
          <p:nvPr/>
        </p:nvSpPr>
        <p:spPr>
          <a:xfrm>
            <a:off x="3528160" y="4128545"/>
            <a:ext cx="2054431" cy="2018805"/>
          </a:xfrm>
          <a:prstGeom prst="flowChartConnector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Care context 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477432B3-0902-FB99-3A42-44277D10CB33}"/>
              </a:ext>
            </a:extLst>
          </p:cNvPr>
          <p:cNvSpPr/>
          <p:nvPr/>
        </p:nvSpPr>
        <p:spPr>
          <a:xfrm>
            <a:off x="1010651" y="4128545"/>
            <a:ext cx="2054431" cy="2018805"/>
          </a:xfrm>
          <a:prstGeom prst="flowChartConnector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Family &amp; caregiver experience </a:t>
            </a:r>
          </a:p>
        </p:txBody>
      </p:sp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938AAA77-AB76-A5EE-C704-971B96086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3793" y="5842617"/>
            <a:ext cx="2037410" cy="7334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F27A07-1D22-451D-960E-E55B0C1F7087}"/>
              </a:ext>
            </a:extLst>
          </p:cNvPr>
          <p:cNvSpPr txBox="1"/>
          <p:nvPr/>
        </p:nvSpPr>
        <p:spPr>
          <a:xfrm>
            <a:off x="704640" y="470391"/>
            <a:ext cx="97559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D9222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complexity of palliative care research 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8461DC-045B-A6BB-9D9B-5298378961C9}"/>
              </a:ext>
            </a:extLst>
          </p:cNvPr>
          <p:cNvSpPr txBox="1"/>
          <p:nvPr/>
        </p:nvSpPr>
        <p:spPr>
          <a:xfrm>
            <a:off x="6743379" y="2521059"/>
            <a:ext cx="544862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Arial" panose="020B0604020202020204" pitchFamily="34" charset="0"/>
              <a:buChar char="•"/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Multiple approaches are required to understand these elements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5D69A49E-51AA-B8B7-092B-787E4EACF568}"/>
              </a:ext>
            </a:extLst>
          </p:cNvPr>
          <p:cNvSpPr/>
          <p:nvPr/>
        </p:nvSpPr>
        <p:spPr>
          <a:xfrm>
            <a:off x="1010652" y="1826671"/>
            <a:ext cx="2054431" cy="201880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Clinical outcomes 	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AC6C325A-5E21-4C5B-9F41-4C6D158073C0}"/>
              </a:ext>
            </a:extLst>
          </p:cNvPr>
          <p:cNvSpPr/>
          <p:nvPr/>
        </p:nvSpPr>
        <p:spPr>
          <a:xfrm>
            <a:off x="3528160" y="1869560"/>
            <a:ext cx="2054431" cy="2018805"/>
          </a:xfrm>
          <a:prstGeom prst="flowChartConnec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 experiences </a:t>
            </a:r>
          </a:p>
        </p:txBody>
      </p:sp>
    </p:spTree>
    <p:extLst>
      <p:ext uri="{BB962C8B-B14F-4D97-AF65-F5344CB8AC3E}">
        <p14:creationId xmlns:p14="http://schemas.microsoft.com/office/powerpoint/2010/main" val="3566103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775FC-4FAE-5A83-2656-36C1FC227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7F44C-D15F-AF9A-C125-04AA42C9D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535" y="487934"/>
            <a:ext cx="10632930" cy="977255"/>
          </a:xfrm>
        </p:spPr>
        <p:txBody>
          <a:bodyPr wrap="square">
            <a:spAutoFit/>
          </a:bodyPr>
          <a:lstStyle/>
          <a:p>
            <a:pPr>
              <a:lnSpc>
                <a:spcPts val="3380"/>
              </a:lnSpc>
            </a:pPr>
            <a:r>
              <a:rPr lang="en-US" sz="3600" b="1" dirty="0">
                <a:solidFill>
                  <a:srgbClr val="D9222A"/>
                </a:solidFill>
                <a:latin typeface="+mn-lt"/>
                <a:ea typeface="+mn-ea"/>
                <a:cs typeface="+mn-cs"/>
              </a:rPr>
              <a:t>Why does mixed methods matter in palliative care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C4A08-2C12-A0AB-1E87-0E5FA19A9C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8792" y="1951197"/>
            <a:ext cx="10140208" cy="3188565"/>
          </a:xfr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Can produce a broader and actionable understanding of the topic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Different types of questions require different approaches</a:t>
            </a:r>
          </a:p>
          <a:p>
            <a:endParaRPr lang="en-GB" sz="2400" dirty="0"/>
          </a:p>
          <a:p>
            <a:r>
              <a:rPr lang="en-GB" sz="2400" dirty="0"/>
              <a:t>Triangulation improves credibility of findings </a:t>
            </a:r>
          </a:p>
          <a:p>
            <a:endParaRPr lang="en-GB" sz="2400" dirty="0"/>
          </a:p>
          <a:p>
            <a:r>
              <a:rPr lang="en-GB" sz="2400" dirty="0"/>
              <a:t>Enhances validity by combining strengths of both approaches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36AACCD3-1877-C791-5E80-E75A1993D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295" y="6086409"/>
            <a:ext cx="2037410" cy="73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248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9049" y="560552"/>
            <a:ext cx="10632930" cy="541238"/>
          </a:xfrm>
        </p:spPr>
        <p:txBody>
          <a:bodyPr wrap="square">
            <a:spAutoFit/>
          </a:bodyPr>
          <a:lstStyle/>
          <a:p>
            <a:pPr>
              <a:lnSpc>
                <a:spcPts val="3380"/>
              </a:lnSpc>
            </a:pPr>
            <a:r>
              <a:rPr lang="en-US" sz="3600" b="1" dirty="0">
                <a:solidFill>
                  <a:srgbClr val="D9222A"/>
                </a:solidFill>
                <a:latin typeface="+mn-lt"/>
                <a:ea typeface="+mn-ea"/>
                <a:cs typeface="+mn-cs"/>
              </a:rPr>
              <a:t>What is mixed methods?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9049" y="1504408"/>
            <a:ext cx="10055414" cy="4515082"/>
          </a:xfr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Mixed methods research involves:</a:t>
            </a:r>
          </a:p>
          <a:p>
            <a:r>
              <a:rPr lang="en-GB" sz="2400" dirty="0"/>
              <a:t>Combining qualitative and quantitative approaches within a single study </a:t>
            </a:r>
          </a:p>
          <a:p>
            <a:endParaRPr lang="en-GB" sz="2400" dirty="0"/>
          </a:p>
          <a:p>
            <a:r>
              <a:rPr lang="en-GB" sz="2400" dirty="0"/>
              <a:t>Used within a single study or programme of research </a:t>
            </a:r>
          </a:p>
          <a:p>
            <a:endParaRPr lang="en-GB" sz="2400" dirty="0"/>
          </a:p>
          <a:p>
            <a:r>
              <a:rPr lang="en-GB" sz="2400" dirty="0"/>
              <a:t>Collecting and analysing different types of data </a:t>
            </a:r>
          </a:p>
          <a:p>
            <a:endParaRPr lang="en-GB" sz="2400" dirty="0"/>
          </a:p>
          <a:p>
            <a:r>
              <a:rPr lang="en-GB" sz="2400" dirty="0"/>
              <a:t>Integrating findings to develop a deeper understanding of a research question</a:t>
            </a:r>
          </a:p>
          <a:p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12A1C4CA-F77E-C08F-2BF4-80A37F0EC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295" y="6086409"/>
            <a:ext cx="2037410" cy="73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997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79689-2505-E767-23CE-597C3CFB3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7421-F23B-32A1-C2E4-15A2101A3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535" y="705942"/>
            <a:ext cx="10632930" cy="541238"/>
          </a:xfrm>
        </p:spPr>
        <p:txBody>
          <a:bodyPr wrap="square">
            <a:spAutoFit/>
          </a:bodyPr>
          <a:lstStyle/>
          <a:p>
            <a:pPr>
              <a:lnSpc>
                <a:spcPts val="3380"/>
              </a:lnSpc>
            </a:pPr>
            <a:r>
              <a:rPr lang="en-US" sz="3600" b="1" dirty="0">
                <a:solidFill>
                  <a:srgbClr val="D9222A"/>
                </a:solidFill>
                <a:latin typeface="+mn-lt"/>
                <a:ea typeface="+mn-ea"/>
                <a:cs typeface="+mn-cs"/>
              </a:rPr>
              <a:t>Mixed methods designs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6822D-3F98-AC49-A9D9-4054503D04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8792" y="1800557"/>
            <a:ext cx="10140208" cy="2994666"/>
          </a:xfr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200" dirty="0"/>
              <a:t>Convergent Parallel </a:t>
            </a:r>
          </a:p>
          <a:p>
            <a:pPr marL="457200" indent="-457200">
              <a:buFont typeface="+mj-lt"/>
              <a:buAutoNum type="arabicPeriod"/>
            </a:pPr>
            <a:endParaRPr lang="en-US" sz="2200" dirty="0"/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Explanatory Sequential </a:t>
            </a:r>
          </a:p>
          <a:p>
            <a:pPr marL="457200" indent="-457200">
              <a:buFont typeface="+mj-lt"/>
              <a:buAutoNum type="arabicPeriod"/>
            </a:pPr>
            <a:endParaRPr lang="en-US" sz="2200" dirty="0"/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Exploratory Sequential </a:t>
            </a:r>
          </a:p>
          <a:p>
            <a:pPr marL="457200" indent="-457200">
              <a:buFont typeface="+mj-lt"/>
              <a:buAutoNum type="arabicPeriod"/>
            </a:pPr>
            <a:endParaRPr lang="en-US" sz="2200" dirty="0"/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Multiphase 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F6FF2E75-458F-CC07-56F2-BB2421F38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295" y="6086409"/>
            <a:ext cx="2037410" cy="733468"/>
          </a:xfrm>
          <a:prstGeom prst="rect">
            <a:avLst/>
          </a:prstGeom>
        </p:spPr>
      </p:pic>
      <p:pic>
        <p:nvPicPr>
          <p:cNvPr id="7" name="Graphic 6" descr="Books with solid fill">
            <a:extLst>
              <a:ext uri="{FF2B5EF4-FFF2-40B4-BE49-F238E27FC236}">
                <a16:creationId xmlns:a16="http://schemas.microsoft.com/office/drawing/2014/main" id="{A98476DA-A411-58AB-3552-7BE7BFA85D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36427" y="1546280"/>
            <a:ext cx="3503220" cy="350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077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05C8A-1B32-0E04-EDB6-2D731983D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9F31E-573D-E268-F552-34C4C393C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049" y="398998"/>
            <a:ext cx="8686788" cy="541238"/>
          </a:xfrm>
        </p:spPr>
        <p:txBody>
          <a:bodyPr wrap="square">
            <a:spAutoFit/>
          </a:bodyPr>
          <a:lstStyle/>
          <a:p>
            <a:pPr>
              <a:lnSpc>
                <a:spcPts val="3380"/>
              </a:lnSpc>
            </a:pPr>
            <a:r>
              <a:rPr lang="en-US" sz="3600" b="1" dirty="0">
                <a:solidFill>
                  <a:srgbClr val="D9222A"/>
                </a:solidFill>
                <a:latin typeface="+mn-lt"/>
                <a:ea typeface="+mn-ea"/>
                <a:cs typeface="+mn-cs"/>
              </a:rPr>
              <a:t>Mixed Methods research designs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18EDC-F702-554E-7027-F4E7653E94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049" y="1243151"/>
            <a:ext cx="10140208" cy="6762877"/>
          </a:xfr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200" b="1" dirty="0"/>
              <a:t>Convergent Parallel Design</a:t>
            </a:r>
            <a:r>
              <a:rPr lang="en-US" sz="2200" dirty="0"/>
              <a:t>:  </a:t>
            </a:r>
          </a:p>
          <a:p>
            <a:r>
              <a:rPr lang="en-US" sz="2200" dirty="0"/>
              <a:t>Qualitative and quantitative data are collected at the same time</a:t>
            </a:r>
          </a:p>
          <a:p>
            <a:r>
              <a:rPr lang="en-US" sz="2200" dirty="0"/>
              <a:t>Results compared.  </a:t>
            </a:r>
          </a:p>
          <a:p>
            <a:endParaRPr lang="en-US" sz="2200" dirty="0"/>
          </a:p>
          <a:p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sz="2200" dirty="0"/>
              <a:t>Convergent designs allow researchers to compare measured outcomes with lived experiences.</a:t>
            </a:r>
            <a:endParaRPr lang="en-US" sz="2200" dirty="0"/>
          </a:p>
          <a:p>
            <a:pPr marL="0" indent="0">
              <a:buNone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D8773011-282C-4528-54CB-980FC54A2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295" y="6086409"/>
            <a:ext cx="2037410" cy="733468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C97AA02-9E5D-A039-B08A-D34D8ED1254A}"/>
              </a:ext>
            </a:extLst>
          </p:cNvPr>
          <p:cNvGraphicFramePr>
            <a:graphicFrameLocks noGrp="1"/>
          </p:cNvGraphicFramePr>
          <p:nvPr/>
        </p:nvGraphicFramePr>
        <p:xfrm>
          <a:off x="1491434" y="2678609"/>
          <a:ext cx="8128000" cy="293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860">
                  <a:extLst>
                    <a:ext uri="{9D8B030D-6E8A-4147-A177-3AD203B41FA5}">
                      <a16:colId xmlns:a16="http://schemas.microsoft.com/office/drawing/2014/main" val="1765255430"/>
                    </a:ext>
                  </a:extLst>
                </a:gridCol>
                <a:gridCol w="6146140">
                  <a:extLst>
                    <a:ext uri="{9D8B030D-6E8A-4147-A177-3AD203B41FA5}">
                      <a16:colId xmlns:a16="http://schemas.microsoft.com/office/drawing/2014/main" val="1961559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17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Question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How do patients receiving palliative care at home experience symptom management, and how effective are current treatments. 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470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Quantitative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Standardised measures of pain, fatigue, quality of life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79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Qualitative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Individual interviews to explore experiences of symptom management at home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568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Integration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Analysed separately and compared to see if symptoms aligns with experiences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921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9103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A568B-9EB9-7136-322C-CB167DA1B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44AAD-1B27-B51B-343E-97C6F0EEF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514" y="434624"/>
            <a:ext cx="8686788" cy="541238"/>
          </a:xfrm>
        </p:spPr>
        <p:txBody>
          <a:bodyPr wrap="square">
            <a:spAutoFit/>
          </a:bodyPr>
          <a:lstStyle/>
          <a:p>
            <a:pPr>
              <a:lnSpc>
                <a:spcPts val="3380"/>
              </a:lnSpc>
            </a:pPr>
            <a:r>
              <a:rPr lang="en-US" sz="3600" b="1" dirty="0">
                <a:solidFill>
                  <a:srgbClr val="D9222A"/>
                </a:solidFill>
                <a:latin typeface="+mn-lt"/>
                <a:ea typeface="+mn-ea"/>
                <a:cs typeface="+mn-cs"/>
              </a:rPr>
              <a:t>Mixed Methods research designs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1B36E-9BCB-873C-0DC6-4FE5E02B96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049" y="1243151"/>
            <a:ext cx="10140208" cy="6496137"/>
          </a:xfr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200" b="1" dirty="0"/>
              <a:t>Explanatory Sequential Design</a:t>
            </a:r>
            <a:r>
              <a:rPr lang="en-US" sz="2200" dirty="0"/>
              <a:t>:  </a:t>
            </a:r>
          </a:p>
          <a:p>
            <a:r>
              <a:rPr lang="en-US" sz="2200" dirty="0"/>
              <a:t>Begins with quantitative data collection followed by a qualitative phase </a:t>
            </a:r>
          </a:p>
          <a:p>
            <a:r>
              <a:rPr lang="en-US" sz="2200" dirty="0"/>
              <a:t>Helps explain or expand results</a:t>
            </a:r>
          </a:p>
          <a:p>
            <a:endParaRPr lang="en-US" sz="2200" dirty="0"/>
          </a:p>
          <a:p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sz="2200" dirty="0"/>
              <a:t>Explanatory sequential designs help researchers understand the ‘why’ behind quantitative findings.</a:t>
            </a:r>
            <a:endParaRPr lang="en-US" sz="2200" dirty="0"/>
          </a:p>
          <a:p>
            <a:pPr marL="0" indent="0">
              <a:buNone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B03C468E-6F43-D225-2C53-CD78889F4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295" y="6086409"/>
            <a:ext cx="2037410" cy="733468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D81428A-3DE0-82F9-0EBD-9EAD7210CF56}"/>
              </a:ext>
            </a:extLst>
          </p:cNvPr>
          <p:cNvGraphicFramePr>
            <a:graphicFrameLocks noGrp="1"/>
          </p:cNvGraphicFramePr>
          <p:nvPr/>
        </p:nvGraphicFramePr>
        <p:xfrm>
          <a:off x="1491434" y="2678609"/>
          <a:ext cx="8128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860">
                  <a:extLst>
                    <a:ext uri="{9D8B030D-6E8A-4147-A177-3AD203B41FA5}">
                      <a16:colId xmlns:a16="http://schemas.microsoft.com/office/drawing/2014/main" val="1765255430"/>
                    </a:ext>
                  </a:extLst>
                </a:gridCol>
                <a:gridCol w="6146140">
                  <a:extLst>
                    <a:ext uri="{9D8B030D-6E8A-4147-A177-3AD203B41FA5}">
                      <a16:colId xmlns:a16="http://schemas.microsoft.com/office/drawing/2014/main" val="1961559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17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Question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Family caregivers satisfaction with care provided in care homes 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470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Quantitative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Satisfaction with care survey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79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Qualitative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Individual interviews to explore views on satisfaction with care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568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Integration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Qualitative findings are used to explain and provide context for the quantitative results.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921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5759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E5EE7-75C5-F9BC-B6B7-7DBAF967A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8E1CF-2428-1666-4D43-8333A4A0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049" y="410873"/>
            <a:ext cx="8686788" cy="541238"/>
          </a:xfrm>
        </p:spPr>
        <p:txBody>
          <a:bodyPr wrap="square">
            <a:spAutoFit/>
          </a:bodyPr>
          <a:lstStyle/>
          <a:p>
            <a:pPr>
              <a:lnSpc>
                <a:spcPts val="3380"/>
              </a:lnSpc>
            </a:pPr>
            <a:r>
              <a:rPr lang="en-US" sz="3600" b="1" dirty="0">
                <a:solidFill>
                  <a:srgbClr val="D9222A"/>
                </a:solidFill>
                <a:latin typeface="+mn-lt"/>
                <a:ea typeface="+mn-ea"/>
                <a:cs typeface="+mn-cs"/>
              </a:rPr>
              <a:t>Mixed Methods research designs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C62FD-8CED-C756-4A7D-12EFA86DA9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049" y="1243151"/>
            <a:ext cx="10140208" cy="6201698"/>
          </a:xfr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200" b="1" dirty="0"/>
              <a:t>Exploratory Sequential design</a:t>
            </a:r>
            <a:r>
              <a:rPr lang="en-US" sz="2200" dirty="0"/>
              <a:t>:  </a:t>
            </a:r>
          </a:p>
          <a:p>
            <a:r>
              <a:rPr lang="en-US" sz="2200" dirty="0"/>
              <a:t>Starts with qualitative data collection followed by a quantitative measure</a:t>
            </a:r>
          </a:p>
          <a:p>
            <a:r>
              <a:rPr lang="en-US" sz="2200" dirty="0"/>
              <a:t>Qualitative findings inform quantitative stage.  </a:t>
            </a:r>
          </a:p>
          <a:p>
            <a:endParaRPr lang="en-US" sz="2200" dirty="0"/>
          </a:p>
          <a:p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spcBef>
                <a:spcPts val="0"/>
              </a:spcBef>
              <a:buNone/>
            </a:pPr>
            <a:r>
              <a:rPr lang="en-GB" sz="2200" dirty="0"/>
              <a:t>Exploratory sequential designs can researchers develop quantitative tools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2200" dirty="0"/>
              <a:t>based on qualitative insights</a:t>
            </a:r>
            <a:endParaRPr lang="en-US" sz="2200" dirty="0"/>
          </a:p>
          <a:p>
            <a:pPr marL="0" indent="0">
              <a:buNone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F977DA7D-A594-AE24-7C4F-95FF7D176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295" y="6086409"/>
            <a:ext cx="2037410" cy="733468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1895A94-EF51-98B0-B5A3-A1A17B918373}"/>
              </a:ext>
            </a:extLst>
          </p:cNvPr>
          <p:cNvGraphicFramePr>
            <a:graphicFrameLocks noGrp="1"/>
          </p:cNvGraphicFramePr>
          <p:nvPr/>
        </p:nvGraphicFramePr>
        <p:xfrm>
          <a:off x="1491434" y="2678609"/>
          <a:ext cx="8128000" cy="293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860">
                  <a:extLst>
                    <a:ext uri="{9D8B030D-6E8A-4147-A177-3AD203B41FA5}">
                      <a16:colId xmlns:a16="http://schemas.microsoft.com/office/drawing/2014/main" val="1765255430"/>
                    </a:ext>
                  </a:extLst>
                </a:gridCol>
                <a:gridCol w="6146140">
                  <a:extLst>
                    <a:ext uri="{9D8B030D-6E8A-4147-A177-3AD203B41FA5}">
                      <a16:colId xmlns:a16="http://schemas.microsoft.com/office/drawing/2014/main" val="1961559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17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Question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How can we support individuals with life-limiting conditions to engage with social prescribing activities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470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Qualitative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Interviews or focus groups to explore barriers and facilitators to engagement using a theoretical framework.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79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Quantitative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Findings are used to develop a questionnaire to understand what factors influence engagement and tested in a larger sample.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568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Integration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Allows the topic to be explored/measured more broadly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921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3230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CA9AC-28A1-9463-5078-D277EBD57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ADFD3-BEAC-FB1B-00CB-F6062F7DD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049" y="375247"/>
            <a:ext cx="8686788" cy="541238"/>
          </a:xfrm>
        </p:spPr>
        <p:txBody>
          <a:bodyPr wrap="square">
            <a:spAutoFit/>
          </a:bodyPr>
          <a:lstStyle/>
          <a:p>
            <a:pPr>
              <a:lnSpc>
                <a:spcPts val="3380"/>
              </a:lnSpc>
            </a:pPr>
            <a:r>
              <a:rPr lang="en-US" sz="3600" b="1" dirty="0">
                <a:solidFill>
                  <a:srgbClr val="D9222A"/>
                </a:solidFill>
                <a:latin typeface="+mn-lt"/>
                <a:ea typeface="+mn-ea"/>
                <a:cs typeface="+mn-cs"/>
              </a:rPr>
              <a:t>Mixed Methods research designs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21C1F-BD6F-8A7B-C69D-5B871237D1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049" y="1243151"/>
            <a:ext cx="10140208" cy="6496137"/>
          </a:xfr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200" b="1" dirty="0"/>
              <a:t>Multi-phased designs</a:t>
            </a:r>
            <a:r>
              <a:rPr lang="en-US" sz="2200" dirty="0"/>
              <a:t>:  </a:t>
            </a:r>
          </a:p>
          <a:p>
            <a:r>
              <a:rPr lang="en-US" sz="2200" dirty="0"/>
              <a:t>Involves phases of qualitative and quantitative data collection</a:t>
            </a:r>
          </a:p>
          <a:p>
            <a:r>
              <a:rPr lang="en-US" sz="2200" dirty="0"/>
              <a:t>Builds on previous phase to create a more complete understanding </a:t>
            </a:r>
          </a:p>
          <a:p>
            <a:endParaRPr lang="en-US" sz="2200" dirty="0"/>
          </a:p>
          <a:p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r>
              <a:rPr lang="en-GB" sz="2200" dirty="0"/>
              <a:t>Multi phased designs allow researchers to explore, develop, test, and refine complex interventions over multiple stages.</a:t>
            </a:r>
          </a:p>
          <a:p>
            <a:pPr marL="0" indent="0">
              <a:buNone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61D0E3B8-DC85-4E90-95D2-89893B0CD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295" y="6086409"/>
            <a:ext cx="2037410" cy="733468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5805E6D-AE0F-B0FA-FA81-254E5002325F}"/>
              </a:ext>
            </a:extLst>
          </p:cNvPr>
          <p:cNvGraphicFramePr>
            <a:graphicFrameLocks noGrp="1"/>
          </p:cNvGraphicFramePr>
          <p:nvPr/>
        </p:nvGraphicFramePr>
        <p:xfrm>
          <a:off x="1491433" y="2678609"/>
          <a:ext cx="9437823" cy="293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236">
                  <a:extLst>
                    <a:ext uri="{9D8B030D-6E8A-4147-A177-3AD203B41FA5}">
                      <a16:colId xmlns:a16="http://schemas.microsoft.com/office/drawing/2014/main" val="1765255430"/>
                    </a:ext>
                  </a:extLst>
                </a:gridCol>
                <a:gridCol w="7136587">
                  <a:extLst>
                    <a:ext uri="{9D8B030D-6E8A-4147-A177-3AD203B41FA5}">
                      <a16:colId xmlns:a16="http://schemas.microsoft.com/office/drawing/2014/main" val="1961559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17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Question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How does the Family Carer Decision Support Intervention support family carers involved in decision making at end-of-life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470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Qualitative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Interviews with family caregivers and healthcare professionals to explore experiences, access needs and understand barriers/facilitators to  implementation of the intervention prior to delivery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79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Quantitative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Intervention implementation and quantitative testing e.g., decisional conflict, number of ACP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568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Qualitative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Process evaluation to understand experiences of the intervention.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921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6267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77553-84A2-BE02-FF59-C776309F2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2E7B3-9C5C-6FED-1B39-AD9579ABB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049" y="634529"/>
            <a:ext cx="10140208" cy="541238"/>
          </a:xfrm>
        </p:spPr>
        <p:txBody>
          <a:bodyPr wrap="square">
            <a:spAutoFit/>
          </a:bodyPr>
          <a:lstStyle/>
          <a:p>
            <a:pPr>
              <a:lnSpc>
                <a:spcPts val="3380"/>
              </a:lnSpc>
            </a:pPr>
            <a:r>
              <a:rPr lang="en-US" sz="3600" b="1" dirty="0">
                <a:solidFill>
                  <a:srgbClr val="D9222A"/>
                </a:solidFill>
                <a:latin typeface="+mn-lt"/>
                <a:ea typeface="+mn-ea"/>
                <a:cs typeface="+mn-cs"/>
              </a:rPr>
              <a:t>What is integration?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9ECA5-7CDD-ACC8-3FF2-3EE9C7985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049" y="1243151"/>
            <a:ext cx="10140208" cy="829971"/>
          </a:xfr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6D1DA30B-6D8F-E0C0-C297-5D46133BF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295" y="6086409"/>
            <a:ext cx="2037410" cy="7334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83F39F-B82D-361C-44F4-01289F4BFF6C}"/>
              </a:ext>
            </a:extLst>
          </p:cNvPr>
          <p:cNvSpPr txBox="1"/>
          <p:nvPr/>
        </p:nvSpPr>
        <p:spPr>
          <a:xfrm>
            <a:off x="789049" y="1329515"/>
            <a:ext cx="1033227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Arial" panose="020B0604020202020204" pitchFamily="34" charset="0"/>
              <a:buChar char="•"/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Combining qualitative and quantitative data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 at multiple stages: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&gt; Design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&gt; Data collection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&gt; Analysis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&gt; Interpretation.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61BAE9B-C1CE-5317-B520-0AC21A9FF8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5184" y="2159486"/>
            <a:ext cx="4979734" cy="278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881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C7943-C345-07B9-8D40-9BD367804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7FD19-105A-5844-DC9D-F72B5325A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049" y="634529"/>
            <a:ext cx="10140208" cy="541238"/>
          </a:xfrm>
        </p:spPr>
        <p:txBody>
          <a:bodyPr wrap="square">
            <a:spAutoFit/>
          </a:bodyPr>
          <a:lstStyle/>
          <a:p>
            <a:pPr>
              <a:lnSpc>
                <a:spcPts val="3380"/>
              </a:lnSpc>
            </a:pPr>
            <a:r>
              <a:rPr lang="en-US" sz="3600" b="1" dirty="0">
                <a:solidFill>
                  <a:srgbClr val="D9222A"/>
                </a:solidFill>
                <a:latin typeface="+mn-lt"/>
                <a:ea typeface="+mn-ea"/>
                <a:cs typeface="+mn-cs"/>
              </a:rPr>
              <a:t>Types of integration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5736A-03B3-470B-1D03-53689645EB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049" y="1243151"/>
            <a:ext cx="10140208" cy="829971"/>
          </a:xfr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9E041961-4578-45D3-4FD8-D643B783F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295" y="6086409"/>
            <a:ext cx="2037410" cy="7334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29D90A-AEEF-D889-3243-D5CBB7D5AC71}"/>
              </a:ext>
            </a:extLst>
          </p:cNvPr>
          <p:cNvSpPr txBox="1"/>
          <p:nvPr/>
        </p:nvSpPr>
        <p:spPr>
          <a:xfrm>
            <a:off x="789049" y="1377920"/>
            <a:ext cx="1033227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Arial" panose="020B0604020202020204" pitchFamily="34" charset="0"/>
              <a:buChar char="•"/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Triangulation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Cross checking results to corroborate findings.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Complementary: 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Exploring different aspects to achieve richer understanding. 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Development : 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Using results from one method to inform the design of another. 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Expansion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Qualitative research explores processes.  Quantitative research assesses outcomes.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9650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DA70D-98A5-ABE7-7C86-5E380F4A5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57EC4-1DE6-F5A7-A367-1B930C100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865" y="701913"/>
            <a:ext cx="10140208" cy="541238"/>
          </a:xfrm>
        </p:spPr>
        <p:txBody>
          <a:bodyPr wrap="square">
            <a:spAutoFit/>
          </a:bodyPr>
          <a:lstStyle/>
          <a:p>
            <a:pPr>
              <a:lnSpc>
                <a:spcPts val="3380"/>
              </a:lnSpc>
            </a:pPr>
            <a:r>
              <a:rPr lang="en-US" sz="3600" b="1" dirty="0">
                <a:solidFill>
                  <a:srgbClr val="D9222A"/>
                </a:solidFill>
                <a:latin typeface="+mn-lt"/>
                <a:ea typeface="+mn-ea"/>
                <a:cs typeface="+mn-cs"/>
              </a:rPr>
              <a:t>Practical considerations in mixed methods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9BD04-8D78-7C9F-D2D6-B59B84F235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049" y="1243151"/>
            <a:ext cx="10140208" cy="829971"/>
          </a:xfr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F53F7537-063C-D393-19CA-4AC9D007A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295" y="6086409"/>
            <a:ext cx="2037410" cy="7334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FC68C4-6680-A60C-006B-E081E7914257}"/>
              </a:ext>
            </a:extLst>
          </p:cNvPr>
          <p:cNvSpPr txBox="1"/>
          <p:nvPr/>
        </p:nvSpPr>
        <p:spPr>
          <a:xfrm>
            <a:off x="929865" y="1658136"/>
            <a:ext cx="1033227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Arial" panose="020B0604020202020204" pitchFamily="34" charset="0"/>
              <a:buChar char="•"/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mixed methods justified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&gt; Approach should be driven by the research question.  Consider if both 	approaches are necessary to answer the question.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Have you considered timing and sequencing?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&gt; Should align with the design chosen.  Consideration given to the time 	required to carry other both approaches.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Have you planned for integration?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&gt;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plan should be established on how the datasets will be integrated during 	analysis and interpretation.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6778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DFAB4-3977-F521-0C4B-8C8CA2B70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2540B-4DC1-F101-FB59-E78D10ACB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049" y="551027"/>
            <a:ext cx="9382929" cy="541238"/>
          </a:xfrm>
        </p:spPr>
        <p:txBody>
          <a:bodyPr wrap="square">
            <a:spAutoFit/>
          </a:bodyPr>
          <a:lstStyle/>
          <a:p>
            <a:pPr>
              <a:lnSpc>
                <a:spcPts val="3380"/>
              </a:lnSpc>
            </a:pPr>
            <a:r>
              <a:rPr lang="en-US" sz="3600" b="1" dirty="0">
                <a:solidFill>
                  <a:srgbClr val="D9222A"/>
                </a:solidFill>
                <a:latin typeface="+mn-lt"/>
                <a:ea typeface="+mn-ea"/>
                <a:cs typeface="+mn-cs"/>
              </a:rPr>
              <a:t>Benefits and Challenges  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80598C94-2D0F-C3A9-B7E5-004106E1C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295" y="6086409"/>
            <a:ext cx="2037410" cy="733468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4B91460-B30F-6267-CA00-1B4DFEFA3D22}"/>
              </a:ext>
            </a:extLst>
          </p:cNvPr>
          <p:cNvGraphicFramePr>
            <a:graphicFrameLocks noGrp="1"/>
          </p:cNvGraphicFramePr>
          <p:nvPr/>
        </p:nvGraphicFramePr>
        <p:xfrm>
          <a:off x="1687614" y="1550938"/>
          <a:ext cx="8932260" cy="4176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6130">
                  <a:extLst>
                    <a:ext uri="{9D8B030D-6E8A-4147-A177-3AD203B41FA5}">
                      <a16:colId xmlns:a16="http://schemas.microsoft.com/office/drawing/2014/main" val="251731672"/>
                    </a:ext>
                  </a:extLst>
                </a:gridCol>
                <a:gridCol w="4466130">
                  <a:extLst>
                    <a:ext uri="{9D8B030D-6E8A-4147-A177-3AD203B41FA5}">
                      <a16:colId xmlns:a16="http://schemas.microsoft.com/office/drawing/2014/main" val="1059617275"/>
                    </a:ext>
                  </a:extLst>
                </a:gridCol>
              </a:tblGrid>
              <a:tr h="509791">
                <a:tc>
                  <a:txBody>
                    <a:bodyPr/>
                    <a:lstStyle/>
                    <a:p>
                      <a:r>
                        <a:rPr lang="en-GB" dirty="0"/>
                        <a:t>Benefits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Challenges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207527"/>
                  </a:ext>
                </a:extLst>
              </a:tr>
              <a:tr h="12570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/>
                        <a:t>Capture both measurable outcomes (quantitative) and experiences (qualitative)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Time-consuming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905630"/>
                  </a:ext>
                </a:extLst>
              </a:tr>
              <a:tr h="509791">
                <a:tc>
                  <a:txBody>
                    <a:bodyPr/>
                    <a:lstStyle/>
                    <a:p>
                      <a:r>
                        <a:rPr lang="en-GB" dirty="0"/>
                        <a:t>Fuller picture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Requires knowledge of both approaches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587631"/>
                  </a:ext>
                </a:extLst>
              </a:tr>
              <a:tr h="509791">
                <a:tc>
                  <a:txBody>
                    <a:bodyPr/>
                    <a:lstStyle/>
                    <a:p>
                      <a:r>
                        <a:rPr lang="en-GB" dirty="0"/>
                        <a:t>Stronger evidence base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Integration can be difficult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889733"/>
                  </a:ext>
                </a:extLst>
              </a:tr>
              <a:tr h="879913">
                <a:tc>
                  <a:txBody>
                    <a:bodyPr/>
                    <a:lstStyle/>
                    <a:p>
                      <a:r>
                        <a:rPr lang="en-GB" dirty="0"/>
                        <a:t>Improved intervention design/implementation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043363"/>
                  </a:ext>
                </a:extLst>
              </a:tr>
              <a:tr h="5097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430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2531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884B6-1C56-FE22-D776-45B8B0AF3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043" y="588429"/>
            <a:ext cx="10588207" cy="868896"/>
          </a:xfrm>
        </p:spPr>
        <p:txBody>
          <a:bodyPr anchor="t">
            <a:normAutofit/>
          </a:bodyPr>
          <a:lstStyle/>
          <a:p>
            <a:r>
              <a:rPr lang="en-US" sz="3500" b="1" dirty="0">
                <a:solidFill>
                  <a:srgbClr val="D9222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Mixed Methods Research in practice </a:t>
            </a:r>
            <a:endParaRPr lang="en-GB" sz="35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B7F1C14-CB5A-DFA0-6073-E26832FC0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325"/>
            <a:ext cx="10588206" cy="4719638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Family Carer Decision Support Intervention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ABC21895-53BA-911D-A9DA-E46B379BB5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48809" y="2326221"/>
          <a:ext cx="8402674" cy="3736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5727700" imgH="1879600" progId="Word.Document.12">
                  <p:embed/>
                </p:oleObj>
              </mc:Choice>
              <mc:Fallback>
                <p:oleObj name="Document" r:id="rId3" imgW="5727700" imgH="1879600" progId="Word.Document.12">
                  <p:embed/>
                  <p:pic>
                    <p:nvPicPr>
                      <p:cNvPr id="3" name="Content Placeholder 3">
                        <a:extLst>
                          <a:ext uri="{FF2B5EF4-FFF2-40B4-BE49-F238E27FC236}">
                            <a16:creationId xmlns:a16="http://schemas.microsoft.com/office/drawing/2014/main" id="{ABC21895-53BA-911D-A9DA-E46B379BB5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48809" y="2326221"/>
                        <a:ext cx="8402674" cy="37365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3181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76FFC-39FE-DBDE-4AD8-E4A7B399A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6EC9EA-9B00-536A-2EAD-B993956391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587" y="618434"/>
            <a:ext cx="3959765" cy="3412663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7872C99F-55A0-6D7B-32C2-B1FB0EFA6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0295" y="6086409"/>
            <a:ext cx="2037410" cy="733468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2B5334D-6175-7414-D99A-A141031ED160}"/>
              </a:ext>
            </a:extLst>
          </p:cNvPr>
          <p:cNvSpPr txBox="1">
            <a:spLocks/>
          </p:cNvSpPr>
          <p:nvPr/>
        </p:nvSpPr>
        <p:spPr>
          <a:xfrm>
            <a:off x="595559" y="1950947"/>
            <a:ext cx="10140208" cy="3593804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Less decisional conflict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More positive perceptions of care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Provided reassurance and relieved concerns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Helped develop trust and supportive relationships 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DAF4FC-0CB3-7883-06E4-7E870C9136E6}"/>
              </a:ext>
            </a:extLst>
          </p:cNvPr>
          <p:cNvSpPr txBox="1"/>
          <p:nvPr/>
        </p:nvSpPr>
        <p:spPr>
          <a:xfrm>
            <a:off x="595559" y="488298"/>
            <a:ext cx="97559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D9222A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Mixed Methods Research 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5F16B51-DCD7-EA0C-581C-E994A0AF88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4542" y="1975784"/>
            <a:ext cx="3481346" cy="34126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5F743F-8B46-0409-AC1C-50E341F449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3960" y="3809858"/>
            <a:ext cx="3288074" cy="310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58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14DCB-4882-2E48-0EA0-FFC1717D2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8B71E-1C32-2801-BC60-B9987A016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049" y="651604"/>
            <a:ext cx="8686788" cy="541238"/>
          </a:xfrm>
        </p:spPr>
        <p:txBody>
          <a:bodyPr wrap="square">
            <a:spAutoFit/>
          </a:bodyPr>
          <a:lstStyle/>
          <a:p>
            <a:pPr>
              <a:lnSpc>
                <a:spcPts val="3380"/>
              </a:lnSpc>
            </a:pPr>
            <a:r>
              <a:rPr lang="en-US" sz="3600" b="1" dirty="0">
                <a:solidFill>
                  <a:srgbClr val="D9222A"/>
                </a:solidFill>
                <a:latin typeface="+mn-lt"/>
                <a:ea typeface="+mn-ea"/>
                <a:cs typeface="+mn-cs"/>
              </a:rPr>
              <a:t>In-Touch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DEC5E-19CA-B820-2E38-F60EF3D8EF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049" y="1243151"/>
            <a:ext cx="10140208" cy="829971"/>
          </a:xfr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endParaRPr lang="en-GB" sz="22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2200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818A5840-F53B-650F-002F-0303BC2CC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295" y="6086409"/>
            <a:ext cx="2037410" cy="733468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A7AFEE6-0BA2-47FE-B445-F4FA450CD3FF}"/>
              </a:ext>
            </a:extLst>
          </p:cNvPr>
          <p:cNvSpPr txBox="1">
            <a:spLocks/>
          </p:cNvSpPr>
          <p:nvPr/>
        </p:nvSpPr>
        <p:spPr>
          <a:xfrm>
            <a:off x="941449" y="1395551"/>
            <a:ext cx="10140208" cy="82997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2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200" b="0" i="0" u="sng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7FC45F-63E4-FC33-6E63-A54B87241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587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CC3EC-7790-0096-1B7F-000C4AF94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9C21ACA0-B2E0-733C-3D54-56C61F72C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295" y="6086409"/>
            <a:ext cx="2037410" cy="7334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D07DF4-2FBC-108C-7647-D40C921FFE36}"/>
              </a:ext>
            </a:extLst>
          </p:cNvPr>
          <p:cNvSpPr txBox="1"/>
          <p:nvPr/>
        </p:nvSpPr>
        <p:spPr>
          <a:xfrm>
            <a:off x="595559" y="488298"/>
            <a:ext cx="97559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D9222A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Mixed Methods Research   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333635-E220-3708-1F42-43DB78AFD1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061" y="1760868"/>
            <a:ext cx="4253918" cy="46922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E6EF16-E628-2756-894D-4467D1EDCC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5519" y="1677427"/>
            <a:ext cx="4174420" cy="469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650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5C1A4-01A7-5E43-F9D1-F5FD24F03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012769D3-B5EC-E7CF-A452-81F157254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295" y="6086409"/>
            <a:ext cx="2037410" cy="7334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8C38B4-9B45-82B6-F60D-D62F87C40C31}"/>
              </a:ext>
            </a:extLst>
          </p:cNvPr>
          <p:cNvSpPr txBox="1"/>
          <p:nvPr/>
        </p:nvSpPr>
        <p:spPr>
          <a:xfrm>
            <a:off x="595559" y="488298"/>
            <a:ext cx="97559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D9222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Mixed Methods Research   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BBB7CC-4172-F16B-FF16-8CFD76560F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102" y="1515571"/>
            <a:ext cx="4485796" cy="485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495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FEABD-EE5C-AA9E-C64A-6CF786E1E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52D45-A180-4912-AA96-28D0F1386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865" y="701913"/>
            <a:ext cx="10140208" cy="541238"/>
          </a:xfrm>
        </p:spPr>
        <p:txBody>
          <a:bodyPr wrap="square">
            <a:spAutoFit/>
          </a:bodyPr>
          <a:lstStyle/>
          <a:p>
            <a:pPr>
              <a:lnSpc>
                <a:spcPts val="3380"/>
              </a:lnSpc>
            </a:pPr>
            <a:r>
              <a:rPr lang="en-US" sz="3600" b="1" dirty="0">
                <a:solidFill>
                  <a:srgbClr val="D9222A"/>
                </a:solidFill>
                <a:latin typeface="+mn-lt"/>
                <a:ea typeface="+mn-ea"/>
                <a:cs typeface="+mn-cs"/>
              </a:rPr>
              <a:t>Key messages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31ED5-0520-EFE8-95CF-3F90B81310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049" y="1243151"/>
            <a:ext cx="10140208" cy="829971"/>
          </a:xfr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31CE6BC4-1A52-DEA3-BC34-4D03E98A9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295" y="6086409"/>
            <a:ext cx="2037410" cy="7334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17F1F2-A6B3-3BC6-480E-CD43D5D5B60A}"/>
              </a:ext>
            </a:extLst>
          </p:cNvPr>
          <p:cNvSpPr txBox="1"/>
          <p:nvPr/>
        </p:nvSpPr>
        <p:spPr>
          <a:xfrm>
            <a:off x="929865" y="1658136"/>
            <a:ext cx="1033227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Arial" panose="020B0604020202020204" pitchFamily="34" charset="0"/>
              <a:buChar char="•"/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Mixed methods = integration of quantitative approaches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Ideal for research questions in palliative care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Design choice depends on the research question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contribute to a broader understanding of care contexts in palliative and end-of-life care research    </a:t>
            </a:r>
          </a:p>
        </p:txBody>
      </p:sp>
    </p:spTree>
    <p:extLst>
      <p:ext uri="{BB962C8B-B14F-4D97-AF65-F5344CB8AC3E}">
        <p14:creationId xmlns:p14="http://schemas.microsoft.com/office/powerpoint/2010/main" val="4103498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0049" y="594903"/>
            <a:ext cx="3466976" cy="554767"/>
          </a:xfrm>
        </p:spPr>
        <p:txBody>
          <a:bodyPr wrap="none">
            <a:spAutoFit/>
          </a:bodyPr>
          <a:lstStyle/>
          <a:p>
            <a:pPr algn="ctr">
              <a:lnSpc>
                <a:spcPts val="3380"/>
              </a:lnSpc>
            </a:pPr>
            <a:r>
              <a:rPr lang="en-US" sz="4000" b="1" dirty="0">
                <a:solidFill>
                  <a:srgbClr val="D9222A"/>
                </a:solidFill>
                <a:latin typeface="+mn-lt"/>
                <a:ea typeface="+mn-ea"/>
                <a:cs typeface="+mn-cs"/>
              </a:rPr>
              <a:t>Contact details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EC4BB5-BCF1-5272-1340-659D46B7A26F}"/>
              </a:ext>
            </a:extLst>
          </p:cNvPr>
          <p:cNvSpPr txBox="1"/>
          <p:nvPr/>
        </p:nvSpPr>
        <p:spPr>
          <a:xfrm>
            <a:off x="1227327" y="1738782"/>
            <a:ext cx="6096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 Julie Doherty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Lecturer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School of Nursing &amp; Midwifery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julie.doherty@qub.ac.uk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5A1C234F-DFB0-68FD-E821-EF60E59447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0839" y="6008588"/>
            <a:ext cx="2037410" cy="7334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0099" y="2283525"/>
            <a:ext cx="4349496" cy="244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0817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F121AA-39DC-4480-BA84-327A2E820FFC}"/>
              </a:ext>
            </a:extLst>
          </p:cNvPr>
          <p:cNvSpPr/>
          <p:nvPr/>
        </p:nvSpPr>
        <p:spPr>
          <a:xfrm>
            <a:off x="0" y="0"/>
            <a:ext cx="5197150" cy="6858000"/>
          </a:xfrm>
          <a:prstGeom prst="rect">
            <a:avLst/>
          </a:prstGeom>
          <a:solidFill>
            <a:srgbClr val="923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17AE48-EB3E-4D54-88F7-F3FF39609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4902"/>
            <a:ext cx="5197150" cy="4919933"/>
          </a:xfrm>
        </p:spPr>
        <p:txBody>
          <a:bodyPr anchor="b">
            <a:normAutofit/>
          </a:bodyPr>
          <a:lstStyle/>
          <a:p>
            <a:pPr algn="r"/>
            <a:r>
              <a:rPr lang="en-GB" sz="2600" dirty="0">
                <a:solidFill>
                  <a:srgbClr val="FFFFFF"/>
                </a:solidFill>
              </a:rPr>
              <a:t>Files will be available on</a:t>
            </a:r>
            <a:br>
              <a:rPr lang="en-GB" sz="2600" dirty="0">
                <a:solidFill>
                  <a:srgbClr val="FFFFFF"/>
                </a:solidFill>
              </a:rPr>
            </a:br>
            <a:r>
              <a:rPr lang="en-IE" sz="2400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Past Events - The Palliative Hub Professional (professionalpalliativehub.com/events)</a:t>
            </a:r>
            <a:br>
              <a:rPr lang="en-GB" sz="2400">
                <a:solidFill>
                  <a:schemeClr val="bg2"/>
                </a:solidFill>
              </a:rPr>
            </a:br>
            <a:r>
              <a:rPr lang="en-IE" sz="90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endParaRPr lang="en-GB" sz="2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1B410-B908-4802-BFDE-77D9A55ED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958" y="5914702"/>
            <a:ext cx="4835236" cy="323431"/>
          </a:xfrm>
        </p:spPr>
        <p:txBody>
          <a:bodyPr anchor="t">
            <a:noAutofit/>
          </a:bodyPr>
          <a:lstStyle/>
          <a:p>
            <a:pPr algn="r"/>
            <a:r>
              <a:rPr lang="en-GB" sz="2600" dirty="0">
                <a:solidFill>
                  <a:srgbClr val="FFFFFF"/>
                </a:solidFill>
                <a:latin typeface="+mj-lt"/>
              </a:rPr>
              <a:t>Thank you for your time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545A64-C53A-4511-8DEF-3CAAF4490E14}"/>
              </a:ext>
            </a:extLst>
          </p:cNvPr>
          <p:cNvCxnSpPr>
            <a:cxnSpLocks/>
          </p:cNvCxnSpPr>
          <p:nvPr/>
        </p:nvCxnSpPr>
        <p:spPr>
          <a:xfrm>
            <a:off x="180957" y="5204171"/>
            <a:ext cx="483523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9E255FC-BFF7-05C9-B5B4-683E448E0B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107" y="2723535"/>
            <a:ext cx="6568102" cy="390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41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FA51232B59664AAFCFA8584F69A328" ma:contentTypeVersion="16" ma:contentTypeDescription="Create a new document." ma:contentTypeScope="" ma:versionID="efa4dd16af94dc3fb5575ceadb68d634">
  <xsd:schema xmlns:xsd="http://www.w3.org/2001/XMLSchema" xmlns:xs="http://www.w3.org/2001/XMLSchema" xmlns:p="http://schemas.microsoft.com/office/2006/metadata/properties" xmlns:ns2="ee6905b2-f471-43a2-928e-47492c4fd955" xmlns:ns3="5b934445-a005-439d-b5ae-abbdd2ed1de1" targetNamespace="http://schemas.microsoft.com/office/2006/metadata/properties" ma:root="true" ma:fieldsID="3b916c6ed1b2d99cec4a0d4ff1cf1c08" ns2:_="" ns3:_="">
    <xsd:import namespace="ee6905b2-f471-43a2-928e-47492c4fd955"/>
    <xsd:import namespace="5b934445-a005-439d-b5ae-abbdd2ed1d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6905b2-f471-43a2-928e-47492c4fd9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7eb4a9f-841c-4498-87e7-cbd8de9f17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934445-a005-439d-b5ae-abbdd2ed1de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fca1be8-b73d-48c4-bba2-15dafaa9295f}" ma:internalName="TaxCatchAll" ma:showField="CatchAllData" ma:web="5b934445-a005-439d-b5ae-abbdd2ed1d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6905b2-f471-43a2-928e-47492c4fd955">
      <Terms xmlns="http://schemas.microsoft.com/office/infopath/2007/PartnerControls"/>
    </lcf76f155ced4ddcb4097134ff3c332f>
    <TaxCatchAll xmlns="5b934445-a005-439d-b5ae-abbdd2ed1de1" xsi:nil="true"/>
  </documentManagement>
</p:properties>
</file>

<file path=customXml/itemProps1.xml><?xml version="1.0" encoding="utf-8"?>
<ds:datastoreItem xmlns:ds="http://schemas.openxmlformats.org/officeDocument/2006/customXml" ds:itemID="{01EB4BDE-0071-4C99-A988-D1877ED4D271}"/>
</file>

<file path=customXml/itemProps2.xml><?xml version="1.0" encoding="utf-8"?>
<ds:datastoreItem xmlns:ds="http://schemas.openxmlformats.org/officeDocument/2006/customXml" ds:itemID="{75E75A39-3E8B-4949-B1D8-9683A79E6805}"/>
</file>

<file path=customXml/itemProps3.xml><?xml version="1.0" encoding="utf-8"?>
<ds:datastoreItem xmlns:ds="http://schemas.openxmlformats.org/officeDocument/2006/customXml" ds:itemID="{E2BF2A9F-7660-4D34-8F8E-0811B50521A1}"/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934</Words>
  <Application>Microsoft Office PowerPoint</Application>
  <PresentationFormat>Widescreen</PresentationFormat>
  <Paragraphs>229</Paragraphs>
  <Slides>23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Calibri Light</vt:lpstr>
      <vt:lpstr>Segoe UI</vt:lpstr>
      <vt:lpstr>Wingdings</vt:lpstr>
      <vt:lpstr>Office Theme</vt:lpstr>
      <vt:lpstr>1_Office Theme</vt:lpstr>
      <vt:lpstr>2_Office Theme</vt:lpstr>
      <vt:lpstr>Document</vt:lpstr>
      <vt:lpstr>         ‘Introduction to Mixed Methods’    Presented by Dr Julie Doherty, Queens University Belfast </vt:lpstr>
      <vt:lpstr>PowerPoint Presentation</vt:lpstr>
      <vt:lpstr>PowerPoint Presentation</vt:lpstr>
      <vt:lpstr>PowerPoint Presentation</vt:lpstr>
      <vt:lpstr>Why does mixed methods matter in palliative care research </vt:lpstr>
      <vt:lpstr>What is mixed methods?   </vt:lpstr>
      <vt:lpstr>Mixed methods designs </vt:lpstr>
      <vt:lpstr>Mixed Methods research designs  </vt:lpstr>
      <vt:lpstr>Mixed Methods research designs  </vt:lpstr>
      <vt:lpstr>Mixed Methods research designs  </vt:lpstr>
      <vt:lpstr>Mixed Methods research designs  </vt:lpstr>
      <vt:lpstr>What is integration?  </vt:lpstr>
      <vt:lpstr>Types of integration</vt:lpstr>
      <vt:lpstr>Practical considerations in mixed methods Research </vt:lpstr>
      <vt:lpstr>Benefits and Challenges  </vt:lpstr>
      <vt:lpstr>Mixed Methods Research in practice </vt:lpstr>
      <vt:lpstr>PowerPoint Presentation</vt:lpstr>
      <vt:lpstr>In-Touch </vt:lpstr>
      <vt:lpstr>PowerPoint Presentation</vt:lpstr>
      <vt:lpstr>PowerPoint Presentation</vt:lpstr>
      <vt:lpstr>Key messages </vt:lpstr>
      <vt:lpstr>Contact details </vt:lpstr>
      <vt:lpstr>Files will be available on Past Events - The Palliative Hub Professional (professionalpalliativehub.com/events) 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Jane Clare</dc:creator>
  <cp:lastModifiedBy>Jane Clare</cp:lastModifiedBy>
  <cp:revision>1</cp:revision>
  <dcterms:created xsi:type="dcterms:W3CDTF">2026-03-27T09:09:16Z</dcterms:created>
  <dcterms:modified xsi:type="dcterms:W3CDTF">2026-03-27T09:12:19Z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0x010100EEFA51232B59664AAFCFA8584F69A328</vt:lpwstr>
  </property>
</Properties>
</file>