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1"/>
  </p:notesMasterIdLst>
  <p:sldIdLst>
    <p:sldId id="428" r:id="rId6"/>
    <p:sldId id="279" r:id="rId7"/>
    <p:sldId id="312" r:id="rId8"/>
    <p:sldId id="329" r:id="rId9"/>
    <p:sldId id="334" r:id="rId10"/>
    <p:sldId id="337" r:id="rId11"/>
    <p:sldId id="336" r:id="rId12"/>
    <p:sldId id="335" r:id="rId13"/>
    <p:sldId id="328" r:id="rId14"/>
    <p:sldId id="332" r:id="rId15"/>
    <p:sldId id="330" r:id="rId16"/>
    <p:sldId id="331" r:id="rId17"/>
    <p:sldId id="327" r:id="rId18"/>
    <p:sldId id="333" r:id="rId19"/>
    <p:sldId id="42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6598FA-4990-4462-B9DD-4439FC459E46}" v="1" dt="2025-10-22T09:04:00.3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 Clare" userId="83677db9-9f7d-4aa0-b3cd-cd09f4d13a24" providerId="ADAL" clId="{50B1FC40-6E18-4341-972E-35B5B1D35069}"/>
    <pc:docChg chg="addSld modSld">
      <pc:chgData name="Jane Clare" userId="83677db9-9f7d-4aa0-b3cd-cd09f4d13a24" providerId="ADAL" clId="{50B1FC40-6E18-4341-972E-35B5B1D35069}" dt="2025-10-22T09:04:00.251" v="0"/>
      <pc:docMkLst>
        <pc:docMk/>
      </pc:docMkLst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279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12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27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28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29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30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31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32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33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34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35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36"/>
        </pc:sldMkLst>
      </pc:sldChg>
      <pc:sldChg chg="add">
        <pc:chgData name="Jane Clare" userId="83677db9-9f7d-4aa0-b3cd-cd09f4d13a24" providerId="ADAL" clId="{50B1FC40-6E18-4341-972E-35B5B1D35069}" dt="2025-10-22T09:04:00.251" v="0"/>
        <pc:sldMkLst>
          <pc:docMk/>
          <pc:sldMk cId="0" sldId="3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159428-52A8-46E4-8E1C-870D08FCBA0A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FA090-1599-478F-BFAE-E22FC8A6C78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72874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metinitiative.org/Studies/Details/1644" TargetMode="External"/><Relationship Id="rId3" Type="http://schemas.openxmlformats.org/officeDocument/2006/relationships/hyperlink" Target="https://epitechresearch.com/systematic-review-vs-meta-analysis-key-differences-best-practices/" TargetMode="External"/><Relationship Id="rId7" Type="http://schemas.openxmlformats.org/officeDocument/2006/relationships/hyperlink" Target="https://www.cosmin.nl/finding-right-tool/developing-core-outcome-set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comet-initiative.org/" TargetMode="External"/><Relationship Id="rId5" Type="http://schemas.openxmlformats.org/officeDocument/2006/relationships/hyperlink" Target="https://thepafp.org/journal/wp-content/uploads/2024/07/PAFP-Journal-62-1_55-70.pdf" TargetMode="External"/><Relationship Id="rId4" Type="http://schemas.openxmlformats.org/officeDocument/2006/relationships/hyperlink" Target="https://content.sph.harvard.edu/wwwhsph/sites/1273/2013/10/Introa-Morton-slides.pdf" TargetMode="External"/></Relationships>
</file>

<file path=ppt/notesSlides/_rels/notes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metinitiative.org/Studies/Details/1644" TargetMode="External"/><Relationship Id="rId3" Type="http://schemas.openxmlformats.org/officeDocument/2006/relationships/hyperlink" Target="https://epitechresearch.com/systematic-review-vs-meta-analysis-key-differences-best-practices/" TargetMode="External"/><Relationship Id="rId7" Type="http://schemas.openxmlformats.org/officeDocument/2006/relationships/hyperlink" Target="https://www.cosmin.nl/finding-right-tool/developing-core-outcome-set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comet-initiative.org/" TargetMode="External"/><Relationship Id="rId5" Type="http://schemas.openxmlformats.org/officeDocument/2006/relationships/hyperlink" Target="https://thepafp.org/journal/wp-content/uploads/2024/07/PAFP-Journal-62-1_55-70.pdf" TargetMode="External"/><Relationship Id="rId4" Type="http://schemas.openxmlformats.org/officeDocument/2006/relationships/hyperlink" Target="https://content.sph.harvard.edu/wwwhsph/sites/1273/2013/10/Introa-Morton-slides.pdf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33AFAF-9320-E7FB-A7B0-3C4D61E31E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544A02-EA80-DCCE-0821-47FF67BBE9D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F7961-DC5E-9A1A-8747-7173FD0EFEB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F1CB836-51F7-4F77-BE15-3866D07C7D33}" type="slidenum">
              <a:t>2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1150DA-608B-646E-2A85-BC64243108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4DE990-975C-2CC6-C8CA-2F6F20B7279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24241-F8D4-00EE-31B6-2FBA93C4D94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1A33E28-8201-46DA-90EE-8EB37396C1E0}" type="slidenum">
              <a:t>3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323D11-BC45-5DA3-6CC4-259362D6FE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23E4E5-DDED-3387-FDF1-4655954B10E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 b="1"/>
              <a:t>Ontology/Epistemology: Positivism and measurable</a:t>
            </a:r>
          </a:p>
          <a:p>
            <a:pPr lvl="0"/>
            <a:r>
              <a:rPr lang="en-GB" b="1"/>
              <a:t>A priori and often based on qualitative findings.  Evolutionary.</a:t>
            </a:r>
          </a:p>
          <a:p>
            <a:pPr lvl="0"/>
            <a:r>
              <a:rPr lang="en-GB" b="1"/>
              <a:t>Experimental Vs Nonexperimental</a:t>
            </a:r>
          </a:p>
          <a:p>
            <a:pPr lvl="0"/>
            <a:r>
              <a:rPr lang="en-GB" b="1"/>
              <a:t>Measurement (Tools/biometric/incidents)</a:t>
            </a:r>
          </a:p>
          <a:p>
            <a:pPr lvl="0"/>
            <a:r>
              <a:rPr lang="en-GB" b="1"/>
              <a:t>Appropriate for statistical analysis</a:t>
            </a:r>
          </a:p>
          <a:p>
            <a:pPr lvl="0"/>
            <a:r>
              <a:rPr lang="en-GB" b="1"/>
              <a:t>Set within ethical standards</a:t>
            </a:r>
          </a:p>
          <a:p>
            <a:pPr lvl="0"/>
            <a:endParaRPr lang="en-GB" b="1"/>
          </a:p>
          <a:p>
            <a:pPr lvl="0"/>
            <a:endParaRPr lang="en-GB" b="1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781D7-8E36-2D87-1B2E-D026C2733B4D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372734B-8926-40D6-A6C7-D7D0583CD525}" type="slidenum">
              <a:t>4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23D0A0-55B0-E69B-1E06-71BB048F8E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78781A-D63D-42C8-D6E4-93580B84C8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GB" b="1"/>
          </a:p>
          <a:p>
            <a:pPr lvl="0"/>
            <a:endParaRPr lang="en-GB" b="1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A96E9-DE20-7627-D22A-0D1F1F2CFBB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53A47B-3C44-4A31-910C-7C9BC8D7B27C}" type="slidenum">
              <a:t>5</a:t>
            </a:fld>
            <a:endParaRPr lang="en-I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A5AA04-961A-814C-093E-B996877AA9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659356-E889-793A-39EC-FB9205A2B43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GB" b="1"/>
          </a:p>
          <a:p>
            <a:pPr lvl="0"/>
            <a:endParaRPr lang="en-GB" b="1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2D71BE-5914-5DB4-BFC1-0056E516863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B78D140-D85D-49B1-B942-2F98FDFE89BE}" type="slidenum">
              <a:t>6</a:t>
            </a:fld>
            <a:endParaRPr lang="en-I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312210-90D4-A3B8-4D8D-187F8255BD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BA2A94-C946-607B-5EB6-891A20C2D2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GB" b="1"/>
          </a:p>
          <a:p>
            <a:pPr lvl="0"/>
            <a:endParaRPr lang="en-GB" b="1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212E4-B21C-9E20-A511-EB98587ECED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70A92EC-1CED-4700-B5D7-0422E5D51229}" type="slidenum">
              <a:t>7</a:t>
            </a:fld>
            <a:endParaRPr lang="en-I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974C3-137E-B87D-A347-F7265B81CE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F11A48-5D02-302C-2A6F-7855A1F080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GB" b="1"/>
          </a:p>
          <a:p>
            <a:pPr lvl="0"/>
            <a:endParaRPr lang="en-GB" b="1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4E360-02F3-2C95-B7DE-5E8FA3933A9E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0112ED8-A1A8-4EC5-8ECD-649C0BB050B0}" type="slidenum">
              <a:t>8</a:t>
            </a:fld>
            <a:endParaRPr lang="en-IE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5AFC04-4120-71EC-196E-0626965D9C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CC9BF9-E134-0883-E07B-A89287A7F6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 b="1"/>
              <a:t>Core Quantitative Methodologies in Palliative Care Research</a:t>
            </a:r>
          </a:p>
          <a:p>
            <a:pPr lvl="0"/>
            <a:r>
              <a:rPr lang="en-GB" b="1"/>
              <a:t>Clinical Trials</a:t>
            </a:r>
            <a:endParaRPr lang="en-GB"/>
          </a:p>
          <a:p>
            <a:pPr lvl="1"/>
            <a:r>
              <a:rPr lang="en-GB"/>
              <a:t>Often adapted to accommodate ethical and practical constraints in palliative settings.</a:t>
            </a:r>
          </a:p>
          <a:p>
            <a:pPr lvl="1"/>
            <a:r>
              <a:rPr lang="en-GB"/>
              <a:t>May use pragmatic or cluster-randomized designs to evaluate interventions like symptom management or communication strategies.</a:t>
            </a:r>
          </a:p>
          <a:p>
            <a:pPr lvl="0"/>
            <a:r>
              <a:rPr lang="en-GB" b="1"/>
              <a:t>Survey Research</a:t>
            </a:r>
            <a:endParaRPr lang="en-GB"/>
          </a:p>
          <a:p>
            <a:pPr lvl="1"/>
            <a:r>
              <a:rPr lang="en-GB"/>
              <a:t>Commonly used to assess patient and caregiver experiences, quality of life, and service satisfaction.</a:t>
            </a:r>
          </a:p>
          <a:p>
            <a:pPr lvl="1"/>
            <a:r>
              <a:rPr lang="en-GB"/>
              <a:t>Requires careful questionnaire design to ensure sensitivity and relevance to palliative populations.</a:t>
            </a:r>
          </a:p>
          <a:p>
            <a:pPr lvl="0"/>
            <a:r>
              <a:rPr lang="en-GB" b="1"/>
              <a:t>Epidemiological Methods</a:t>
            </a:r>
            <a:endParaRPr lang="en-GB"/>
          </a:p>
          <a:p>
            <a:pPr lvl="1"/>
            <a:r>
              <a:rPr lang="en-GB"/>
              <a:t>Used to study disease prevalence, symptom burden, and healthcare utilization.</a:t>
            </a:r>
          </a:p>
          <a:p>
            <a:pPr lvl="1"/>
            <a:r>
              <a:rPr lang="en-GB"/>
              <a:t>Can include cohort studies, case-control studies, and cross-sectional designs.</a:t>
            </a:r>
          </a:p>
          <a:p>
            <a:pPr lvl="0"/>
            <a:r>
              <a:rPr lang="en-GB" b="1"/>
              <a:t>Health Economics</a:t>
            </a:r>
            <a:endParaRPr lang="en-GB"/>
          </a:p>
          <a:p>
            <a:pPr lvl="1"/>
            <a:r>
              <a:rPr lang="en-GB"/>
              <a:t>Evaluates cost-effectiveness of interventions and models resource allocation.</a:t>
            </a:r>
          </a:p>
          <a:p>
            <a:pPr lvl="1"/>
            <a:r>
              <a:rPr lang="en-GB"/>
              <a:t>Often integrated with clinical trials or observational studies.</a:t>
            </a:r>
          </a:p>
          <a:p>
            <a:pPr lvl="0"/>
            <a:r>
              <a:rPr lang="en-GB" b="1"/>
              <a:t>Big Data and Registry-Based Studies</a:t>
            </a:r>
            <a:endParaRPr lang="en-GB"/>
          </a:p>
          <a:p>
            <a:pPr lvl="1"/>
            <a:r>
              <a:rPr lang="en-GB"/>
              <a:t>Increasingly used to analyze large datasets from electronic health records or national registries.</a:t>
            </a:r>
          </a:p>
          <a:p>
            <a:pPr lvl="1"/>
            <a:r>
              <a:rPr lang="en-GB"/>
              <a:t>Useful for identifying patterns in care delivery and outcomes across populations.</a:t>
            </a:r>
          </a:p>
          <a:p>
            <a:pPr lvl="0"/>
            <a:r>
              <a:rPr lang="en-GB" b="1"/>
              <a:t>Measurement and Psychometrics</a:t>
            </a:r>
            <a:endParaRPr lang="en-GB"/>
          </a:p>
          <a:p>
            <a:pPr lvl="1"/>
            <a:r>
              <a:rPr lang="en-GB"/>
              <a:t>Focus on developing and validating instruments to assess outcomes like pain, distress, and quality of life.</a:t>
            </a:r>
          </a:p>
          <a:p>
            <a:pPr lvl="1"/>
            <a:r>
              <a:rPr lang="en-GB"/>
              <a:t>Emphasis on reliability, validity, responsiveness, and appropriateness of measures.</a:t>
            </a:r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4260A-5286-0827-104C-2F89DF6F13DC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5A16A3C-8FA7-4057-BA48-DE9265D602B4}" type="slidenum">
              <a:t>9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EBA59D-0BCF-5BF6-C12A-02C4F5694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90415B-F97A-FE80-0113-A611A63A2BE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 b="1"/>
              <a:t>1. Rigorous Study Design</a:t>
            </a:r>
          </a:p>
          <a:p>
            <a:pPr lvl="0"/>
            <a:r>
              <a:rPr lang="en-GB" b="1"/>
              <a:t>Clear objectives and hypotheses</a:t>
            </a:r>
            <a:r>
              <a:rPr lang="en-GB"/>
              <a:t>: Define what you're measuring and why.</a:t>
            </a:r>
          </a:p>
          <a:p>
            <a:pPr lvl="0"/>
            <a:r>
              <a:rPr lang="en-GB" b="1"/>
              <a:t>Appropriate methodology</a:t>
            </a:r>
            <a:r>
              <a:rPr lang="en-GB"/>
              <a:t>: Choose the right design (e.g., RCT, cohort study) to minimize bias and confounding.</a:t>
            </a:r>
          </a:p>
          <a:p>
            <a:pPr lvl="0"/>
            <a:r>
              <a:rPr lang="en-GB" b="1"/>
              <a:t>Sample size calculation</a:t>
            </a:r>
            <a:r>
              <a:rPr lang="en-GB"/>
              <a:t>: Ensure statistical power to detect meaningful effects.</a:t>
            </a:r>
          </a:p>
          <a:p>
            <a:pPr lvl="0"/>
            <a:br>
              <a:rPr lang="en-GB"/>
            </a:br>
            <a:endParaRPr lang="en-GB"/>
          </a:p>
          <a:p>
            <a:pPr lvl="0"/>
            <a:r>
              <a:rPr lang="en-GB" b="1"/>
              <a:t>2. Standardized Data Collection</a:t>
            </a:r>
          </a:p>
          <a:p>
            <a:pPr lvl="0"/>
            <a:r>
              <a:rPr lang="en-GB" b="1"/>
              <a:t>Validated instruments</a:t>
            </a:r>
            <a:r>
              <a:rPr lang="en-GB"/>
              <a:t>: Use tools that are tested for reliability and validity (e.g., SF-36 for quality of life).</a:t>
            </a:r>
          </a:p>
          <a:p>
            <a:pPr lvl="0"/>
            <a:r>
              <a:rPr lang="en-GB" b="1"/>
              <a:t>Training for data collectors</a:t>
            </a:r>
            <a:r>
              <a:rPr lang="en-GB"/>
              <a:t>: Ensure consistency in how data is gathered.</a:t>
            </a:r>
          </a:p>
          <a:p>
            <a:pPr lvl="0"/>
            <a:r>
              <a:rPr lang="en-GB" b="1"/>
              <a:t>Pilot testing</a:t>
            </a:r>
            <a:r>
              <a:rPr lang="en-GB"/>
              <a:t>: Run a small-scale trial to identify issues before full deployment.</a:t>
            </a:r>
          </a:p>
          <a:p>
            <a:pPr lvl="0"/>
            <a:br>
              <a:rPr lang="en-GB"/>
            </a:br>
            <a:endParaRPr lang="en-GB"/>
          </a:p>
          <a:p>
            <a:pPr lvl="0"/>
            <a:r>
              <a:rPr lang="en-GB" b="1"/>
              <a:t>3. Data Management Protocols</a:t>
            </a:r>
          </a:p>
          <a:p>
            <a:pPr lvl="0"/>
            <a:r>
              <a:rPr lang="en-GB" b="1"/>
              <a:t>Data entry checks</a:t>
            </a:r>
            <a:r>
              <a:rPr lang="en-GB"/>
              <a:t>: Use double data entry or automated validation rules.</a:t>
            </a:r>
          </a:p>
          <a:p>
            <a:pPr lvl="0"/>
            <a:r>
              <a:rPr lang="en-GB" b="1"/>
              <a:t>Secure storage</a:t>
            </a:r>
            <a:r>
              <a:rPr lang="en-GB"/>
              <a:t>: Protect data integrity and confidentiality with encrypted systems.</a:t>
            </a:r>
          </a:p>
          <a:p>
            <a:pPr lvl="0"/>
            <a:r>
              <a:rPr lang="en-GB" b="1"/>
              <a:t>Version control</a:t>
            </a:r>
            <a:r>
              <a:rPr lang="en-GB"/>
              <a:t>: Track changes to datasets and documentation.</a:t>
            </a:r>
          </a:p>
          <a:p>
            <a:pPr lvl="0"/>
            <a:br>
              <a:rPr lang="en-GB"/>
            </a:br>
            <a:endParaRPr lang="en-GB"/>
          </a:p>
          <a:p>
            <a:pPr lvl="0"/>
            <a:r>
              <a:rPr lang="en-GB" b="1"/>
              <a:t>4. Quality Assurance Procedures</a:t>
            </a:r>
          </a:p>
          <a:p>
            <a:pPr lvl="0"/>
            <a:r>
              <a:rPr lang="en-GB" b="1"/>
              <a:t>Monitoring and auditing</a:t>
            </a:r>
            <a:r>
              <a:rPr lang="en-GB"/>
              <a:t>: Regular checks for completeness, accuracy, and protocol adherence.</a:t>
            </a:r>
          </a:p>
          <a:p>
            <a:pPr lvl="0"/>
            <a:r>
              <a:rPr lang="en-GB" b="1"/>
              <a:t>Missing data handling</a:t>
            </a:r>
            <a:r>
              <a:rPr lang="en-GB"/>
              <a:t>: Use appropriate imputation or sensitivity analyses.</a:t>
            </a:r>
          </a:p>
          <a:p>
            <a:pPr lvl="0"/>
            <a:r>
              <a:rPr lang="en-GB" b="1"/>
              <a:t>Outlier detection</a:t>
            </a:r>
            <a:r>
              <a:rPr lang="en-GB"/>
              <a:t>: Identify and assess extreme values for potential errors.</a:t>
            </a:r>
          </a:p>
          <a:p>
            <a:pPr lvl="0"/>
            <a:br>
              <a:rPr lang="en-GB"/>
            </a:br>
            <a:endParaRPr lang="en-GB"/>
          </a:p>
          <a:p>
            <a:pPr lvl="0"/>
            <a:r>
              <a:rPr lang="en-GB" b="1"/>
              <a:t>5. Statistical Rigor</a:t>
            </a:r>
          </a:p>
          <a:p>
            <a:pPr lvl="0"/>
            <a:r>
              <a:rPr lang="en-GB" b="1"/>
              <a:t>Appropriate analysis techniques</a:t>
            </a:r>
            <a:r>
              <a:rPr lang="en-GB"/>
              <a:t>: Match statistical methods to data type and study design.</a:t>
            </a:r>
          </a:p>
          <a:p>
            <a:pPr lvl="0"/>
            <a:r>
              <a:rPr lang="en-GB" b="1"/>
              <a:t>Assumption testing</a:t>
            </a:r>
            <a:r>
              <a:rPr lang="en-GB"/>
              <a:t>: Check for normality, homoscedasticity, and independence.</a:t>
            </a:r>
          </a:p>
          <a:p>
            <a:pPr lvl="0"/>
            <a:r>
              <a:rPr lang="en-GB" b="1"/>
              <a:t>Transparent reporting</a:t>
            </a:r>
            <a:r>
              <a:rPr lang="en-GB"/>
              <a:t>: Follow guidelines like CONSORT, STROBE, or RECORD.</a:t>
            </a:r>
          </a:p>
          <a:p>
            <a:pPr lvl="0"/>
            <a:br>
              <a:rPr lang="en-GB"/>
            </a:br>
            <a:endParaRPr lang="en-GB"/>
          </a:p>
          <a:p>
            <a:pPr lvl="0"/>
            <a:r>
              <a:rPr lang="en-GB" b="1"/>
              <a:t>6. Ethical and Regulatory Compliance</a:t>
            </a:r>
          </a:p>
          <a:p>
            <a:pPr lvl="0"/>
            <a:r>
              <a:rPr lang="en-GB" b="1"/>
              <a:t>Informed consent</a:t>
            </a:r>
            <a:r>
              <a:rPr lang="en-GB"/>
              <a:t>: Ensure participants understand data use and rights.</a:t>
            </a:r>
          </a:p>
          <a:p>
            <a:pPr lvl="0"/>
            <a:r>
              <a:rPr lang="en-GB" b="1"/>
              <a:t>Ethics approval</a:t>
            </a:r>
            <a:r>
              <a:rPr lang="en-GB"/>
              <a:t>: Obtain clearance from relevant boards or committees.</a:t>
            </a:r>
          </a:p>
          <a:p>
            <a:pPr lvl="0"/>
            <a:r>
              <a:rPr lang="en-GB" b="1"/>
              <a:t>Data anonymization</a:t>
            </a:r>
            <a:r>
              <a:rPr lang="en-GB"/>
              <a:t>: Protect participant identity in analysis and reporting.</a:t>
            </a:r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764E7-2CF4-6888-01D0-57BA03E0310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6AAB236-2AE8-42B5-8789-3F47C6FC8E7A}" type="slidenum">
              <a:t>10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EC4614-EFDC-0305-C22C-1E0AC3F8C8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07038-CC9C-727A-9B0D-06C017F6C12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 b="1"/>
              <a:t>Challenges and Considerations</a:t>
            </a:r>
          </a:p>
          <a:p>
            <a:pPr lvl="0"/>
            <a:endParaRPr lang="en-GB" b="1"/>
          </a:p>
          <a:p>
            <a:pPr lvl="0"/>
            <a:r>
              <a:rPr lang="en-GB" b="1"/>
              <a:t>Ethical Sensitivity</a:t>
            </a:r>
            <a:r>
              <a:rPr lang="en-GB"/>
              <a:t>: Research must respect the vulnerability of patients and families, often requiring tailored consent processes and minimal burden designs.</a:t>
            </a:r>
          </a:p>
          <a:p>
            <a:pPr lvl="0"/>
            <a:endParaRPr lang="en-GB"/>
          </a:p>
          <a:p>
            <a:pPr lvl="0"/>
            <a:r>
              <a:rPr lang="en-GB" b="1"/>
              <a:t>Recruitment and Retention</a:t>
            </a:r>
            <a:r>
              <a:rPr lang="en-GB"/>
              <a:t>: High attrition rates and difficulty in enrolling participants necessitate innovative strategies and flexible protocols.</a:t>
            </a:r>
          </a:p>
          <a:p>
            <a:pPr lvl="0"/>
            <a:endParaRPr lang="en-GB"/>
          </a:p>
          <a:p>
            <a:pPr lvl="0"/>
            <a:r>
              <a:rPr lang="en-GB" b="1"/>
              <a:t>Multidisciplinary Collaboration</a:t>
            </a:r>
            <a:r>
              <a:rPr lang="en-GB"/>
              <a:t>: Effective studies often involve teams from medicine, nursing, psychology, sociology, and ethics.</a:t>
            </a:r>
          </a:p>
          <a:p>
            <a:pPr lvl="0"/>
            <a:endParaRPr lang="en-GB"/>
          </a:p>
          <a:p>
            <a:pPr lvl="0"/>
            <a:r>
              <a:rPr lang="en-GB" b="1"/>
              <a:t>Integration with Qualitative Methods</a:t>
            </a:r>
            <a:r>
              <a:rPr lang="en-GB"/>
              <a:t>: Mixed methods are frequently employed to capture both numerical trends and lived experiences.</a:t>
            </a:r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FC6CD8-C9A9-8D13-C0E1-B7B0C2A0325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0119F66-5C73-4159-9D1B-F0569CFAC5C8}" type="slidenum">
              <a:t>11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83D4F4-04D0-F7BB-1499-1F981F136A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39600A-98D1-17B1-BCF3-DDF3896BF2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 b="1"/>
              <a:t>Challenges and Considerations</a:t>
            </a:r>
          </a:p>
          <a:p>
            <a:pPr lvl="0"/>
            <a:endParaRPr lang="en-GB" b="1"/>
          </a:p>
          <a:p>
            <a:pPr lvl="0"/>
            <a:r>
              <a:rPr lang="en-GB" b="1"/>
              <a:t>Ethical Sensitivity</a:t>
            </a:r>
            <a:r>
              <a:rPr lang="en-GB"/>
              <a:t>: Research must respect the vulnerability of patients and families, often requiring tailored consent processes and minimal burden designs.</a:t>
            </a:r>
          </a:p>
          <a:p>
            <a:pPr lvl="0"/>
            <a:endParaRPr lang="en-GB"/>
          </a:p>
          <a:p>
            <a:pPr lvl="0"/>
            <a:r>
              <a:rPr lang="en-GB" b="1"/>
              <a:t>Recruitment and Retention</a:t>
            </a:r>
            <a:r>
              <a:rPr lang="en-GB"/>
              <a:t>: High attrition rates and difficulty in enrolling participants necessitate innovative strategies and flexible protocols.</a:t>
            </a:r>
          </a:p>
          <a:p>
            <a:pPr lvl="0"/>
            <a:endParaRPr lang="en-GB"/>
          </a:p>
          <a:p>
            <a:pPr lvl="0"/>
            <a:r>
              <a:rPr lang="en-GB" b="1"/>
              <a:t>Multidisciplinary Collaboration</a:t>
            </a:r>
            <a:r>
              <a:rPr lang="en-GB"/>
              <a:t>: Effective studies often involve teams from medicine, nursing, psychology, sociology, and ethics.</a:t>
            </a:r>
          </a:p>
          <a:p>
            <a:pPr lvl="0"/>
            <a:endParaRPr lang="en-GB"/>
          </a:p>
          <a:p>
            <a:pPr lvl="0"/>
            <a:r>
              <a:rPr lang="en-GB" b="1"/>
              <a:t>Integration with Qualitative Methods</a:t>
            </a:r>
            <a:r>
              <a:rPr lang="en-GB"/>
              <a:t>: Mixed methods are frequently employed to capture both numerical trends and lived experiences.</a:t>
            </a:r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AE012-C3B7-F04C-22B2-04A4E7FFBC4B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6D7FE9A-D040-4B07-B9D5-6CF5ABF966A5}" type="slidenum">
              <a:t>12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371D70-8562-C19A-2229-4506FC388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4BE5D-9B8B-68D7-541D-8780912325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 b="1"/>
              <a:t>1. Evidence Synthesis in Healthcare</a:t>
            </a:r>
          </a:p>
          <a:p>
            <a:pPr lvl="0"/>
            <a:r>
              <a:rPr lang="en-GB" b="1"/>
              <a:t>Definition</a:t>
            </a:r>
            <a:r>
              <a:rPr lang="en-GB"/>
              <a:t>: Evidence synthesis is the process of systematically gathering, evaluating, and summarizing research findings to inform clinical practice, policy, and future research.</a:t>
            </a:r>
          </a:p>
          <a:p>
            <a:pPr lvl="0"/>
            <a:r>
              <a:rPr lang="en-GB" b="1"/>
              <a:t>Types of Evidence Synthesis</a:t>
            </a:r>
            <a:r>
              <a:rPr lang="en-GB"/>
              <a:t>:</a:t>
            </a:r>
          </a:p>
          <a:p>
            <a:pPr lvl="0"/>
            <a:r>
              <a:rPr lang="en-GB" b="1"/>
              <a:t>Systematic Reviews</a:t>
            </a:r>
            <a:endParaRPr lang="en-GB"/>
          </a:p>
          <a:p>
            <a:pPr lvl="0"/>
            <a:r>
              <a:rPr lang="en-GB" b="1"/>
              <a:t>Meta-analyses</a:t>
            </a:r>
            <a:endParaRPr lang="en-GB"/>
          </a:p>
          <a:p>
            <a:pPr lvl="0"/>
            <a:r>
              <a:rPr lang="en-GB" b="1"/>
              <a:t>Scoping Reviews</a:t>
            </a:r>
            <a:endParaRPr lang="en-GB"/>
          </a:p>
          <a:p>
            <a:pPr lvl="0"/>
            <a:r>
              <a:rPr lang="en-GB" b="1"/>
              <a:t>Rapid Reviews</a:t>
            </a:r>
            <a:endParaRPr lang="en-GB"/>
          </a:p>
          <a:p>
            <a:pPr lvl="0"/>
            <a:r>
              <a:rPr lang="en-GB" b="1"/>
              <a:t>Realist Reviews</a:t>
            </a:r>
            <a:endParaRPr lang="en-GB"/>
          </a:p>
          <a:p>
            <a:pPr lvl="0"/>
            <a:r>
              <a:rPr lang="en-GB" b="1"/>
              <a:t>Purpose</a:t>
            </a:r>
            <a:r>
              <a:rPr lang="en-GB"/>
              <a:t>:</a:t>
            </a:r>
          </a:p>
          <a:p>
            <a:pPr lvl="0"/>
            <a:r>
              <a:rPr lang="en-GB"/>
              <a:t>Identify gaps in knowledge</a:t>
            </a:r>
          </a:p>
          <a:p>
            <a:pPr lvl="0"/>
            <a:r>
              <a:rPr lang="en-GB"/>
              <a:t>Support decision-making</a:t>
            </a:r>
          </a:p>
          <a:p>
            <a:pPr lvl="0"/>
            <a:r>
              <a:rPr lang="en-GB"/>
              <a:t>Avoid duplication of research</a:t>
            </a:r>
          </a:p>
          <a:p>
            <a:pPr lvl="0"/>
            <a:r>
              <a:rPr lang="en-GB"/>
              <a:t>Improve healthcare outcomes</a:t>
            </a:r>
            <a:br>
              <a:rPr lang="en-GB"/>
            </a:br>
            <a:endParaRPr lang="en-GB"/>
          </a:p>
          <a:p>
            <a:pPr lvl="0"/>
            <a:r>
              <a:rPr lang="en-GB" b="1"/>
              <a:t>2. Systematic Reviews and Meta-Analysis</a:t>
            </a:r>
          </a:p>
          <a:p>
            <a:pPr lvl="0"/>
            <a:r>
              <a:rPr lang="en-GB" b="1"/>
              <a:t>Systematic Review</a:t>
            </a:r>
          </a:p>
          <a:p>
            <a:pPr lvl="0"/>
            <a:r>
              <a:rPr lang="en-GB"/>
              <a:t>A structured method to identify, appraise, and synthesize all relevant studies on a specific question.</a:t>
            </a:r>
          </a:p>
          <a:p>
            <a:pPr lvl="0"/>
            <a:r>
              <a:rPr lang="en-GB"/>
              <a:t>Follows protocols like </a:t>
            </a:r>
            <a:r>
              <a:rPr lang="en-GB" b="1"/>
              <a:t>PRISMA</a:t>
            </a:r>
            <a:r>
              <a:rPr lang="en-GB"/>
              <a:t> for transparency and reproducibility.</a:t>
            </a:r>
          </a:p>
          <a:p>
            <a:pPr lvl="0"/>
            <a:r>
              <a:rPr lang="en-GB"/>
              <a:t>Involves defining inclusion/exclusion criteria, searching databases, assessing study quality, and summarizing findings. </a:t>
            </a:r>
            <a:r>
              <a:rPr lang="en-GB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[epitechresearch.com]</a:t>
            </a:r>
            <a:r>
              <a:rPr lang="en-GB"/>
              <a:t>, </a:t>
            </a:r>
            <a:r>
              <a:rPr lang="en-GB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[content.sp...arvard.edu]</a:t>
            </a:r>
            <a:r>
              <a:rPr lang="en-GB"/>
              <a:t>, </a:t>
            </a:r>
            <a:r>
              <a:rPr lang="en-GB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[thepafp.org]</a:t>
            </a:r>
            <a:endParaRPr lang="en-GB"/>
          </a:p>
          <a:p>
            <a:pPr lvl="0"/>
            <a:r>
              <a:rPr lang="en-GB" b="1"/>
              <a:t>Meta-Analysis</a:t>
            </a:r>
          </a:p>
          <a:p>
            <a:pPr lvl="0"/>
            <a:r>
              <a:rPr lang="en-GB"/>
              <a:t>A statistical technique used within a systematic review to combine results from multiple studies.</a:t>
            </a:r>
          </a:p>
          <a:p>
            <a:pPr lvl="0"/>
            <a:r>
              <a:rPr lang="en-GB"/>
              <a:t>Increases statistical power and precision.</a:t>
            </a:r>
          </a:p>
          <a:p>
            <a:pPr lvl="0"/>
            <a:r>
              <a:rPr lang="en-GB"/>
              <a:t>Often visualized using </a:t>
            </a:r>
            <a:r>
              <a:rPr lang="en-GB" b="1"/>
              <a:t>forest plots</a:t>
            </a:r>
            <a:r>
              <a:rPr lang="en-GB"/>
              <a:t> to show pooled effect sizes. </a:t>
            </a:r>
          </a:p>
          <a:p>
            <a:pPr lvl="0"/>
            <a:r>
              <a:rPr lang="en-GB" b="1"/>
              <a:t>Best Practices</a:t>
            </a:r>
            <a:r>
              <a:rPr lang="en-GB"/>
              <a:t>:</a:t>
            </a:r>
          </a:p>
          <a:p>
            <a:pPr lvl="0"/>
            <a:r>
              <a:rPr lang="en-GB"/>
              <a:t>Use validated tools for quality assessment (e.g., GRADE).</a:t>
            </a:r>
          </a:p>
          <a:p>
            <a:pPr lvl="0"/>
            <a:r>
              <a:rPr lang="en-GB"/>
              <a:t>Ensure heterogeneity is assessed and addressed.</a:t>
            </a:r>
          </a:p>
          <a:p>
            <a:pPr lvl="0"/>
            <a:r>
              <a:rPr lang="en-GB"/>
              <a:t>Register protocols (e.g., PROSPERO).</a:t>
            </a:r>
          </a:p>
          <a:p>
            <a:pPr lvl="0"/>
            <a:br>
              <a:rPr lang="en-GB"/>
            </a:br>
            <a:endParaRPr lang="en-GB"/>
          </a:p>
          <a:p>
            <a:pPr lvl="0"/>
            <a:r>
              <a:rPr lang="en-GB" b="1"/>
              <a:t>3. Core Outcome Measures (COMET &amp; COSMIN)</a:t>
            </a:r>
          </a:p>
          <a:p>
            <a:pPr lvl="0"/>
            <a:r>
              <a:rPr lang="en-GB" b="1"/>
              <a:t>COMET Initiative</a:t>
            </a:r>
          </a:p>
          <a:p>
            <a:pPr lvl="0"/>
            <a:r>
              <a:rPr lang="en-GB"/>
              <a:t>Focuses on developing </a:t>
            </a:r>
            <a:r>
              <a:rPr lang="en-GB" b="1"/>
              <a:t>Core Outcome Sets (COS)</a:t>
            </a:r>
            <a:r>
              <a:rPr lang="en-GB"/>
              <a:t>—standardized sets of outcomes that should be measured and reported in all clinical trials for a specific condition.</a:t>
            </a:r>
          </a:p>
          <a:p>
            <a:pPr lvl="0"/>
            <a:r>
              <a:rPr lang="en-GB"/>
              <a:t>Aims to improve consistency and comparability across studies.</a:t>
            </a:r>
          </a:p>
          <a:p>
            <a:pPr lvl="0"/>
            <a:r>
              <a:rPr lang="en-GB"/>
              <a:t>Maintains a searchable database of COS projects. </a:t>
            </a:r>
            <a:r>
              <a:rPr lang="en-GB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[comet-initiative.org]</a:t>
            </a:r>
            <a:endParaRPr lang="en-GB"/>
          </a:p>
          <a:p>
            <a:pPr lvl="0"/>
            <a:endParaRPr lang="en-GB" b="1"/>
          </a:p>
          <a:p>
            <a:pPr lvl="0"/>
            <a:r>
              <a:rPr lang="en-GB" b="1"/>
              <a:t>COSMIN Guidelines</a:t>
            </a:r>
          </a:p>
          <a:p>
            <a:pPr lvl="0"/>
            <a:r>
              <a:rPr lang="en-GB"/>
              <a:t>Provides standards for selecting </a:t>
            </a:r>
            <a:r>
              <a:rPr lang="en-GB" b="1"/>
              <a:t>outcome measurement instruments</a:t>
            </a:r>
            <a:r>
              <a:rPr lang="en-GB"/>
              <a:t> for COS.</a:t>
            </a:r>
          </a:p>
          <a:p>
            <a:pPr lvl="0"/>
            <a:r>
              <a:rPr lang="en-GB"/>
              <a:t>Emphasizes: </a:t>
            </a:r>
          </a:p>
          <a:p>
            <a:pPr lvl="1"/>
            <a:r>
              <a:rPr lang="en-GB" b="1"/>
              <a:t>Content validity</a:t>
            </a:r>
            <a:endParaRPr lang="en-GB"/>
          </a:p>
          <a:p>
            <a:pPr lvl="1"/>
            <a:r>
              <a:rPr lang="en-GB" b="1"/>
              <a:t>Reliability</a:t>
            </a:r>
            <a:endParaRPr lang="en-GB"/>
          </a:p>
          <a:p>
            <a:pPr lvl="1"/>
            <a:r>
              <a:rPr lang="en-GB" b="1"/>
              <a:t>Responsiveness</a:t>
            </a:r>
            <a:endParaRPr lang="en-GB"/>
          </a:p>
          <a:p>
            <a:pPr lvl="1"/>
            <a:r>
              <a:rPr lang="en-GB" b="1"/>
              <a:t>Feasibility</a:t>
            </a:r>
            <a:endParaRPr lang="en-GB"/>
          </a:p>
          <a:p>
            <a:pPr lvl="0"/>
            <a:r>
              <a:rPr lang="en-GB"/>
              <a:t>Developed through consensus methods like Delphi studies. </a:t>
            </a:r>
            <a:r>
              <a:rPr lang="en-GB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[cosmin.nl]</a:t>
            </a:r>
            <a:r>
              <a:rPr lang="en-GB"/>
              <a:t>, </a:t>
            </a:r>
            <a:r>
              <a:rPr lang="en-GB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[cometinitiative.org]</a:t>
            </a:r>
            <a:endParaRPr lang="en-GB"/>
          </a:p>
          <a:p>
            <a:pPr lvl="0"/>
            <a:r>
              <a:rPr lang="en-GB" b="1"/>
              <a:t>4-Step COSMIN/COMET Process</a:t>
            </a:r>
            <a:r>
              <a:rPr lang="en-GB"/>
              <a:t>:</a:t>
            </a:r>
          </a:p>
          <a:p>
            <a:pPr lvl="0"/>
            <a:r>
              <a:rPr lang="en-GB" b="1"/>
              <a:t>Conceptual considerations</a:t>
            </a:r>
            <a:r>
              <a:rPr lang="en-GB"/>
              <a:t> – Define what to measure.</a:t>
            </a:r>
          </a:p>
          <a:p>
            <a:pPr lvl="0"/>
            <a:r>
              <a:rPr lang="en-GB" b="1"/>
              <a:t>Search for instruments</a:t>
            </a:r>
            <a:r>
              <a:rPr lang="en-GB"/>
              <a:t> – Systematic review of existing tools.</a:t>
            </a:r>
          </a:p>
          <a:p>
            <a:pPr lvl="0"/>
            <a:r>
              <a:rPr lang="en-GB" b="1"/>
              <a:t>Quality assessment</a:t>
            </a:r>
            <a:r>
              <a:rPr lang="en-GB"/>
              <a:t> – Evaluate measurement properties.</a:t>
            </a:r>
          </a:p>
          <a:p>
            <a:pPr lvl="0"/>
            <a:r>
              <a:rPr lang="en-GB" b="1"/>
              <a:t>Consensus and recommendation</a:t>
            </a:r>
            <a:r>
              <a:rPr lang="en-GB"/>
              <a:t> – Select the best instrument for each outcome.</a:t>
            </a:r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299E8-ED93-D726-7EAD-66DDED7C87E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1FBA846-3018-45A4-8FF1-B4B2331C0B87}" type="slidenum">
              <a:t>13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B525B-C642-1270-70D3-C428982EB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780A9F-DD78-6AB3-BCB9-FC148C5E802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 b="1"/>
              <a:t>1. Evidence Synthesis in Healthcare</a:t>
            </a:r>
          </a:p>
          <a:p>
            <a:pPr lvl="0"/>
            <a:r>
              <a:rPr lang="en-GB" b="1"/>
              <a:t>Definition</a:t>
            </a:r>
            <a:r>
              <a:rPr lang="en-GB"/>
              <a:t>: Evidence synthesis is the process of systematically gathering, evaluating, and summarizing research findings to inform clinical practice, policy, and future research.</a:t>
            </a:r>
          </a:p>
          <a:p>
            <a:pPr lvl="0"/>
            <a:r>
              <a:rPr lang="en-GB" b="1"/>
              <a:t>Types of Evidence Synthesis</a:t>
            </a:r>
            <a:r>
              <a:rPr lang="en-GB"/>
              <a:t>:</a:t>
            </a:r>
          </a:p>
          <a:p>
            <a:pPr lvl="0"/>
            <a:r>
              <a:rPr lang="en-GB" b="1"/>
              <a:t>Systematic Reviews</a:t>
            </a:r>
            <a:endParaRPr lang="en-GB"/>
          </a:p>
          <a:p>
            <a:pPr lvl="0"/>
            <a:r>
              <a:rPr lang="en-GB" b="1"/>
              <a:t>Meta-analyses</a:t>
            </a:r>
            <a:endParaRPr lang="en-GB"/>
          </a:p>
          <a:p>
            <a:pPr lvl="0"/>
            <a:r>
              <a:rPr lang="en-GB" b="1"/>
              <a:t>Scoping Reviews</a:t>
            </a:r>
            <a:endParaRPr lang="en-GB"/>
          </a:p>
          <a:p>
            <a:pPr lvl="0"/>
            <a:r>
              <a:rPr lang="en-GB" b="1"/>
              <a:t>Rapid Reviews</a:t>
            </a:r>
            <a:endParaRPr lang="en-GB"/>
          </a:p>
          <a:p>
            <a:pPr lvl="0"/>
            <a:r>
              <a:rPr lang="en-GB" b="1"/>
              <a:t>Realist Reviews</a:t>
            </a:r>
            <a:endParaRPr lang="en-GB"/>
          </a:p>
          <a:p>
            <a:pPr lvl="0"/>
            <a:r>
              <a:rPr lang="en-GB" b="1"/>
              <a:t>Purpose</a:t>
            </a:r>
            <a:r>
              <a:rPr lang="en-GB"/>
              <a:t>:</a:t>
            </a:r>
          </a:p>
          <a:p>
            <a:pPr lvl="0"/>
            <a:r>
              <a:rPr lang="en-GB"/>
              <a:t>Identify gaps in knowledge</a:t>
            </a:r>
          </a:p>
          <a:p>
            <a:pPr lvl="0"/>
            <a:r>
              <a:rPr lang="en-GB"/>
              <a:t>Support decision-making</a:t>
            </a:r>
          </a:p>
          <a:p>
            <a:pPr lvl="0"/>
            <a:r>
              <a:rPr lang="en-GB"/>
              <a:t>Avoid duplication of research</a:t>
            </a:r>
          </a:p>
          <a:p>
            <a:pPr lvl="0"/>
            <a:r>
              <a:rPr lang="en-GB"/>
              <a:t>Improve healthcare outcomes</a:t>
            </a:r>
            <a:br>
              <a:rPr lang="en-GB"/>
            </a:br>
            <a:endParaRPr lang="en-GB"/>
          </a:p>
          <a:p>
            <a:pPr lvl="0"/>
            <a:r>
              <a:rPr lang="en-GB" b="1"/>
              <a:t>2. Systematic Reviews and Meta-Analysis</a:t>
            </a:r>
          </a:p>
          <a:p>
            <a:pPr lvl="0"/>
            <a:r>
              <a:rPr lang="en-GB" b="1"/>
              <a:t>Systematic Review</a:t>
            </a:r>
          </a:p>
          <a:p>
            <a:pPr lvl="0"/>
            <a:r>
              <a:rPr lang="en-GB"/>
              <a:t>A structured method to identify, appraise, and synthesize all relevant studies on a specific question.</a:t>
            </a:r>
          </a:p>
          <a:p>
            <a:pPr lvl="0"/>
            <a:r>
              <a:rPr lang="en-GB"/>
              <a:t>Follows protocols like </a:t>
            </a:r>
            <a:r>
              <a:rPr lang="en-GB" b="1"/>
              <a:t>PRISMA</a:t>
            </a:r>
            <a:r>
              <a:rPr lang="en-GB"/>
              <a:t> for transparency and reproducibility.</a:t>
            </a:r>
          </a:p>
          <a:p>
            <a:pPr lvl="0"/>
            <a:r>
              <a:rPr lang="en-GB"/>
              <a:t>Involves defining inclusion/exclusion criteria, searching databases, assessing study quality, and summarizing findings. </a:t>
            </a:r>
            <a:r>
              <a:rPr lang="en-GB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[epitechresearch.com]</a:t>
            </a:r>
            <a:r>
              <a:rPr lang="en-GB"/>
              <a:t>, </a:t>
            </a:r>
            <a:r>
              <a:rPr lang="en-GB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[content.sp...arvard.edu]</a:t>
            </a:r>
            <a:r>
              <a:rPr lang="en-GB"/>
              <a:t>, </a:t>
            </a:r>
            <a:r>
              <a:rPr lang="en-GB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[thepafp.org]</a:t>
            </a:r>
            <a:endParaRPr lang="en-GB"/>
          </a:p>
          <a:p>
            <a:pPr lvl="0"/>
            <a:r>
              <a:rPr lang="en-GB" b="1"/>
              <a:t>Meta-Analysis</a:t>
            </a:r>
          </a:p>
          <a:p>
            <a:pPr lvl="0"/>
            <a:r>
              <a:rPr lang="en-GB"/>
              <a:t>A statistical technique used within a systematic review to combine results from multiple studies.</a:t>
            </a:r>
          </a:p>
          <a:p>
            <a:pPr lvl="0"/>
            <a:r>
              <a:rPr lang="en-GB"/>
              <a:t>Increases statistical power and precision.</a:t>
            </a:r>
          </a:p>
          <a:p>
            <a:pPr lvl="0"/>
            <a:r>
              <a:rPr lang="en-GB"/>
              <a:t>Often visualized using </a:t>
            </a:r>
            <a:r>
              <a:rPr lang="en-GB" b="1"/>
              <a:t>forest plots</a:t>
            </a:r>
            <a:r>
              <a:rPr lang="en-GB"/>
              <a:t> to show pooled effect sizes. </a:t>
            </a:r>
          </a:p>
          <a:p>
            <a:pPr lvl="0"/>
            <a:r>
              <a:rPr lang="en-GB" b="1"/>
              <a:t>Best Practices</a:t>
            </a:r>
            <a:r>
              <a:rPr lang="en-GB"/>
              <a:t>:</a:t>
            </a:r>
          </a:p>
          <a:p>
            <a:pPr lvl="0"/>
            <a:r>
              <a:rPr lang="en-GB"/>
              <a:t>Use validated tools for quality assessment (e.g., GRADE).</a:t>
            </a:r>
          </a:p>
          <a:p>
            <a:pPr lvl="0"/>
            <a:r>
              <a:rPr lang="en-GB"/>
              <a:t>Ensure heterogeneity is assessed and addressed.</a:t>
            </a:r>
          </a:p>
          <a:p>
            <a:pPr lvl="0"/>
            <a:r>
              <a:rPr lang="en-GB"/>
              <a:t>Register protocols (e.g., PROSPERO).</a:t>
            </a:r>
          </a:p>
          <a:p>
            <a:pPr lvl="0"/>
            <a:br>
              <a:rPr lang="en-GB"/>
            </a:br>
            <a:endParaRPr lang="en-GB"/>
          </a:p>
          <a:p>
            <a:pPr lvl="0"/>
            <a:r>
              <a:rPr lang="en-GB" b="1"/>
              <a:t>3. Core Outcome Measures (COMET &amp; COSMIN)</a:t>
            </a:r>
          </a:p>
          <a:p>
            <a:pPr lvl="0"/>
            <a:r>
              <a:rPr lang="en-GB" b="1"/>
              <a:t>COMET Initiative</a:t>
            </a:r>
          </a:p>
          <a:p>
            <a:pPr lvl="0"/>
            <a:r>
              <a:rPr lang="en-GB"/>
              <a:t>Focuses on developing </a:t>
            </a:r>
            <a:r>
              <a:rPr lang="en-GB" b="1"/>
              <a:t>Core Outcome Sets (COS)</a:t>
            </a:r>
            <a:r>
              <a:rPr lang="en-GB"/>
              <a:t>—standardized sets of outcomes that should be measured and reported in all clinical trials for a specific condition.</a:t>
            </a:r>
          </a:p>
          <a:p>
            <a:pPr lvl="0"/>
            <a:r>
              <a:rPr lang="en-GB"/>
              <a:t>Aims to improve consistency and comparability across studies.</a:t>
            </a:r>
          </a:p>
          <a:p>
            <a:pPr lvl="0"/>
            <a:r>
              <a:rPr lang="en-GB"/>
              <a:t>Maintains a searchable database of COS projects. </a:t>
            </a:r>
            <a:r>
              <a:rPr lang="en-GB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[comet-initiative.org]</a:t>
            </a:r>
            <a:endParaRPr lang="en-GB"/>
          </a:p>
          <a:p>
            <a:pPr lvl="0"/>
            <a:endParaRPr lang="en-GB" b="1"/>
          </a:p>
          <a:p>
            <a:pPr lvl="0"/>
            <a:r>
              <a:rPr lang="en-GB" b="1"/>
              <a:t>COSMIN Guidelines</a:t>
            </a:r>
          </a:p>
          <a:p>
            <a:pPr lvl="0"/>
            <a:r>
              <a:rPr lang="en-GB"/>
              <a:t>Provides standards for selecting </a:t>
            </a:r>
            <a:r>
              <a:rPr lang="en-GB" b="1"/>
              <a:t>outcome measurement instruments</a:t>
            </a:r>
            <a:r>
              <a:rPr lang="en-GB"/>
              <a:t> for COS.</a:t>
            </a:r>
          </a:p>
          <a:p>
            <a:pPr lvl="0"/>
            <a:r>
              <a:rPr lang="en-GB"/>
              <a:t>Emphasizes: </a:t>
            </a:r>
          </a:p>
          <a:p>
            <a:pPr lvl="1"/>
            <a:r>
              <a:rPr lang="en-GB" b="1"/>
              <a:t>Content validity</a:t>
            </a:r>
            <a:endParaRPr lang="en-GB"/>
          </a:p>
          <a:p>
            <a:pPr lvl="1"/>
            <a:r>
              <a:rPr lang="en-GB" b="1"/>
              <a:t>Reliability</a:t>
            </a:r>
            <a:endParaRPr lang="en-GB"/>
          </a:p>
          <a:p>
            <a:pPr lvl="1"/>
            <a:r>
              <a:rPr lang="en-GB" b="1"/>
              <a:t>Responsiveness</a:t>
            </a:r>
            <a:endParaRPr lang="en-GB"/>
          </a:p>
          <a:p>
            <a:pPr lvl="1"/>
            <a:r>
              <a:rPr lang="en-GB" b="1"/>
              <a:t>Feasibility</a:t>
            </a:r>
            <a:endParaRPr lang="en-GB"/>
          </a:p>
          <a:p>
            <a:pPr lvl="0"/>
            <a:r>
              <a:rPr lang="en-GB"/>
              <a:t>Developed through consensus methods like Delphi studies. </a:t>
            </a:r>
            <a:r>
              <a:rPr lang="en-GB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[cosmin.nl]</a:t>
            </a:r>
            <a:r>
              <a:rPr lang="en-GB"/>
              <a:t>, </a:t>
            </a:r>
            <a:r>
              <a:rPr lang="en-GB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[cometinitiative.org]</a:t>
            </a:r>
            <a:endParaRPr lang="en-GB"/>
          </a:p>
          <a:p>
            <a:pPr lvl="0"/>
            <a:r>
              <a:rPr lang="en-GB" b="1"/>
              <a:t>4-Step COSMIN/COMET Process</a:t>
            </a:r>
            <a:r>
              <a:rPr lang="en-GB"/>
              <a:t>:</a:t>
            </a:r>
          </a:p>
          <a:p>
            <a:pPr lvl="0"/>
            <a:r>
              <a:rPr lang="en-GB" b="1"/>
              <a:t>Conceptual considerations</a:t>
            </a:r>
            <a:r>
              <a:rPr lang="en-GB"/>
              <a:t> – Define what to measure.</a:t>
            </a:r>
          </a:p>
          <a:p>
            <a:pPr lvl="0"/>
            <a:r>
              <a:rPr lang="en-GB" b="1"/>
              <a:t>Search for instruments</a:t>
            </a:r>
            <a:r>
              <a:rPr lang="en-GB"/>
              <a:t> – Systematic review of existing tools.</a:t>
            </a:r>
          </a:p>
          <a:p>
            <a:pPr lvl="0"/>
            <a:r>
              <a:rPr lang="en-GB" b="1"/>
              <a:t>Quality assessment</a:t>
            </a:r>
            <a:r>
              <a:rPr lang="en-GB"/>
              <a:t> – Evaluate measurement properties.</a:t>
            </a:r>
          </a:p>
          <a:p>
            <a:pPr lvl="0"/>
            <a:r>
              <a:rPr lang="en-GB" b="1"/>
              <a:t>Consensus and recommendation</a:t>
            </a:r>
            <a:r>
              <a:rPr lang="en-GB"/>
              <a:t> – Select the best instrument for each outcome.</a:t>
            </a:r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6A974-E25A-5BC7-4A76-05421754A9F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2E93F72-1CC0-46B9-93C4-FA13657F8495}" type="slidenum">
              <a:t>14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D2B76-ADE1-313A-0572-7437194E1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E7609-AA5B-4618-8692-E08CF33F9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36698-EE3F-E161-6A49-009FD8F82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99F1C-2CF2-683A-F8A7-6540EEA78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48DC4-DB2E-4CE8-5A42-9C3BD8E8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90712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5DD0A-0687-26CC-83C6-2C59F7396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39120-F9DB-03A5-F289-6F0D25A47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53E96-1AAB-5CE6-B16E-FDD7548D3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D8FDF-47C6-2C7D-BD52-B3F04AAB5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5F691-EACC-81AC-F415-B38A70BC6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2978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AA2EF-33F2-FF90-0BDB-74CFE8CF5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8BCF9-73BA-9056-2FC3-CAB1B1D3D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3FC21-6F81-1628-2EF8-B9FA4F3F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FB716-8000-263F-EC6B-DC354C147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F79D6-3C6F-D65E-EFFA-ECF792C96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57584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39B0-720B-0EB5-A2D4-339A29F48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96ABE-3A41-01BF-67B0-401097BE0C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13CA3-C4CF-FE6B-3897-710431897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3373F-23A1-DCB4-35AF-92E05A330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90EBE-195B-D70B-53FC-75C3D5AFD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99F98-AC34-2120-AE8C-4C128CF82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681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4BE9-5A1E-1CFD-2466-B4EB9EE29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C6631-AEE7-DB0B-FBB5-4B9DFFC7C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3CBA58-BF2B-6DC7-5DE0-6B5E0C5DA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90BBCE-9492-0225-5770-9BE3E06E8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4758D0-9C9D-B88F-2323-F5A51206A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DECAD9-C601-AFD0-231D-3691882BE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7F2254-6D2C-3B06-AE02-6A33379B2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BF8D1A-8FC5-0AEA-604D-4AF11EC3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0387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2AD6-0A90-C785-DAC6-72D4E845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AA11C0-9AFF-7FAE-E259-84598D50C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410F15-069B-DECF-71F7-7EED07F01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8A6C3-97D2-DFFB-50C7-31C110E61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290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F254AB-612E-6942-DDCA-136FA7B9C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7AE815-66EA-5E90-B704-C873EA194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D9416-83C3-B226-2213-103CEDB6E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116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40EEB-E240-73CD-7407-37760561A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DC769-5D78-F3C3-86CE-C9B843C80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6A361-A11D-BAFB-E718-3AF3E6739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A6C95-EF9D-AD58-28AF-D6A93B73E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9677F-3F95-C25F-9837-5FD6C852D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87BCF-55BC-4AB5-CD31-BB37E5808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631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AE8A7-9576-64DD-1C06-49C74D2BF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ECAC05-0753-0E32-BDEB-2C79636240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05D65-FB03-8027-A098-E908D21C7A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6BF573-970B-FB13-5894-335689C2F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1AEF5B-2552-14EE-717E-F61BB80D5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CF247-9DC9-F70A-2A62-8F67D8856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0311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45634-E7DD-ABB1-C33A-EE21E13FE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1D37ED-CAC6-840C-030A-D0F731CC1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E02CB-D1DD-5510-65A1-CB5429F1A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B191F-D948-2A68-A100-32F2F6B00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5F489-E03A-CF4B-C966-C426578DB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28811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8DE9CE-56EB-459A-FD5C-1E4A881AF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B5CF71-52B4-C863-62B8-2777BCA753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AECDD-B011-3631-F05C-F51919BA2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81205-DF26-BD2F-E6A3-E59EC6D7F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FC1FE-DF4B-C07D-4A4A-478CA5CCC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6171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ogo Sl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 descr="Ulster University logo">
            <a:extLst>
              <a:ext uri="{FF2B5EF4-FFF2-40B4-BE49-F238E27FC236}">
                <a16:creationId xmlns:a16="http://schemas.microsoft.com/office/drawing/2014/main" id="{222513CA-2900-BBBA-3F45-D3F1FEEC3D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787527" y="2278794"/>
            <a:ext cx="4616951" cy="254755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27780269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 Slide 2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Ulster University logo">
            <a:extLst>
              <a:ext uri="{FF2B5EF4-FFF2-40B4-BE49-F238E27FC236}">
                <a16:creationId xmlns:a16="http://schemas.microsoft.com/office/drawing/2014/main" id="{88231E75-2088-F064-E41C-B8F2939A49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43309" y="564404"/>
            <a:ext cx="1639939" cy="9048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7035847-193C-92E9-BBA9-29737CEEC3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5302" y="3093433"/>
            <a:ext cx="6079525" cy="1920523"/>
          </a:xfrm>
        </p:spPr>
        <p:txBody>
          <a:bodyPr anchor="t"/>
          <a:lstStyle>
            <a:lvl1pPr>
              <a:defRPr sz="6600" b="1">
                <a:solidFill>
                  <a:srgbClr val="FFFFFF"/>
                </a:solidFill>
                <a:cs typeface="Arial" pitchFamily="34"/>
              </a:defRPr>
            </a:lvl1pPr>
          </a:lstStyle>
          <a:p>
            <a:pPr lvl="0"/>
            <a:r>
              <a:rPr lang="en-US"/>
              <a:t>Divider Slide 2</a:t>
            </a:r>
            <a:br>
              <a:rPr lang="en-US"/>
            </a:br>
            <a:r>
              <a:rPr lang="en-US"/>
              <a:t>- Insert Title</a:t>
            </a:r>
          </a:p>
        </p:txBody>
      </p:sp>
    </p:spTree>
    <p:extLst>
      <p:ext uri="{BB962C8B-B14F-4D97-AF65-F5344CB8AC3E}">
        <p14:creationId xmlns:p14="http://schemas.microsoft.com/office/powerpoint/2010/main" val="128135992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ext 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F02C1C5-E702-B63B-1B94-C0779E5D35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21276" y="2624849"/>
            <a:ext cx="10261963" cy="397032"/>
          </a:xfrm>
        </p:spPr>
        <p:txBody>
          <a:bodyPr>
            <a:spAutoFit/>
          </a:bodyPr>
          <a:lstStyle>
            <a:lvl1pPr marL="0" indent="0">
              <a:buNone/>
              <a:defRPr lang="en-GB" sz="2200">
                <a:solidFill>
                  <a:srgbClr val="156082"/>
                </a:solidFill>
              </a:defRPr>
            </a:lvl1pPr>
          </a:lstStyle>
          <a:p>
            <a:pPr lvl="0"/>
            <a:r>
              <a:rPr lang="en-GB"/>
              <a:t>Body copy to be inserted here.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ACBD9782-FC27-54FC-6FF9-D19E6754AF3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21276" y="689164"/>
            <a:ext cx="6868314" cy="646334"/>
          </a:xfrm>
        </p:spPr>
        <p:txBody>
          <a:bodyPr>
            <a:spAutoFit/>
          </a:bodyPr>
          <a:lstStyle>
            <a:lvl1pPr marL="0" indent="0">
              <a:buNone/>
              <a:defRPr lang="en-GB" sz="4000" b="1">
                <a:solidFill>
                  <a:srgbClr val="156082"/>
                </a:solidFill>
              </a:defRPr>
            </a:lvl1pPr>
          </a:lstStyle>
          <a:p>
            <a:pPr lvl="0"/>
            <a:r>
              <a:rPr lang="en-GB"/>
              <a:t>Text Slide 2 – Insert Title</a:t>
            </a:r>
          </a:p>
        </p:txBody>
      </p:sp>
      <p:pic>
        <p:nvPicPr>
          <p:cNvPr id="4" name="Graphic 1" descr="Ulster University logo">
            <a:extLst>
              <a:ext uri="{FF2B5EF4-FFF2-40B4-BE49-F238E27FC236}">
                <a16:creationId xmlns:a16="http://schemas.microsoft.com/office/drawing/2014/main" id="{37960271-C834-2ADF-6544-87DA07C1A4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43309" y="564404"/>
            <a:ext cx="1639939" cy="90489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5098185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BB27-E677-2DD9-AD5F-43F479AB5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AAE03-C2AC-E9B5-1A44-5706588B2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DB9F9-3023-A6CB-4A00-FE5C02F4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EF1AA-8625-84C2-BEFE-6075C873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2B5C3-ACF1-CABD-6725-3D477FFA3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93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BEA0D-4D22-5A92-738B-13CF8D777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DEEE5-B279-1C51-720C-E178B314E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D1A07-11DA-4C5F-5850-A98AD783E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C2F55-3B6A-CED2-2317-5DC45E1F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534C2-8FB3-3793-C945-E6BFC3FB2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2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A90E6-2ED4-2DF5-9140-3B128DC0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25504-10B2-07F0-22CD-7C1E0A92B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54A1F-BF2C-2503-40E5-9977E7677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8EE5D-18C1-E99D-BF3C-2E1E8BC13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E414F-3CB6-B5DD-1D7B-34195A849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47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73930-EAEC-C38A-591B-1113FBCF2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EEAAD-BC4C-9207-7069-7C892D6E4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F1DA48-C3A4-81C8-2713-37816F8BA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210F0-7FAB-3526-BB9A-BE1F07C82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F4A25-D98B-E316-F29D-7702FCA43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1A657-9034-6018-D95C-02D69E859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971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93866-EC12-5569-E419-C7E978B4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C5495-1406-ACD9-1E34-85A43C0E0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75AFA-36D7-36EC-9B2C-7A90CF4AB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AE7974-44D6-58F3-1417-EF848F348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9B94E-962A-25E1-0A87-553B4C4A00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0E830E-0160-C184-9CFE-40617F8B4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C02922-8302-ECF7-A35D-A1FF4AD27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742FE8-9E5B-1FD7-72C9-0535F069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50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8E0AA-A8DA-10A8-D2F9-99D47DBD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02EE6-FB43-F70A-E4CC-BD1EB9BE6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012EF2-0B66-28B3-EF65-511EB2F5C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433F3D-74BC-82C0-35E2-1E894FC01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62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E02048-3F16-E021-68A8-42DC005F4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9613FA-3D3A-EA49-BFA1-9B76A150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30B72-B5FD-5A47-9634-97F8AB1C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55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EA088-08BB-2E02-6FC1-5C41BE7AD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9285D-A075-341E-F9A1-6DBEE0EEE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1F186-7C0A-A506-9B05-EC314CC84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7C4C3-F1EF-0607-63AB-4399B6E90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8A3EF-71BF-A2A0-0FDB-335A706B8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94DA0-4611-776C-E6D3-38B0E3226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204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94F68-2ABB-DCD4-33C4-AADE5A46F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EBF5EA-63CF-50D2-D621-56395A80A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EC691-A889-6A10-9F29-F5ACC30DE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CA86F-E67E-1687-2B03-F2D3353E4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A150A-094B-6BDD-42AC-DD1B0CF5B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C6608-EE44-92A6-90F6-9973452F5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1100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2A3A0-77C7-F2B8-F8B2-0DD9F872A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A28DB0-4B90-A2EB-135A-833B3697F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CB160-DA7E-CAB2-F02C-E155CF5E5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C0433-7C03-2F31-5133-AF281266B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23EAD-D17A-62A2-C0B2-8CDDC67AB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851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533971-165F-BBBD-5DE3-B786B1DF9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DA6CEA-3EC8-7C4E-88BF-783C24791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92E52-5549-CC26-47FF-6F68201EA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BD1A-7110-75A4-703B-61FCE4EFE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7A9AC-F640-7C9D-5022-12D9A119A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7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C97D15-C57A-59F2-D086-4FF2A436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5E59F-BCCE-947B-9211-FB1385531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FFEC6-4C2D-152B-FBF6-E30ED7BDF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2711F0-7379-47DD-A7B9-61B6FBB6DB56}" type="datetimeFigureOut">
              <a:rPr lang="en-IE" smtClean="0"/>
              <a:t>22/10/2025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1458C-2012-AD52-4587-9A69693D86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35C8E-0395-1830-BB48-6B0BCDBC6F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59CB79-6323-4BB3-BEAE-04FB16465BA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9140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AA5998-1497-9403-AFAC-ECCEC16D6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71F70-875B-C7D5-2D43-952754471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F97F2-6A3B-C366-182A-2CA209123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4AA2F-5AC0-9A43-AC81-520A2D9C260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B8A65-407C-0B07-D376-21352F908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5135C-C4B2-D121-1F23-F5D260E2C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28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iamc.org/uploads/Research%20and%20QI%20Methodologies%20Data%20Analysis%20and%20Applications%2001.23.24%20Presentation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essionalpalliativehub.com/research/special-interest-groups/" TargetMode="External"/><Relationship Id="rId2" Type="http://schemas.openxmlformats.org/officeDocument/2006/relationships/hyperlink" Target="https://professionalpalliativehub.com/events/past-events/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0"/>
            <a:ext cx="5197150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957" y="223936"/>
            <a:ext cx="4835236" cy="4746974"/>
          </a:xfrm>
        </p:spPr>
        <p:txBody>
          <a:bodyPr anchor="b">
            <a:normAutofit fontScale="90000"/>
          </a:bodyPr>
          <a:lstStyle/>
          <a:p>
            <a:pPr algn="r"/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r>
              <a:rPr lang="en-GB" sz="3600" b="1" dirty="0">
                <a:solidFill>
                  <a:schemeClr val="bg2"/>
                </a:solidFill>
              </a:rPr>
              <a:t>‘ECRF Webinar: Introduction to Quantitative Research in Palliative Care’</a:t>
            </a:r>
            <a:br>
              <a:rPr lang="en-GB" sz="2800" dirty="0">
                <a:solidFill>
                  <a:schemeClr val="bg2"/>
                </a:solidFill>
              </a:rPr>
            </a:br>
            <a:br>
              <a:rPr lang="en-GB" sz="2800" dirty="0">
                <a:solidFill>
                  <a:schemeClr val="bg1"/>
                </a:solidFill>
              </a:rPr>
            </a:br>
            <a:br>
              <a:rPr lang="en-GB" sz="2800" dirty="0">
                <a:solidFill>
                  <a:schemeClr val="bg1"/>
                </a:solidFill>
              </a:rPr>
            </a:br>
            <a:br>
              <a:rPr lang="en-IE" sz="2800" dirty="0">
                <a:solidFill>
                  <a:schemeClr val="bg1"/>
                </a:solidFill>
              </a:rPr>
            </a:br>
            <a:r>
              <a:rPr lang="en-IE" sz="2800" dirty="0">
                <a:solidFill>
                  <a:schemeClr val="bg2"/>
                </a:solidFill>
              </a:rPr>
              <a:t>Presented by</a:t>
            </a:r>
            <a:br>
              <a:rPr lang="en-IE" sz="2800" dirty="0">
                <a:solidFill>
                  <a:schemeClr val="bg2"/>
                </a:solidFill>
              </a:rPr>
            </a:br>
            <a:r>
              <a:rPr lang="en-GB" sz="2800" dirty="0">
                <a:solidFill>
                  <a:schemeClr val="bg2"/>
                </a:solidFill>
              </a:rPr>
              <a:t>Dr Paul Slater, Ulster University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58" y="6002384"/>
            <a:ext cx="4835236" cy="323431"/>
          </a:xfrm>
        </p:spPr>
        <p:txBody>
          <a:bodyPr anchor="t">
            <a:noAutofit/>
          </a:bodyPr>
          <a:lstStyle/>
          <a:p>
            <a:pPr algn="r"/>
            <a:r>
              <a:rPr lang="en-GB" sz="225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professionalpalliativehub.com/research/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80957" y="5204171"/>
            <a:ext cx="48352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with a pink circle">
            <a:extLst>
              <a:ext uri="{FF2B5EF4-FFF2-40B4-BE49-F238E27FC236}">
                <a16:creationId xmlns:a16="http://schemas.microsoft.com/office/drawing/2014/main" id="{8DF63070-0BEF-9268-00B4-E9DFFA1C7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802" y="2104104"/>
            <a:ext cx="5782733" cy="344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21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97638982-DA8D-769B-4DA7-A32C109AD1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0624" y="2249424"/>
            <a:ext cx="8650224" cy="2084832"/>
          </a:xfrm>
        </p:spPr>
        <p:txBody>
          <a:bodyPr/>
          <a:lstStyle/>
          <a:p>
            <a:pPr lvl="0"/>
            <a:r>
              <a:rPr lang="en-US"/>
              <a:t>Quantitative Research in Palliative Care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6516EB-BEBE-7A63-E936-C1BF5F7B7D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745" y="688972"/>
            <a:ext cx="6869109" cy="1200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4000" b="1">
                <a:solidFill>
                  <a:srgbClr val="156082"/>
                </a:solidFill>
                <a:latin typeface="Aptos"/>
              </a:rPr>
              <a:t>What is Quantitative Research?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111CEF-9940-990C-4174-C6D4E5315FB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20745" y="2307854"/>
            <a:ext cx="10261963" cy="2996653"/>
          </a:xfrm>
        </p:spPr>
        <p:txBody>
          <a:bodyPr>
            <a:spAutoFit/>
          </a:bodyPr>
          <a:lstStyle/>
          <a:p>
            <a:pPr marL="0" lvl="0" indent="0">
              <a:buNone/>
            </a:pPr>
            <a:r>
              <a:rPr lang="en-US" sz="2200">
                <a:solidFill>
                  <a:srgbClr val="156082"/>
                </a:solidFill>
              </a:rPr>
              <a:t>OVERVIEW: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Definition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Assumptions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Research Designs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Methods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Statistical Analysis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Ethics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CA2CB7-DDC7-266F-BF54-7E80025B1D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745" y="688972"/>
            <a:ext cx="6869109" cy="6499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4000" b="1">
                <a:solidFill>
                  <a:srgbClr val="156082"/>
                </a:solidFill>
                <a:latin typeface="Aptos"/>
              </a:rPr>
              <a:t>Conceptual Model</a:t>
            </a:r>
          </a:p>
        </p:txBody>
      </p:sp>
      <p:sp>
        <p:nvSpPr>
          <p:cNvPr id="3" name="Oval 5">
            <a:extLst>
              <a:ext uri="{FF2B5EF4-FFF2-40B4-BE49-F238E27FC236}">
                <a16:creationId xmlns:a16="http://schemas.microsoft.com/office/drawing/2014/main" id="{8CAFB599-0193-774E-0B7A-F009B751D032}"/>
              </a:ext>
            </a:extLst>
          </p:cNvPr>
          <p:cNvSpPr/>
          <p:nvPr/>
        </p:nvSpPr>
        <p:spPr>
          <a:xfrm>
            <a:off x="6437376" y="2060444"/>
            <a:ext cx="2048256" cy="97536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rPr>
              <a:t>Location A</a:t>
            </a: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4F805B08-71EE-555D-07C1-92CB1CD5557D}"/>
              </a:ext>
            </a:extLst>
          </p:cNvPr>
          <p:cNvSpPr/>
          <p:nvPr/>
        </p:nvSpPr>
        <p:spPr>
          <a:xfrm>
            <a:off x="6437376" y="3958529"/>
            <a:ext cx="2048256" cy="97536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rPr>
              <a:t>Location B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4D91163-DC02-4AC8-AA54-D2A34B8AAE48}"/>
              </a:ext>
            </a:extLst>
          </p:cNvPr>
          <p:cNvSpPr/>
          <p:nvPr/>
        </p:nvSpPr>
        <p:spPr>
          <a:xfrm>
            <a:off x="1085091" y="2487168"/>
            <a:ext cx="2743200" cy="1560579"/>
          </a:xfrm>
          <a:prstGeom prst="rect">
            <a:avLst/>
          </a:prstGeom>
          <a:solidFill>
            <a:srgbClr val="15608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rPr>
              <a:t>Satisfaction with Care</a:t>
            </a:r>
          </a:p>
        </p:txBody>
      </p:sp>
      <p:cxnSp>
        <p:nvCxnSpPr>
          <p:cNvPr id="6" name="Straight Arrow Connector 9">
            <a:extLst>
              <a:ext uri="{FF2B5EF4-FFF2-40B4-BE49-F238E27FC236}">
                <a16:creationId xmlns:a16="http://schemas.microsoft.com/office/drawing/2014/main" id="{C472EEDB-3932-EFFF-D44A-B417CD881B79}"/>
              </a:ext>
            </a:extLst>
          </p:cNvPr>
          <p:cNvCxnSpPr>
            <a:stCxn id="3" idx="3"/>
          </p:cNvCxnSpPr>
          <p:nvPr/>
        </p:nvCxnSpPr>
        <p:spPr>
          <a:xfrm flipH="1">
            <a:off x="3864867" y="2548131"/>
            <a:ext cx="2572509" cy="719321"/>
          </a:xfrm>
          <a:prstGeom prst="straightConnector1">
            <a:avLst/>
          </a:prstGeom>
          <a:noFill/>
          <a:ln w="19046" cap="flat">
            <a:solidFill>
              <a:srgbClr val="156082"/>
            </a:solidFill>
            <a:prstDash val="solid"/>
            <a:miter/>
            <a:tailEnd type="arrow"/>
          </a:ln>
        </p:spPr>
      </p:cxnSp>
      <p:cxnSp>
        <p:nvCxnSpPr>
          <p:cNvPr id="7" name="Straight Arrow Connector 11">
            <a:extLst>
              <a:ext uri="{FF2B5EF4-FFF2-40B4-BE49-F238E27FC236}">
                <a16:creationId xmlns:a16="http://schemas.microsoft.com/office/drawing/2014/main" id="{6F3C83B1-5FE1-5C57-B2A8-864581646B9C}"/>
              </a:ext>
            </a:extLst>
          </p:cNvPr>
          <p:cNvCxnSpPr/>
          <p:nvPr/>
        </p:nvCxnSpPr>
        <p:spPr>
          <a:xfrm flipH="1" flipV="1">
            <a:off x="3864867" y="3315404"/>
            <a:ext cx="2535933" cy="1142177"/>
          </a:xfrm>
          <a:prstGeom prst="straightConnector1">
            <a:avLst/>
          </a:prstGeom>
          <a:noFill/>
          <a:ln w="19046" cap="flat">
            <a:solidFill>
              <a:srgbClr val="156082"/>
            </a:solidFill>
            <a:prstDash val="solid"/>
            <a:miter/>
            <a:tailEnd type="arrow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163C30-229D-FEE8-F1C5-08BCC4D567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745" y="688972"/>
            <a:ext cx="6869109" cy="6499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4000" b="1">
                <a:solidFill>
                  <a:srgbClr val="156082"/>
                </a:solidFill>
                <a:latin typeface="Aptos"/>
              </a:rPr>
              <a:t>Theoretical Model</a:t>
            </a:r>
          </a:p>
        </p:txBody>
      </p:sp>
      <p:pic>
        <p:nvPicPr>
          <p:cNvPr id="3" name="Picture 2" descr="Figure 2">
            <a:extLst>
              <a:ext uri="{FF2B5EF4-FFF2-40B4-BE49-F238E27FC236}">
                <a16:creationId xmlns:a16="http://schemas.microsoft.com/office/drawing/2014/main" id="{C25E93AB-150A-0466-911F-51A8457856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20745" y="1479773"/>
            <a:ext cx="7881881" cy="443150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EF06EB-41DF-0EA2-62A5-1098C27BA708}"/>
              </a:ext>
            </a:extLst>
          </p:cNvPr>
          <p:cNvSpPr txBox="1"/>
          <p:nvPr/>
        </p:nvSpPr>
        <p:spPr>
          <a:xfrm>
            <a:off x="9521948" y="1609344"/>
            <a:ext cx="2267712" cy="32932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>
                <a:solidFill>
                  <a:srgbClr val="222222"/>
                </a:solidFill>
                <a:uFillTx/>
                <a:latin typeface="Arial" pitchFamily="34"/>
              </a:rPr>
              <a:t>Ramos-Vera, C., Krikorian, A., &amp; Saldarriaga, J. V. (2023). Factors related to positive attitudes toward palliative care: Direct and indirect effects of self-care self-efficacy, knowledge, and beliefs. </a:t>
            </a:r>
            <a:r>
              <a:rPr lang="en-GB" sz="1600" b="0" i="1" u="none" strike="noStrike" kern="1200" cap="none" spc="0" baseline="0">
                <a:solidFill>
                  <a:srgbClr val="222222"/>
                </a:solidFill>
                <a:uFillTx/>
                <a:latin typeface="Arial" pitchFamily="34"/>
              </a:rPr>
              <a:t>Palliative &amp; Supportive Care</a:t>
            </a:r>
            <a:r>
              <a:rPr lang="en-GB" sz="1600" b="0" i="0" u="none" strike="noStrike" kern="1200" cap="none" spc="0" baseline="0">
                <a:solidFill>
                  <a:srgbClr val="222222"/>
                </a:solidFill>
                <a:uFillTx/>
                <a:latin typeface="Arial" pitchFamily="34"/>
              </a:rPr>
              <a:t>, </a:t>
            </a:r>
            <a:r>
              <a:rPr lang="en-GB" sz="1600" b="0" i="1" u="none" strike="noStrike" kern="1200" cap="none" spc="0" baseline="0">
                <a:solidFill>
                  <a:srgbClr val="222222"/>
                </a:solidFill>
                <a:uFillTx/>
                <a:latin typeface="Arial" pitchFamily="34"/>
              </a:rPr>
              <a:t>21</a:t>
            </a:r>
            <a:r>
              <a:rPr lang="en-GB" sz="1600" b="0" i="0" u="none" strike="noStrike" kern="1200" cap="none" spc="0" baseline="0">
                <a:solidFill>
                  <a:srgbClr val="222222"/>
                </a:solidFill>
                <a:uFillTx/>
                <a:latin typeface="Arial" pitchFamily="34"/>
              </a:rPr>
              <a:t>(6), 973-979.</a:t>
            </a:r>
            <a:endParaRPr lang="en-GB" sz="16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D58054-19D9-D812-4486-890378B7E3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745" y="688972"/>
            <a:ext cx="6869109" cy="6499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4000" b="1">
                <a:solidFill>
                  <a:srgbClr val="156082"/>
                </a:solidFill>
                <a:latin typeface="Aptos"/>
              </a:rPr>
              <a:t>Quantitative Designs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95C32D7F-B510-5189-D61D-810309241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211" y="1745388"/>
            <a:ext cx="7772400" cy="464819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CD9232-8434-2B87-E720-94A7EAD58A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745" y="688972"/>
            <a:ext cx="8235443" cy="6499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4000" b="1">
                <a:solidFill>
                  <a:srgbClr val="156082"/>
                </a:solidFill>
                <a:latin typeface="Aptos"/>
              </a:rPr>
              <a:t>Quantitative Research Design</a:t>
            </a:r>
          </a:p>
        </p:txBody>
      </p:sp>
      <p:pic>
        <p:nvPicPr>
          <p:cNvPr id="3" name="Picture 2" descr="Hierarchy of evidence pyramid for statistical analysis">
            <a:extLst>
              <a:ext uri="{FF2B5EF4-FFF2-40B4-BE49-F238E27FC236}">
                <a16:creationId xmlns:a16="http://schemas.microsoft.com/office/drawing/2014/main" id="{34E07DDC-5EF1-251C-D75D-45C632E66E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28845" y="1338891"/>
            <a:ext cx="6734994" cy="477755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EB86F2-5B77-D7E2-D106-8BE9457A4E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745" y="688972"/>
            <a:ext cx="7686803" cy="12039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4000" b="1">
                <a:solidFill>
                  <a:srgbClr val="156082"/>
                </a:solidFill>
                <a:latin typeface="Aptos"/>
              </a:rPr>
              <a:t>Core Quantitative Methodologies in Palliative Care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C8DC3-5438-E528-B3ED-36F945341D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20745" y="2271278"/>
            <a:ext cx="10261963" cy="2563712"/>
          </a:xfrm>
        </p:spPr>
        <p:txBody>
          <a:bodyPr>
            <a:spAutoFit/>
          </a:bodyPr>
          <a:lstStyle/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Clinical Trials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Survey Research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Epidemiological Methods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Health Economics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Big Data and Registry-Based Studies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Measurement and Psychometrics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533CFA-479C-CC5B-3C03-CBC878F2C5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745" y="688972"/>
            <a:ext cx="7638038" cy="6499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4000" b="1">
                <a:solidFill>
                  <a:srgbClr val="156082"/>
                </a:solidFill>
                <a:latin typeface="Aptos"/>
              </a:rPr>
              <a:t>Quantitative Research Protocol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98679-0C34-CBD2-2B90-F35E03A9E7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65021" y="1825096"/>
            <a:ext cx="10261963" cy="3953911"/>
          </a:xfrm>
        </p:spPr>
        <p:txBody>
          <a:bodyPr>
            <a:spAutoFit/>
          </a:bodyPr>
          <a:lstStyle/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Rigorous Study design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Standardized Data Collection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Data Management Protocols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Quality Assurance Procedures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Statistical Rigour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Ethical/Regulatory Compliance</a:t>
            </a:r>
          </a:p>
          <a:p>
            <a:pPr marL="0" lvl="0" indent="0">
              <a:buNone/>
            </a:pPr>
            <a:endParaRPr lang="en-US" sz="2200">
              <a:solidFill>
                <a:srgbClr val="156082"/>
              </a:solidFill>
            </a:endParaRPr>
          </a:p>
          <a:p>
            <a:pPr marL="0" lvl="0" indent="0">
              <a:buNone/>
            </a:pPr>
            <a:endParaRPr lang="en-US" sz="2200">
              <a:solidFill>
                <a:srgbClr val="156082"/>
              </a:solidFill>
            </a:endParaRPr>
          </a:p>
          <a:p>
            <a:pPr marL="0" lvl="0" indent="0">
              <a:buNone/>
            </a:pPr>
            <a:endParaRPr lang="en-US" sz="2200">
              <a:solidFill>
                <a:srgbClr val="15608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8DEAE8-13A2-5E58-09D2-556DC5466B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745" y="688972"/>
            <a:ext cx="6869109" cy="17579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4000" b="1">
                <a:solidFill>
                  <a:srgbClr val="156082"/>
                </a:solidFill>
                <a:latin typeface="Aptos"/>
              </a:rPr>
              <a:t>Quantitative Research: </a:t>
            </a:r>
            <a:r>
              <a:rPr lang="en-US" sz="4000" b="1">
                <a:solidFill>
                  <a:srgbClr val="156082"/>
                </a:solidFill>
              </a:rPr>
              <a:t>Challenges and Considerations</a:t>
            </a:r>
            <a:endParaRPr lang="en-US" sz="4000" b="1">
              <a:solidFill>
                <a:srgbClr val="156082"/>
              </a:solidFill>
              <a:latin typeface="Apto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9DC12-EB1A-E35A-A7EE-D5E105D9386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20745" y="2715338"/>
            <a:ext cx="10261963" cy="2130771"/>
          </a:xfrm>
        </p:spPr>
        <p:txBody>
          <a:bodyPr>
            <a:spAutoFit/>
          </a:bodyPr>
          <a:lstStyle/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Ethical Sensitivity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Recruitment and Retention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Statistical Knowledge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Multidisciplinary Collaboration</a:t>
            </a: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Integration with qualitative methods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E54871-EFC7-76A0-FC42-2BF6E20572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745" y="688972"/>
            <a:ext cx="6869109" cy="1200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4000" b="1">
                <a:solidFill>
                  <a:srgbClr val="156082"/>
                </a:solidFill>
                <a:latin typeface="Aptos"/>
              </a:rPr>
              <a:t>Quantitative Research in Palliative Care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92BB43-29C1-C067-BAB4-5BC281487A9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20745" y="2209071"/>
            <a:ext cx="10261963" cy="3432666"/>
          </a:xfrm>
        </p:spPr>
        <p:txBody>
          <a:bodyPr>
            <a:spAutoFit/>
          </a:bodyPr>
          <a:lstStyle/>
          <a:p>
            <a:pPr marL="0" lvl="0" indent="0">
              <a:buNone/>
            </a:pPr>
            <a:r>
              <a:rPr lang="en-GB" b="1">
                <a:solidFill>
                  <a:srgbClr val="156082"/>
                </a:solidFill>
              </a:rPr>
              <a:t>Applications in Healthcare:</a:t>
            </a:r>
          </a:p>
          <a:p>
            <a:pPr marL="0" lvl="0" indent="0">
              <a:buNone/>
            </a:pPr>
            <a:r>
              <a:rPr lang="en-GB" sz="2200" b="1">
                <a:solidFill>
                  <a:srgbClr val="156082"/>
                </a:solidFill>
              </a:rPr>
              <a:t>Policy Development</a:t>
            </a:r>
            <a:r>
              <a:rPr lang="en-GB" sz="2200">
                <a:solidFill>
                  <a:srgbClr val="156082"/>
                </a:solidFill>
              </a:rPr>
              <a:t>: Quantitative data informs health policy decisions and resource allocation.</a:t>
            </a:r>
          </a:p>
          <a:p>
            <a:pPr marL="0" lvl="0" indent="0">
              <a:buNone/>
            </a:pPr>
            <a:r>
              <a:rPr lang="en-GB" sz="2200" b="1">
                <a:solidFill>
                  <a:srgbClr val="156082"/>
                </a:solidFill>
              </a:rPr>
              <a:t>Clinical Decision-Making</a:t>
            </a:r>
            <a:r>
              <a:rPr lang="en-GB" sz="2200">
                <a:solidFill>
                  <a:srgbClr val="156082"/>
                </a:solidFill>
              </a:rPr>
              <a:t>: Supports guidelines and protocols based on statistically significant findings.</a:t>
            </a:r>
          </a:p>
          <a:p>
            <a:pPr marL="0" lvl="0" indent="0">
              <a:buNone/>
            </a:pPr>
            <a:r>
              <a:rPr lang="en-GB" sz="2200" b="1">
                <a:solidFill>
                  <a:srgbClr val="156082"/>
                </a:solidFill>
              </a:rPr>
              <a:t>Quality Improvement</a:t>
            </a:r>
            <a:r>
              <a:rPr lang="en-GB" sz="2200">
                <a:solidFill>
                  <a:srgbClr val="156082"/>
                </a:solidFill>
              </a:rPr>
              <a:t>: Helps identify inefficiencies and measure the impact of interventions. </a:t>
            </a:r>
            <a:r>
              <a:rPr lang="en-GB" sz="2200">
                <a:solidFill>
                  <a:srgbClr val="15608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[aiamc.org]</a:t>
            </a:r>
            <a:endParaRPr lang="en-GB" sz="2200">
              <a:solidFill>
                <a:srgbClr val="156082"/>
              </a:solidFill>
            </a:endParaRPr>
          </a:p>
          <a:p>
            <a:pPr marL="0" lvl="0" indent="0">
              <a:buNone/>
            </a:pPr>
            <a:r>
              <a:rPr lang="en-GB" sz="2200" b="1">
                <a:solidFill>
                  <a:srgbClr val="156082"/>
                </a:solidFill>
              </a:rPr>
              <a:t>Health Technology Assessment</a:t>
            </a:r>
            <a:r>
              <a:rPr lang="en-GB" sz="2200">
                <a:solidFill>
                  <a:srgbClr val="156082"/>
                </a:solidFill>
              </a:rPr>
              <a:t>: Evaluates new technologies for safety, effectiveness, and economic impact.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BD956D-A92D-DA13-A586-756F72F365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745" y="688972"/>
            <a:ext cx="6869109" cy="1200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4000" b="1">
                <a:solidFill>
                  <a:srgbClr val="156082"/>
                </a:solidFill>
                <a:latin typeface="Aptos"/>
              </a:rPr>
              <a:t>Quantitative Research in Palliative Care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D00A6-8521-CC4C-B366-8FC937C495B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21276" y="2336804"/>
            <a:ext cx="10261963" cy="3079754"/>
          </a:xfrm>
        </p:spPr>
        <p:txBody>
          <a:bodyPr>
            <a:spAutoFit/>
          </a:bodyPr>
          <a:lstStyle/>
          <a:p>
            <a:pPr marL="0" lvl="0" indent="0">
              <a:buNone/>
            </a:pPr>
            <a:r>
              <a:rPr lang="en-US">
                <a:solidFill>
                  <a:srgbClr val="156082"/>
                </a:solidFill>
              </a:rPr>
              <a:t>Recent Developments:</a:t>
            </a:r>
          </a:p>
          <a:p>
            <a:pPr marL="0" lvl="0" indent="0">
              <a:buNone/>
            </a:pPr>
            <a:endParaRPr lang="en-US" sz="2200">
              <a:solidFill>
                <a:srgbClr val="156082"/>
              </a:solidFill>
            </a:endParaRP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Evidence Synthesis</a:t>
            </a:r>
          </a:p>
          <a:p>
            <a:pPr marL="342900" lvl="0" indent="-342900"/>
            <a:endParaRPr lang="en-US" sz="2200">
              <a:solidFill>
                <a:srgbClr val="156082"/>
              </a:solidFill>
            </a:endParaRP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Systematic Reviews/Meta-analysis</a:t>
            </a:r>
          </a:p>
          <a:p>
            <a:pPr marL="342900" lvl="0" indent="-342900"/>
            <a:endParaRPr lang="en-US" sz="2200">
              <a:solidFill>
                <a:srgbClr val="156082"/>
              </a:solidFill>
            </a:endParaRPr>
          </a:p>
          <a:p>
            <a:pPr marL="342900" lvl="0" indent="-342900"/>
            <a:r>
              <a:rPr lang="en-US" sz="2200">
                <a:solidFill>
                  <a:srgbClr val="156082"/>
                </a:solidFill>
              </a:rPr>
              <a:t>Core Outcome Measures (COMET/COSMIN)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807EFF-54C2-CCA6-36B6-FED6739CD5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745" y="688972"/>
            <a:ext cx="6869109" cy="6499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4000" b="1">
                <a:solidFill>
                  <a:srgbClr val="156082"/>
                </a:solidFill>
                <a:latin typeface="Aptos"/>
              </a:rPr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635DE-B8DE-BCDD-6EFA-3146D387B1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21276" y="1756233"/>
            <a:ext cx="10261963" cy="4215448"/>
          </a:xfrm>
        </p:spPr>
        <p:txBody>
          <a:bodyPr>
            <a:spAutoFit/>
          </a:bodyPr>
          <a:lstStyle/>
          <a:p>
            <a:pPr marL="0" lvl="0" indent="0">
              <a:buNone/>
            </a:pPr>
            <a:r>
              <a:rPr lang="en-GB" sz="2200">
                <a:solidFill>
                  <a:srgbClr val="156082"/>
                </a:solidFill>
              </a:rPr>
              <a:t>Slater, P. (2024). Fundamentals of quantitative research methods in mental health nursing. </a:t>
            </a:r>
            <a:r>
              <a:rPr lang="en-GB" sz="2200" i="1">
                <a:solidFill>
                  <a:srgbClr val="156082"/>
                </a:solidFill>
              </a:rPr>
              <a:t>Journal of Psychiatric and Mental Health Nursing</a:t>
            </a:r>
            <a:r>
              <a:rPr lang="en-GB" sz="2200">
                <a:solidFill>
                  <a:srgbClr val="156082"/>
                </a:solidFill>
              </a:rPr>
              <a:t>, </a:t>
            </a:r>
            <a:r>
              <a:rPr lang="en-GB" sz="2200" i="1">
                <a:solidFill>
                  <a:srgbClr val="156082"/>
                </a:solidFill>
              </a:rPr>
              <a:t>32</a:t>
            </a:r>
            <a:r>
              <a:rPr lang="en-GB" sz="2200">
                <a:solidFill>
                  <a:srgbClr val="156082"/>
                </a:solidFill>
              </a:rPr>
              <a:t>(2), 457.</a:t>
            </a:r>
          </a:p>
          <a:p>
            <a:pPr marL="0" lvl="0" indent="0">
              <a:buNone/>
            </a:pPr>
            <a:endParaRPr lang="en-GB" sz="2200">
              <a:solidFill>
                <a:srgbClr val="156082"/>
              </a:solidFill>
            </a:endParaRPr>
          </a:p>
          <a:p>
            <a:pPr marL="0" lvl="0" indent="0">
              <a:buNone/>
            </a:pPr>
            <a:r>
              <a:rPr lang="en-GB" sz="2200">
                <a:solidFill>
                  <a:srgbClr val="156082"/>
                </a:solidFill>
              </a:rPr>
              <a:t>Slater, P., &amp; Hasson, F. (2025). Quantitative research designs, hierarchy of evidence and validity. </a:t>
            </a:r>
            <a:r>
              <a:rPr lang="en-GB" sz="2200" i="1">
                <a:solidFill>
                  <a:srgbClr val="156082"/>
                </a:solidFill>
              </a:rPr>
              <a:t>Journal of Psychiatric and Mental Health Nursing</a:t>
            </a:r>
            <a:r>
              <a:rPr lang="en-GB" sz="2200">
                <a:solidFill>
                  <a:srgbClr val="156082"/>
                </a:solidFill>
              </a:rPr>
              <a:t>, </a:t>
            </a:r>
            <a:r>
              <a:rPr lang="en-GB" sz="2200" i="1">
                <a:solidFill>
                  <a:srgbClr val="156082"/>
                </a:solidFill>
              </a:rPr>
              <a:t>32</a:t>
            </a:r>
            <a:r>
              <a:rPr lang="en-GB" sz="2200">
                <a:solidFill>
                  <a:srgbClr val="156082"/>
                </a:solidFill>
              </a:rPr>
              <a:t>(3), 656-660.</a:t>
            </a:r>
          </a:p>
          <a:p>
            <a:pPr marL="0" lvl="0" indent="0">
              <a:buNone/>
            </a:pPr>
            <a:endParaRPr lang="en-GB" sz="2200">
              <a:solidFill>
                <a:srgbClr val="156082"/>
              </a:solidFill>
            </a:endParaRPr>
          </a:p>
          <a:p>
            <a:pPr marL="0" lvl="0" indent="0">
              <a:buNone/>
            </a:pPr>
            <a:r>
              <a:rPr lang="en-GB" sz="2200">
                <a:solidFill>
                  <a:srgbClr val="156082"/>
                </a:solidFill>
              </a:rPr>
              <a:t>Slater, P., &amp; Hasson, F. (2025). Data Measurement, Instruments and Sampling. </a:t>
            </a:r>
            <a:r>
              <a:rPr lang="en-GB" sz="2200" i="1">
                <a:solidFill>
                  <a:srgbClr val="156082"/>
                </a:solidFill>
              </a:rPr>
              <a:t>Journal of Psychiatric and Mental Health Nursing</a:t>
            </a:r>
            <a:r>
              <a:rPr lang="en-GB" sz="2200">
                <a:solidFill>
                  <a:srgbClr val="156082"/>
                </a:solidFill>
              </a:rPr>
              <a:t>, </a:t>
            </a:r>
            <a:r>
              <a:rPr lang="en-GB" sz="2200" i="1">
                <a:solidFill>
                  <a:srgbClr val="156082"/>
                </a:solidFill>
              </a:rPr>
              <a:t>32</a:t>
            </a:r>
            <a:r>
              <a:rPr lang="en-GB" sz="2200">
                <a:solidFill>
                  <a:srgbClr val="156082"/>
                </a:solidFill>
              </a:rPr>
              <a:t>(3), 680-685.</a:t>
            </a:r>
          </a:p>
          <a:p>
            <a:pPr marL="0" lvl="0" indent="0">
              <a:buNone/>
            </a:pPr>
            <a:endParaRPr lang="en-GB" sz="2200">
              <a:solidFill>
                <a:srgbClr val="156082"/>
              </a:solidFill>
            </a:endParaRPr>
          </a:p>
          <a:p>
            <a:pPr marL="0" lvl="0" indent="0">
              <a:buNone/>
            </a:pPr>
            <a:r>
              <a:rPr lang="en-GB" sz="2200">
                <a:solidFill>
                  <a:srgbClr val="156082"/>
                </a:solidFill>
              </a:rPr>
              <a:t>Slater, P., &amp; Hasson, F. (2025). Quantitative Data Quality Assurance, Analysis and Presentation. </a:t>
            </a:r>
            <a:r>
              <a:rPr lang="en-GB" sz="2200" i="1">
                <a:solidFill>
                  <a:srgbClr val="156082"/>
                </a:solidFill>
              </a:rPr>
              <a:t>Journal of Psychiatric and Mental Health Nursing</a:t>
            </a:r>
            <a:r>
              <a:rPr lang="en-GB" sz="2200">
                <a:solidFill>
                  <a:srgbClr val="156082"/>
                </a:solidFill>
              </a:rPr>
              <a:t>, </a:t>
            </a:r>
            <a:r>
              <a:rPr lang="en-GB" sz="2200" i="1">
                <a:solidFill>
                  <a:srgbClr val="156082"/>
                </a:solidFill>
              </a:rPr>
              <a:t>32</a:t>
            </a:r>
            <a:r>
              <a:rPr lang="en-GB" sz="2200">
                <a:solidFill>
                  <a:srgbClr val="156082"/>
                </a:solidFill>
              </a:rPr>
              <a:t>(3), 723-727.</a:t>
            </a:r>
            <a:endParaRPr lang="en-US" sz="2200">
              <a:solidFill>
                <a:srgbClr val="15608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0"/>
            <a:ext cx="5197150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4902"/>
            <a:ext cx="5197150" cy="4919933"/>
          </a:xfrm>
        </p:spPr>
        <p:txBody>
          <a:bodyPr anchor="b">
            <a:normAutofit/>
          </a:bodyPr>
          <a:lstStyle/>
          <a:p>
            <a:pPr algn="r"/>
            <a:r>
              <a:rPr lang="en-GB" sz="2600" dirty="0">
                <a:solidFill>
                  <a:srgbClr val="FFFFFF"/>
                </a:solidFill>
              </a:rPr>
              <a:t>Files will be available on</a:t>
            </a:r>
            <a:br>
              <a:rPr lang="en-GB" sz="2600" dirty="0">
                <a:solidFill>
                  <a:srgbClr val="FFFFFF"/>
                </a:solidFill>
              </a:rPr>
            </a:br>
            <a:r>
              <a:rPr lang="en-IE" sz="2400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Past Events - The Palliative Hub Professional (professionalpalliativehub.com/events)</a:t>
            </a:r>
            <a:br>
              <a:rPr lang="en-GB" sz="2400">
                <a:solidFill>
                  <a:schemeClr val="bg2"/>
                </a:solidFill>
              </a:rPr>
            </a:br>
            <a:r>
              <a:rPr lang="en-IE" sz="90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GB" sz="2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58" y="5914702"/>
            <a:ext cx="4835236" cy="323431"/>
          </a:xfrm>
        </p:spPr>
        <p:txBody>
          <a:bodyPr anchor="t">
            <a:noAutofit/>
          </a:bodyPr>
          <a:lstStyle/>
          <a:p>
            <a:pPr algn="r"/>
            <a:r>
              <a:rPr lang="en-GB" sz="2600" dirty="0">
                <a:solidFill>
                  <a:srgbClr val="FFFFFF"/>
                </a:solidFill>
                <a:latin typeface="+mj-lt"/>
              </a:rPr>
              <a:t>Thank you for your time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80957" y="5204171"/>
            <a:ext cx="483523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logo with a pink circle">
            <a:extLst>
              <a:ext uri="{FF2B5EF4-FFF2-40B4-BE49-F238E27FC236}">
                <a16:creationId xmlns:a16="http://schemas.microsoft.com/office/drawing/2014/main" id="{1C451CB9-C483-5BC3-8061-8EEE96CCE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802" y="2104104"/>
            <a:ext cx="5782733" cy="344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41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6" ma:contentTypeDescription="Create a new document." ma:contentTypeScope="" ma:versionID="568fc4079edfe8b2d3d8196eac35d656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7662eb5f2201ddb11dd2d279ffd3ccd8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F703F3-B93D-484D-B716-6B8DE910EC96}">
  <ds:schemaRefs>
    <ds:schemaRef ds:uri="http://schemas.microsoft.com/office/2006/metadata/properties"/>
    <ds:schemaRef ds:uri="http://schemas.microsoft.com/office/infopath/2007/PartnerControls"/>
    <ds:schemaRef ds:uri="ee6905b2-f471-43a2-928e-47492c4fd955"/>
    <ds:schemaRef ds:uri="5b934445-a005-439d-b5ae-abbdd2ed1de1"/>
  </ds:schemaRefs>
</ds:datastoreItem>
</file>

<file path=customXml/itemProps2.xml><?xml version="1.0" encoding="utf-8"?>
<ds:datastoreItem xmlns:ds="http://schemas.openxmlformats.org/officeDocument/2006/customXml" ds:itemID="{68CBBF7C-E6A9-4735-9014-1185D98AF9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3BCA93-D6D7-46DE-9018-EE33761A0E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6905b2-f471-43a2-928e-47492c4fd955"/>
    <ds:schemaRef ds:uri="5b934445-a005-439d-b5ae-abbdd2ed1d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1798</Words>
  <Application>Microsoft Office PowerPoint</Application>
  <PresentationFormat>Widescreen</PresentationFormat>
  <Paragraphs>251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Calibri Light</vt:lpstr>
      <vt:lpstr>Office Theme</vt:lpstr>
      <vt:lpstr>1_Office Theme</vt:lpstr>
      <vt:lpstr>         ‘ECRF Webinar: Introduction to Quantitative Research in Palliative Care’    Presented by Dr Paul Slater, Ulster University</vt:lpstr>
      <vt:lpstr>PowerPoint Presentation</vt:lpstr>
      <vt:lpstr>Quantitative Research in Palliative Care</vt:lpstr>
      <vt:lpstr>What is Quantitative Research?</vt:lpstr>
      <vt:lpstr>Conceptual Model</vt:lpstr>
      <vt:lpstr>Theoretical Model</vt:lpstr>
      <vt:lpstr>Quantitative Designs</vt:lpstr>
      <vt:lpstr>Quantitative Research Design</vt:lpstr>
      <vt:lpstr>Core Quantitative Methodologies in Palliative Care</vt:lpstr>
      <vt:lpstr>Quantitative Research Protocol</vt:lpstr>
      <vt:lpstr>Quantitative Research: Challenges and Considerations</vt:lpstr>
      <vt:lpstr>Quantitative Research in Palliative Care</vt:lpstr>
      <vt:lpstr>Quantitative Research in Palliative Care</vt:lpstr>
      <vt:lpstr>References</vt:lpstr>
      <vt:lpstr>Files will be available on Past Events - The Palliative Hub Professional (professionalpalliativehub.com/events) 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 Clare</dc:creator>
  <cp:lastModifiedBy>Jane Clare</cp:lastModifiedBy>
  <cp:revision>1</cp:revision>
  <dcterms:created xsi:type="dcterms:W3CDTF">2025-10-22T08:07:04Z</dcterms:created>
  <dcterms:modified xsi:type="dcterms:W3CDTF">2025-10-22T09:04:08Z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  <property fmtid="{D5CDD505-2E9C-101B-9397-08002B2CF9AE}" pid="3" name="MediaServiceImageTags">
    <vt:lpwstr/>
  </property>
</Properties>
</file>